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276" r:id="rId3"/>
    <p:sldId id="277" r:id="rId4"/>
    <p:sldId id="278" r:id="rId5"/>
    <p:sldId id="279" r:id="rId6"/>
    <p:sldId id="280" r:id="rId7"/>
    <p:sldId id="265" r:id="rId8"/>
    <p:sldId id="298" r:id="rId9"/>
    <p:sldId id="291" r:id="rId10"/>
    <p:sldId id="29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59" autoAdjust="0"/>
  </p:normalViewPr>
  <p:slideViewPr>
    <p:cSldViewPr snapToGrid="0">
      <p:cViewPr varScale="1">
        <p:scale>
          <a:sx n="156" d="100"/>
          <a:sy n="156" d="100"/>
        </p:scale>
        <p:origin x="-12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C102A-43AE-EA44-91D8-F2AA4A3A5603}" type="datetimeFigureOut">
              <a:rPr lang="en-US" smtClean="0"/>
              <a:t>3/27/14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EB93A-D585-B942-9AA3-9A6D4234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69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F5038-D176-4BA8-831F-88C34B5BE45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E09B3-DBC7-4FC8-A875-2587E41CC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3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9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5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7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7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28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7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45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3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6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0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8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62363"/>
            <a:ext cx="10090068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Competition on</a:t>
            </a:r>
            <a:br>
              <a:rPr lang="en-US" dirty="0" smtClean="0"/>
            </a:br>
            <a:r>
              <a:rPr lang="en-US" dirty="0" smtClean="0"/>
              <a:t>Critical </a:t>
            </a:r>
            <a:r>
              <a:rPr lang="en-US" dirty="0"/>
              <a:t>Assessment of Data Privacy and </a:t>
            </a:r>
            <a:r>
              <a:rPr lang="en-US" dirty="0" smtClean="0"/>
              <a:t>Protection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055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049" y="989"/>
            <a:ext cx="1242951" cy="1417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39977" y="5474525"/>
            <a:ext cx="915436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The privacy workshop is jointly sponsored by iDASH (U54HL108460) </a:t>
            </a:r>
            <a:r>
              <a:rPr lang="en-US" sz="2400" dirty="0" smtClean="0"/>
              <a:t>and</a:t>
            </a:r>
          </a:p>
          <a:p>
            <a:pPr algn="ctr"/>
            <a:r>
              <a:rPr lang="en-US" sz="2400" dirty="0" smtClean="0"/>
              <a:t> </a:t>
            </a:r>
            <a:r>
              <a:rPr lang="en-US" sz="2400" dirty="0"/>
              <a:t>the collaborating R01 (</a:t>
            </a:r>
            <a:r>
              <a:rPr lang="en-US" sz="2400" dirty="0" smtClean="0"/>
              <a:t>R01HG007078)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57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0047"/>
            <a:ext cx="11094720" cy="446691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9- 9:45 Keynote:  </a:t>
            </a:r>
            <a:r>
              <a:rPr lang="en-US" dirty="0" err="1" smtClean="0"/>
              <a:t>Lucila</a:t>
            </a:r>
            <a:r>
              <a:rPr lang="en-US" dirty="0" smtClean="0"/>
              <a:t> </a:t>
            </a:r>
            <a:r>
              <a:rPr lang="en-US" dirty="0" err="1" smtClean="0"/>
              <a:t>Ohno</a:t>
            </a:r>
            <a:r>
              <a:rPr lang="en-US" dirty="0" smtClean="0"/>
              <a:t>-Machado</a:t>
            </a:r>
          </a:p>
          <a:p>
            <a:endParaRPr lang="en-US" dirty="0"/>
          </a:p>
          <a:p>
            <a:r>
              <a:rPr lang="en-US" dirty="0" smtClean="0"/>
              <a:t>9:45 – 10: 15:   Setting the stage</a:t>
            </a:r>
          </a:p>
          <a:p>
            <a:endParaRPr lang="en-US" dirty="0"/>
          </a:p>
          <a:p>
            <a:r>
              <a:rPr lang="en-US" dirty="0" smtClean="0"/>
              <a:t>10:25 – 11: 25:  Presentations by CMU and UT Austin (delegated by IU)</a:t>
            </a:r>
          </a:p>
          <a:p>
            <a:endParaRPr lang="en-US" dirty="0"/>
          </a:p>
          <a:p>
            <a:r>
              <a:rPr lang="en-US" dirty="0" smtClean="0"/>
              <a:t>1 pm -  3pm:  Presentations by UT Dallas, U. of Oklahoma,  McGill, IU</a:t>
            </a:r>
          </a:p>
          <a:p>
            <a:endParaRPr lang="en-US" dirty="0"/>
          </a:p>
          <a:p>
            <a:r>
              <a:rPr lang="en-US" dirty="0" smtClean="0"/>
              <a:t>3:10 – 4:10:  Panel discussion</a:t>
            </a:r>
          </a:p>
          <a:p>
            <a:endParaRPr lang="en-US" dirty="0"/>
          </a:p>
          <a:p>
            <a:r>
              <a:rPr lang="en-US" dirty="0" smtClean="0"/>
              <a:t>4:20 – 5pm: Summarization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48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Genome Privacy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85356" y="1721921"/>
            <a:ext cx="9886208" cy="4297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  </a:t>
            </a:r>
            <a:r>
              <a:rPr lang="en-US" sz="3200" dirty="0" smtClean="0"/>
              <a:t>Human DNA are important to the genomic  research,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 smtClean="0"/>
              <a:t>       biomedical research, etc., and becoming part of HER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Prominent examples:  Genome-wide association studies (GWAS)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 smtClean="0"/>
              <a:t>   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sz="3200" dirty="0" smtClean="0"/>
              <a:t>     However, genomic data are also highly sensitive</a:t>
            </a:r>
          </a:p>
          <a:p>
            <a:pPr lvl="1"/>
            <a:r>
              <a:rPr lang="en-US" sz="2800" dirty="0" smtClean="0"/>
              <a:t>Personally identifiable markers:  skin, hair color…</a:t>
            </a:r>
          </a:p>
          <a:p>
            <a:pPr lvl="1"/>
            <a:r>
              <a:rPr lang="en-US" sz="2800" dirty="0" smtClean="0"/>
              <a:t>Disease markers</a:t>
            </a:r>
          </a:p>
          <a:p>
            <a:pPr lvl="2"/>
            <a:r>
              <a:rPr lang="en-US" sz="2800" dirty="0" smtClean="0"/>
              <a:t>What if your insurance company knows? 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5" name="Picture 5" descr="MCj030527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565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MCj0398279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41464"/>
            <a:ext cx="85883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599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6169"/>
          </a:xfrm>
        </p:spPr>
        <p:txBody>
          <a:bodyPr/>
          <a:lstStyle/>
          <a:p>
            <a:r>
              <a:rPr lang="en-US" dirty="0" smtClean="0"/>
              <a:t>Grand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4421"/>
            <a:ext cx="10515600" cy="4502542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How to share genomic data in a way that preserves the privacy of the data donors, without undermining the utility of the data or impeding its convenient dissemination?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04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and </a:t>
            </a:r>
            <a:r>
              <a:rPr lang="en-US" dirty="0" err="1" smtClean="0"/>
              <a:t>Anonymization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Simple data aggregation</a:t>
            </a:r>
          </a:p>
          <a:p>
            <a:pPr lvl="1"/>
            <a:r>
              <a:rPr lang="en-US" dirty="0" smtClean="0"/>
              <a:t>E.g., release of allele frequencies aggregated over a group of  participants </a:t>
            </a:r>
          </a:p>
          <a:p>
            <a:pPr lvl="1"/>
            <a:r>
              <a:rPr lang="en-US" dirty="0" smtClean="0"/>
              <a:t>Aggregated data are considered to be less sensitive than raw data</a:t>
            </a:r>
          </a:p>
          <a:p>
            <a:endParaRPr lang="en-US" dirty="0"/>
          </a:p>
          <a:p>
            <a:r>
              <a:rPr lang="en-US" dirty="0" smtClean="0"/>
              <a:t>Privacy threat: statistical inferences, e.g.,</a:t>
            </a:r>
          </a:p>
          <a:p>
            <a:pPr lvl="1"/>
            <a:r>
              <a:rPr lang="en-US" dirty="0" smtClean="0"/>
              <a:t>Homer’s attack on aggregated raw data 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ur work on the test statistics reported from a GWAS</a:t>
            </a:r>
            <a:r>
              <a:rPr lang="en-US" baseline="30000" dirty="0"/>
              <a:t> 2</a:t>
            </a:r>
          </a:p>
          <a:p>
            <a:endParaRPr lang="en-US" dirty="0"/>
          </a:p>
          <a:p>
            <a:r>
              <a:rPr lang="en-US" dirty="0" smtClean="0"/>
              <a:t>A popular solution: data </a:t>
            </a:r>
            <a:r>
              <a:rPr lang="en-US" dirty="0" err="1" smtClean="0"/>
              <a:t>anonymization</a:t>
            </a:r>
            <a:r>
              <a:rPr lang="en-US" dirty="0" smtClean="0"/>
              <a:t> through noise adding</a:t>
            </a:r>
          </a:p>
          <a:p>
            <a:pPr lvl="1"/>
            <a:r>
              <a:rPr lang="en-US" dirty="0" smtClean="0"/>
              <a:t>E.g., adding </a:t>
            </a:r>
            <a:r>
              <a:rPr lang="en-US" dirty="0" err="1" smtClean="0"/>
              <a:t>Laplacian</a:t>
            </a:r>
            <a:r>
              <a:rPr lang="en-US" dirty="0" smtClean="0"/>
              <a:t> noise to achieve </a:t>
            </a:r>
            <a:r>
              <a:rPr lang="en-US" i="1" dirty="0" smtClean="0"/>
              <a:t>differential privacy 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2735" y="6192700"/>
            <a:ext cx="1133384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Homer N, et al.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Resolving individuals contributing trace amounts of DNA to highly complex mixtures using high-density SNP genotyping microarrays.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PLoS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Genet. 2008;4:e1000167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Rui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W,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et al. "Learning your identity and disease from research papers: information leaks in genome wide association study." </a:t>
            </a:r>
            <a:r>
              <a:rPr lang="en-US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Proceedings of the 16th ACM conference on Computer and communications security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ACM, 2009.</a:t>
            </a:r>
          </a:p>
        </p:txBody>
      </p:sp>
    </p:spTree>
    <p:extLst>
      <p:ext uri="{BB962C8B-B14F-4D97-AF65-F5344CB8AC3E}">
        <p14:creationId xmlns:p14="http://schemas.microsoft.com/office/powerpoint/2010/main" val="3074623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and Privacy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Noise adding brings in artifacts to human genome data, degrading its utility</a:t>
            </a:r>
          </a:p>
          <a:p>
            <a:endParaRPr lang="en-US" dirty="0"/>
          </a:p>
          <a:p>
            <a:r>
              <a:rPr lang="en-US" dirty="0" smtClean="0"/>
              <a:t>Questions: whether those techniques can be used to support biomedical research in practice</a:t>
            </a:r>
          </a:p>
          <a:p>
            <a:endParaRPr lang="en-US" dirty="0"/>
          </a:p>
        </p:txBody>
      </p:sp>
      <p:pic>
        <p:nvPicPr>
          <p:cNvPr id="1026" name="Picture 2" descr="C:\Users\xw7.ADS\AppData\Local\Microsoft\Windows\Temporary Internet Files\Content.IE5\RHQVHIKK\MC9003835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164" y="212445"/>
            <a:ext cx="2008096" cy="19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891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1st CADPP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Evaluate how effective the best security technologies could be  in protecting patient privacy and preserving data utility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first</a:t>
            </a:r>
            <a:r>
              <a:rPr lang="en-US" dirty="0" smtClean="0"/>
              <a:t> </a:t>
            </a:r>
            <a:r>
              <a:rPr lang="en-US" dirty="0"/>
              <a:t>challenge focuses on the tasks for sharing aggregate SNP data (allele frequencies</a:t>
            </a:r>
            <a:r>
              <a:rPr lang="en-US" dirty="0" smtClean="0"/>
              <a:t>) for GWAS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431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Study,  Real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the impacts of data </a:t>
            </a:r>
            <a:r>
              <a:rPr lang="en-US" dirty="0" err="1" smtClean="0"/>
              <a:t>anonymization</a:t>
            </a:r>
            <a:r>
              <a:rPr lang="en-US" dirty="0" smtClean="0"/>
              <a:t> to real-world study: </a:t>
            </a:r>
          </a:p>
          <a:p>
            <a:pPr lvl="1"/>
            <a:r>
              <a:rPr lang="en-US" dirty="0" smtClean="0"/>
              <a:t> real human genomic data </a:t>
            </a:r>
          </a:p>
          <a:p>
            <a:pPr lvl="1"/>
            <a:r>
              <a:rPr lang="en-US" dirty="0" smtClean="0"/>
              <a:t> high dimension of a practical scale (involving up to 100K SNPs)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Balance privacy protection and utility</a:t>
            </a:r>
          </a:p>
          <a:p>
            <a:pPr lvl="1"/>
            <a:r>
              <a:rPr lang="en-US" dirty="0" smtClean="0"/>
              <a:t>Goal: maximum utility with minimum controlled privacy risks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6257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0335" cy="1325563"/>
          </a:xfrm>
        </p:spPr>
        <p:txBody>
          <a:bodyPr/>
          <a:lstStyle/>
          <a:p>
            <a:r>
              <a:rPr lang="en-US" dirty="0" smtClean="0"/>
              <a:t>Workshop preparation and registration statistics</a:t>
            </a:r>
            <a:endParaRPr lang="en-US" dirty="0"/>
          </a:p>
        </p:txBody>
      </p:sp>
      <p:pic>
        <p:nvPicPr>
          <p:cNvPr id="4" name="Content Placeholder 3" descr="Screen Shot 2014-03-21 at 8.56.55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9" b="3799"/>
          <a:stretch>
            <a:fillRect/>
          </a:stretch>
        </p:blipFill>
        <p:spPr>
          <a:xfrm>
            <a:off x="145580" y="2805765"/>
            <a:ext cx="9051350" cy="3745434"/>
          </a:xfrm>
        </p:spPr>
      </p:pic>
      <p:sp>
        <p:nvSpPr>
          <p:cNvPr id="5" name="Rectangle 4"/>
          <p:cNvSpPr/>
          <p:nvPr/>
        </p:nvSpPr>
        <p:spPr>
          <a:xfrm>
            <a:off x="9403163" y="2973172"/>
            <a:ext cx="240322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2 countries</a:t>
            </a:r>
          </a:p>
          <a:p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9 states</a:t>
            </a:r>
          </a:p>
          <a:p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33 </a:t>
            </a:r>
            <a:r>
              <a:rPr lang="en-US" sz="2400" dirty="0" smtClean="0"/>
              <a:t>registrations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0" y="1716244"/>
            <a:ext cx="11559741" cy="88908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1573311" y="1412251"/>
            <a:ext cx="529142" cy="943403"/>
            <a:chOff x="11548888" y="1184287"/>
            <a:chExt cx="521002" cy="867414"/>
          </a:xfrm>
        </p:grpSpPr>
        <p:sp>
          <p:nvSpPr>
            <p:cNvPr id="6" name="Wave 5"/>
            <p:cNvSpPr/>
            <p:nvPr/>
          </p:nvSpPr>
          <p:spPr>
            <a:xfrm>
              <a:off x="11560722" y="1184287"/>
              <a:ext cx="509168" cy="509180"/>
            </a:xfrm>
            <a:prstGeom prst="wav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z="1400" dirty="0" smtClean="0"/>
                <a:t>3/24</a:t>
              </a:r>
              <a:endParaRPr lang="en-US" sz="1400" dirty="0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flipH="1">
              <a:off x="11548888" y="1438877"/>
              <a:ext cx="11834" cy="6128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021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8667"/>
          </a:xfrm>
        </p:spPr>
        <p:txBody>
          <a:bodyPr/>
          <a:lstStyle/>
          <a:p>
            <a:r>
              <a:rPr lang="en-US" dirty="0" smtClean="0"/>
              <a:t>Teams and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6 teams</a:t>
            </a:r>
          </a:p>
          <a:p>
            <a:pPr lvl="1"/>
            <a:r>
              <a:rPr lang="en-US" dirty="0" smtClean="0"/>
              <a:t>U</a:t>
            </a:r>
            <a:r>
              <a:rPr lang="en-US" dirty="0"/>
              <a:t>. Oklahoma</a:t>
            </a:r>
          </a:p>
          <a:p>
            <a:pPr lvl="1"/>
            <a:r>
              <a:rPr lang="en-US" dirty="0"/>
              <a:t>UT Dallas</a:t>
            </a:r>
          </a:p>
          <a:p>
            <a:pPr lvl="1"/>
            <a:r>
              <a:rPr lang="en-US" dirty="0"/>
              <a:t>McGill </a:t>
            </a:r>
            <a:r>
              <a:rPr lang="en-US" dirty="0" smtClean="0"/>
              <a:t>University</a:t>
            </a:r>
          </a:p>
          <a:p>
            <a:pPr lvl="1"/>
            <a:r>
              <a:rPr lang="en-US" dirty="0" smtClean="0"/>
              <a:t>CMU</a:t>
            </a:r>
          </a:p>
          <a:p>
            <a:pPr lvl="1"/>
            <a:r>
              <a:rPr lang="en-US" dirty="0" smtClean="0"/>
              <a:t>UT Austin</a:t>
            </a:r>
            <a:endParaRPr lang="en-US" dirty="0"/>
          </a:p>
          <a:p>
            <a:pPr lvl="1"/>
            <a:r>
              <a:rPr lang="en-US" dirty="0"/>
              <a:t>IU </a:t>
            </a:r>
            <a:r>
              <a:rPr lang="en-US" dirty="0" smtClean="0"/>
              <a:t>(</a:t>
            </a:r>
            <a:r>
              <a:rPr lang="en-US" dirty="0"/>
              <a:t>Baseline)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Scenarios: Privacy Protection for GWAS </a:t>
            </a:r>
            <a:endParaRPr lang="en-US" dirty="0"/>
          </a:p>
          <a:p>
            <a:pPr lvl="1"/>
            <a:r>
              <a:rPr lang="en-US" dirty="0" smtClean="0"/>
              <a:t>Task 1: raw </a:t>
            </a:r>
            <a:r>
              <a:rPr lang="en-US" dirty="0"/>
              <a:t>data sharing</a:t>
            </a:r>
          </a:p>
          <a:p>
            <a:pPr lvl="1"/>
            <a:r>
              <a:rPr lang="en-US" dirty="0" smtClean="0"/>
              <a:t>Task 2: outcome </a:t>
            </a:r>
            <a:r>
              <a:rPr lang="en-US" dirty="0"/>
              <a:t>release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159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1766</TotalTime>
  <Words>516</Words>
  <Application>Microsoft Macintosh PowerPoint</Application>
  <PresentationFormat>Custom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1st Competition on Critical Assessment of Data Privacy and Protection</vt:lpstr>
      <vt:lpstr>Human Genome Privacy</vt:lpstr>
      <vt:lpstr>Grand Challenge</vt:lpstr>
      <vt:lpstr>Aggregation and Anonymization</vt:lpstr>
      <vt:lpstr>Utility and Privacy Balance</vt:lpstr>
      <vt:lpstr>The 1st CADPP Competition</vt:lpstr>
      <vt:lpstr>Real Study,  Real Impacts</vt:lpstr>
      <vt:lpstr>Workshop preparation and registration statistics</vt:lpstr>
      <vt:lpstr>Teams and Tasks</vt:lpstr>
      <vt:lpstr>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 design</dc:title>
  <dc:creator>Yongan Z</dc:creator>
  <cp:lastModifiedBy>Shuang Wang</cp:lastModifiedBy>
  <cp:revision>183</cp:revision>
  <cp:lastPrinted>2014-03-19T16:35:43Z</cp:lastPrinted>
  <dcterms:created xsi:type="dcterms:W3CDTF">2014-03-17T15:41:00Z</dcterms:created>
  <dcterms:modified xsi:type="dcterms:W3CDTF">2014-03-28T01:54:04Z</dcterms:modified>
</cp:coreProperties>
</file>