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sldIdLst>
    <p:sldId id="329" r:id="rId5"/>
    <p:sldId id="273" r:id="rId6"/>
    <p:sldId id="274" r:id="rId7"/>
    <p:sldId id="275" r:id="rId8"/>
    <p:sldId id="330" r:id="rId9"/>
    <p:sldId id="331" r:id="rId10"/>
    <p:sldId id="332" r:id="rId11"/>
    <p:sldId id="333" r:id="rId12"/>
    <p:sldId id="335" r:id="rId13"/>
    <p:sldId id="336" r:id="rId14"/>
    <p:sldId id="357" r:id="rId15"/>
    <p:sldId id="358" r:id="rId16"/>
    <p:sldId id="359" r:id="rId17"/>
    <p:sldId id="360" r:id="rId18"/>
    <p:sldId id="361" r:id="rId19"/>
    <p:sldId id="362" r:id="rId20"/>
    <p:sldId id="363" r:id="rId21"/>
    <p:sldId id="364" r:id="rId22"/>
    <p:sldId id="337"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65" r:id="rId41"/>
    <p:sldId id="366" r:id="rId42"/>
    <p:sldId id="367" r:id="rId43"/>
    <p:sldId id="368" r:id="rId44"/>
    <p:sldId id="369" r:id="rId45"/>
    <p:sldId id="370" r:id="rId46"/>
    <p:sldId id="371" r:id="rId47"/>
    <p:sldId id="372" r:id="rId48"/>
    <p:sldId id="373" r:id="rId49"/>
    <p:sldId id="374" r:id="rId50"/>
    <p:sldId id="325" r:id="rId51"/>
    <p:sldId id="328" r:id="rId52"/>
    <p:sldId id="286" r:id="rId53"/>
    <p:sldId id="290" r:id="rId54"/>
    <p:sldId id="288" r:id="rId55"/>
    <p:sldId id="289" r:id="rId56"/>
    <p:sldId id="322" r:id="rId57"/>
    <p:sldId id="276" r:id="rId58"/>
    <p:sldId id="375" r:id="rId59"/>
    <p:sldId id="376" r:id="rId60"/>
    <p:sldId id="377" r:id="rId61"/>
    <p:sldId id="378" r:id="rId62"/>
    <p:sldId id="379" r:id="rId63"/>
    <p:sldId id="398" r:id="rId64"/>
    <p:sldId id="381" r:id="rId65"/>
    <p:sldId id="382" r:id="rId66"/>
    <p:sldId id="383" r:id="rId67"/>
    <p:sldId id="384" r:id="rId68"/>
    <p:sldId id="385" r:id="rId69"/>
    <p:sldId id="386" r:id="rId70"/>
    <p:sldId id="387" r:id="rId71"/>
    <p:sldId id="388" r:id="rId72"/>
    <p:sldId id="390" r:id="rId73"/>
    <p:sldId id="391" r:id="rId74"/>
    <p:sldId id="392" r:id="rId75"/>
    <p:sldId id="393" r:id="rId76"/>
    <p:sldId id="394" r:id="rId77"/>
    <p:sldId id="395" r:id="rId78"/>
    <p:sldId id="396" r:id="rId79"/>
    <p:sldId id="397" r:id="rId80"/>
    <p:sldId id="320"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E0FF"/>
    <a:srgbClr val="5DD5FF"/>
    <a:srgbClr val="00A7E2"/>
    <a:srgbClr val="009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9714" autoAdjust="0"/>
  </p:normalViewPr>
  <p:slideViewPr>
    <p:cSldViewPr>
      <p:cViewPr>
        <p:scale>
          <a:sx n="63" d="100"/>
          <a:sy n="63" d="100"/>
        </p:scale>
        <p:origin x="-712" y="-80"/>
      </p:cViewPr>
      <p:guideLst>
        <p:guide orient="horz" pos="2160"/>
        <p:guide pos="273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4EA88-38F8-4533-AFC5-F284657CECD9}"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US"/>
        </a:p>
      </dgm:t>
    </dgm:pt>
    <dgm:pt modelId="{1A91165F-46B6-46EB-8E36-B07945FA24F3}">
      <dgm:prSet phldrT="[Text]"/>
      <dgm:spPr/>
      <dgm:t>
        <a:bodyPr/>
        <a:lstStyle/>
        <a:p>
          <a:r>
            <a:rPr lang="en-US" dirty="0" smtClean="0"/>
            <a:t>Knowledge &amp; Tools</a:t>
          </a:r>
          <a:endParaRPr lang="en-US" dirty="0"/>
        </a:p>
      </dgm:t>
    </dgm:pt>
    <dgm:pt modelId="{0B7897BD-FCAB-4918-94E4-08793DEA1843}" type="parTrans" cxnId="{27E10FDB-96B5-4B53-B2C2-3569F70B99E4}">
      <dgm:prSet/>
      <dgm:spPr/>
      <dgm:t>
        <a:bodyPr/>
        <a:lstStyle/>
        <a:p>
          <a:endParaRPr lang="en-US"/>
        </a:p>
      </dgm:t>
    </dgm:pt>
    <dgm:pt modelId="{35A0D8B1-88FA-4D36-86C6-CD537879C999}" type="sibTrans" cxnId="{27E10FDB-96B5-4B53-B2C2-3569F70B99E4}">
      <dgm:prSet/>
      <dgm:spPr/>
      <dgm:t>
        <a:bodyPr/>
        <a:lstStyle/>
        <a:p>
          <a:endParaRPr lang="en-US"/>
        </a:p>
      </dgm:t>
    </dgm:pt>
    <dgm:pt modelId="{C747045B-34CF-43AE-84B7-84FD6F465D1D}">
      <dgm:prSet phldrT="[Text]"/>
      <dgm:spPr/>
      <dgm:t>
        <a:bodyPr/>
        <a:lstStyle/>
        <a:p>
          <a:r>
            <a:rPr lang="en-US" dirty="0" smtClean="0"/>
            <a:t>Privacy</a:t>
          </a:r>
          <a:endParaRPr lang="en-US" dirty="0"/>
        </a:p>
      </dgm:t>
    </dgm:pt>
    <dgm:pt modelId="{D25461C9-5BA0-4797-9FDC-843E98C2FA6F}" type="parTrans" cxnId="{493ABF6B-08F1-4D29-BF7C-AC5D4019C479}">
      <dgm:prSet/>
      <dgm:spPr/>
      <dgm:t>
        <a:bodyPr/>
        <a:lstStyle/>
        <a:p>
          <a:endParaRPr lang="en-US"/>
        </a:p>
      </dgm:t>
    </dgm:pt>
    <dgm:pt modelId="{B54D0415-382D-45E3-95BD-CC977280CC66}" type="sibTrans" cxnId="{493ABF6B-08F1-4D29-BF7C-AC5D4019C479}">
      <dgm:prSet/>
      <dgm:spPr/>
      <dgm:t>
        <a:bodyPr/>
        <a:lstStyle/>
        <a:p>
          <a:endParaRPr lang="en-US"/>
        </a:p>
      </dgm:t>
    </dgm:pt>
    <dgm:pt modelId="{2F7F3872-527D-405C-B587-FBD12F19CCD4}">
      <dgm:prSet phldrT="[Text]"/>
      <dgm:spPr/>
      <dgm:t>
        <a:bodyPr/>
        <a:lstStyle/>
        <a:p>
          <a:r>
            <a:rPr lang="en-US" dirty="0" smtClean="0"/>
            <a:t>Consent</a:t>
          </a:r>
          <a:endParaRPr lang="en-US" dirty="0"/>
        </a:p>
      </dgm:t>
    </dgm:pt>
    <dgm:pt modelId="{22CF3AE6-2CB9-4FEF-8D21-427A0F002B3B}" type="parTrans" cxnId="{7B066FB0-463E-4988-BC38-E52C0F83A453}">
      <dgm:prSet/>
      <dgm:spPr/>
      <dgm:t>
        <a:bodyPr/>
        <a:lstStyle/>
        <a:p>
          <a:endParaRPr lang="en-US"/>
        </a:p>
      </dgm:t>
    </dgm:pt>
    <dgm:pt modelId="{704AF164-1BBB-4669-8BE6-A36B7B49139D}" type="sibTrans" cxnId="{7B066FB0-463E-4988-BC38-E52C0F83A453}">
      <dgm:prSet/>
      <dgm:spPr/>
      <dgm:t>
        <a:bodyPr/>
        <a:lstStyle/>
        <a:p>
          <a:endParaRPr lang="en-US"/>
        </a:p>
      </dgm:t>
    </dgm:pt>
    <dgm:pt modelId="{F954776C-FA8A-4428-AE0E-356A5F656C13}">
      <dgm:prSet phldrT="[Text]"/>
      <dgm:spPr/>
      <dgm:t>
        <a:bodyPr/>
        <a:lstStyle/>
        <a:p>
          <a:r>
            <a:rPr lang="en-US" dirty="0" smtClean="0"/>
            <a:t>Data</a:t>
          </a:r>
          <a:endParaRPr lang="en-US" dirty="0"/>
        </a:p>
      </dgm:t>
    </dgm:pt>
    <dgm:pt modelId="{4CC9D0D4-141C-451E-AF4A-6E08D2F34EB0}" type="parTrans" cxnId="{1EA735BE-8CB5-4D96-8BA5-61399DE45F24}">
      <dgm:prSet/>
      <dgm:spPr/>
      <dgm:t>
        <a:bodyPr/>
        <a:lstStyle/>
        <a:p>
          <a:endParaRPr lang="en-US"/>
        </a:p>
      </dgm:t>
    </dgm:pt>
    <dgm:pt modelId="{1BC32773-4174-4640-BE63-89556F133D5A}" type="sibTrans" cxnId="{1EA735BE-8CB5-4D96-8BA5-61399DE45F24}">
      <dgm:prSet/>
      <dgm:spPr/>
      <dgm:t>
        <a:bodyPr/>
        <a:lstStyle/>
        <a:p>
          <a:endParaRPr lang="en-US"/>
        </a:p>
      </dgm:t>
    </dgm:pt>
    <dgm:pt modelId="{C70F4368-8911-40E8-A42A-D73644A5F622}">
      <dgm:prSet phldrT="[Text]"/>
      <dgm:spPr/>
      <dgm:t>
        <a:bodyPr/>
        <a:lstStyle/>
        <a:p>
          <a:endParaRPr lang="en-US" dirty="0"/>
        </a:p>
      </dgm:t>
    </dgm:pt>
    <dgm:pt modelId="{5BEF0BDB-B736-4A23-90F5-7E43B79F7249}" type="parTrans" cxnId="{19C24A0E-0DD2-473B-9871-F5E087040488}">
      <dgm:prSet/>
      <dgm:spPr/>
      <dgm:t>
        <a:bodyPr/>
        <a:lstStyle/>
        <a:p>
          <a:endParaRPr lang="en-US"/>
        </a:p>
      </dgm:t>
    </dgm:pt>
    <dgm:pt modelId="{2886D21E-B83D-4EE7-91A8-4E2E95114DF0}" type="sibTrans" cxnId="{19C24A0E-0DD2-473B-9871-F5E087040488}">
      <dgm:prSet/>
      <dgm:spPr/>
      <dgm:t>
        <a:bodyPr/>
        <a:lstStyle/>
        <a:p>
          <a:endParaRPr lang="en-US"/>
        </a:p>
      </dgm:t>
    </dgm:pt>
    <dgm:pt modelId="{7682143E-5171-47D2-9785-D24532AF0872}">
      <dgm:prSet phldrT="[Text]"/>
      <dgm:spPr>
        <a:noFill/>
        <a:ln>
          <a:noFill/>
        </a:ln>
      </dgm:spPr>
      <dgm:t>
        <a:bodyPr/>
        <a:lstStyle/>
        <a:p>
          <a:endParaRPr lang="en-US" dirty="0"/>
        </a:p>
      </dgm:t>
    </dgm:pt>
    <dgm:pt modelId="{A64B13E5-C501-4C71-8179-131BAC2D2E63}" type="parTrans" cxnId="{2A8DB5F3-3A56-419C-A18B-5C150B47E47C}">
      <dgm:prSet/>
      <dgm:spPr>
        <a:noFill/>
        <a:ln>
          <a:noFill/>
        </a:ln>
      </dgm:spPr>
      <dgm:t>
        <a:bodyPr/>
        <a:lstStyle/>
        <a:p>
          <a:endParaRPr lang="en-US"/>
        </a:p>
      </dgm:t>
    </dgm:pt>
    <dgm:pt modelId="{706E1DD0-C138-4BC1-BE20-2723C0CF0C79}" type="sibTrans" cxnId="{2A8DB5F3-3A56-419C-A18B-5C150B47E47C}">
      <dgm:prSet/>
      <dgm:spPr/>
      <dgm:t>
        <a:bodyPr/>
        <a:lstStyle/>
        <a:p>
          <a:endParaRPr lang="en-US"/>
        </a:p>
      </dgm:t>
    </dgm:pt>
    <dgm:pt modelId="{A3FE574E-B0B9-49E4-B7E0-8CD5599C8992}">
      <dgm:prSet phldrT="[Text]"/>
      <dgm:spPr>
        <a:noFill/>
        <a:ln>
          <a:noFill/>
        </a:ln>
      </dgm:spPr>
      <dgm:t>
        <a:bodyPr/>
        <a:lstStyle/>
        <a:p>
          <a:endParaRPr lang="en-US" dirty="0"/>
        </a:p>
      </dgm:t>
    </dgm:pt>
    <dgm:pt modelId="{581BF9BD-F53A-402A-AB3C-6D97A381B96B}" type="parTrans" cxnId="{BC504F2D-48B7-4943-AA97-57C8CEE10A16}">
      <dgm:prSet/>
      <dgm:spPr>
        <a:noFill/>
        <a:ln>
          <a:noFill/>
        </a:ln>
      </dgm:spPr>
      <dgm:t>
        <a:bodyPr/>
        <a:lstStyle/>
        <a:p>
          <a:endParaRPr lang="en-US"/>
        </a:p>
      </dgm:t>
    </dgm:pt>
    <dgm:pt modelId="{CE4D7EEF-6ECC-48D9-B900-4FF0E5647550}" type="sibTrans" cxnId="{BC504F2D-48B7-4943-AA97-57C8CEE10A16}">
      <dgm:prSet/>
      <dgm:spPr/>
      <dgm:t>
        <a:bodyPr/>
        <a:lstStyle/>
        <a:p>
          <a:endParaRPr lang="en-US"/>
        </a:p>
      </dgm:t>
    </dgm:pt>
    <dgm:pt modelId="{96B1D264-9880-4B14-B141-58BDA58C0ECE}">
      <dgm:prSet phldrT="[Text]"/>
      <dgm:spPr>
        <a:noFill/>
        <a:ln>
          <a:noFill/>
        </a:ln>
      </dgm:spPr>
      <dgm:t>
        <a:bodyPr/>
        <a:lstStyle/>
        <a:p>
          <a:endParaRPr lang="en-US" dirty="0"/>
        </a:p>
      </dgm:t>
    </dgm:pt>
    <dgm:pt modelId="{2E803937-075C-4251-A35F-4CC0D1F2B196}" type="parTrans" cxnId="{6462E5AF-6DEF-41BB-8A96-87CC8F314EC7}">
      <dgm:prSet/>
      <dgm:spPr>
        <a:noFill/>
        <a:ln>
          <a:noFill/>
        </a:ln>
      </dgm:spPr>
      <dgm:t>
        <a:bodyPr/>
        <a:lstStyle/>
        <a:p>
          <a:endParaRPr lang="en-US"/>
        </a:p>
      </dgm:t>
    </dgm:pt>
    <dgm:pt modelId="{766BBF16-C7BB-446F-9205-C10074977DA3}" type="sibTrans" cxnId="{6462E5AF-6DEF-41BB-8A96-87CC8F314EC7}">
      <dgm:prSet/>
      <dgm:spPr/>
      <dgm:t>
        <a:bodyPr/>
        <a:lstStyle/>
        <a:p>
          <a:endParaRPr lang="en-US"/>
        </a:p>
      </dgm:t>
    </dgm:pt>
    <dgm:pt modelId="{307997EE-961E-49E6-9FB3-B0D74ACAF53D}" type="pres">
      <dgm:prSet presAssocID="{8274EA88-38F8-4533-AFC5-F284657CECD9}" presName="Name0" presStyleCnt="0">
        <dgm:presLayoutVars>
          <dgm:chMax val="1"/>
          <dgm:dir/>
          <dgm:animLvl val="ctr"/>
          <dgm:resizeHandles val="exact"/>
        </dgm:presLayoutVars>
      </dgm:prSet>
      <dgm:spPr/>
      <dgm:t>
        <a:bodyPr/>
        <a:lstStyle/>
        <a:p>
          <a:endParaRPr lang="en-US"/>
        </a:p>
      </dgm:t>
    </dgm:pt>
    <dgm:pt modelId="{9647C09E-A32E-4F3A-9742-C4635A6E55BC}" type="pres">
      <dgm:prSet presAssocID="{1A91165F-46B6-46EB-8E36-B07945FA24F3}" presName="centerShape" presStyleLbl="node0" presStyleIdx="0" presStyleCnt="1" custScaleX="131916" custScaleY="131916"/>
      <dgm:spPr/>
      <dgm:t>
        <a:bodyPr/>
        <a:lstStyle/>
        <a:p>
          <a:endParaRPr lang="en-US"/>
        </a:p>
      </dgm:t>
    </dgm:pt>
    <dgm:pt modelId="{67AA437F-09D7-4269-A4AF-1A1397F75407}" type="pres">
      <dgm:prSet presAssocID="{D25461C9-5BA0-4797-9FDC-843E98C2FA6F}" presName="parTrans" presStyleLbl="sibTrans2D1" presStyleIdx="0" presStyleCnt="6"/>
      <dgm:spPr/>
      <dgm:t>
        <a:bodyPr/>
        <a:lstStyle/>
        <a:p>
          <a:endParaRPr lang="en-US"/>
        </a:p>
      </dgm:t>
    </dgm:pt>
    <dgm:pt modelId="{9E084328-CFC5-45ED-937C-F74CA10CCB96}" type="pres">
      <dgm:prSet presAssocID="{D25461C9-5BA0-4797-9FDC-843E98C2FA6F}" presName="connectorText" presStyleLbl="sibTrans2D1" presStyleIdx="0" presStyleCnt="6"/>
      <dgm:spPr/>
      <dgm:t>
        <a:bodyPr/>
        <a:lstStyle/>
        <a:p>
          <a:endParaRPr lang="en-US"/>
        </a:p>
      </dgm:t>
    </dgm:pt>
    <dgm:pt modelId="{59EB5F22-F4E9-483B-846C-D24CBB652B5A}" type="pres">
      <dgm:prSet presAssocID="{C747045B-34CF-43AE-84B7-84FD6F465D1D}" presName="node" presStyleLbl="node1" presStyleIdx="0" presStyleCnt="6">
        <dgm:presLayoutVars>
          <dgm:bulletEnabled val="1"/>
        </dgm:presLayoutVars>
      </dgm:prSet>
      <dgm:spPr/>
      <dgm:t>
        <a:bodyPr/>
        <a:lstStyle/>
        <a:p>
          <a:endParaRPr lang="en-US"/>
        </a:p>
      </dgm:t>
    </dgm:pt>
    <dgm:pt modelId="{4B129276-89FD-4B42-A0C0-F1BAC0963403}" type="pres">
      <dgm:prSet presAssocID="{22CF3AE6-2CB9-4FEF-8D21-427A0F002B3B}" presName="parTrans" presStyleLbl="sibTrans2D1" presStyleIdx="1" presStyleCnt="6"/>
      <dgm:spPr/>
      <dgm:t>
        <a:bodyPr/>
        <a:lstStyle/>
        <a:p>
          <a:endParaRPr lang="en-US"/>
        </a:p>
      </dgm:t>
    </dgm:pt>
    <dgm:pt modelId="{1DB1D005-B8AD-40DE-ACEA-1D6E4DC12DFB}" type="pres">
      <dgm:prSet presAssocID="{22CF3AE6-2CB9-4FEF-8D21-427A0F002B3B}" presName="connectorText" presStyleLbl="sibTrans2D1" presStyleIdx="1" presStyleCnt="6"/>
      <dgm:spPr/>
      <dgm:t>
        <a:bodyPr/>
        <a:lstStyle/>
        <a:p>
          <a:endParaRPr lang="en-US"/>
        </a:p>
      </dgm:t>
    </dgm:pt>
    <dgm:pt modelId="{B3673333-5CD9-4B7F-89BD-69F2C8D0E0AF}" type="pres">
      <dgm:prSet presAssocID="{2F7F3872-527D-405C-B587-FBD12F19CCD4}" presName="node" presStyleLbl="node1" presStyleIdx="1" presStyleCnt="6">
        <dgm:presLayoutVars>
          <dgm:bulletEnabled val="1"/>
        </dgm:presLayoutVars>
      </dgm:prSet>
      <dgm:spPr/>
      <dgm:t>
        <a:bodyPr/>
        <a:lstStyle/>
        <a:p>
          <a:endParaRPr lang="en-US"/>
        </a:p>
      </dgm:t>
    </dgm:pt>
    <dgm:pt modelId="{CC6A18E3-F7C5-4A24-860C-975AB9197D6E}" type="pres">
      <dgm:prSet presAssocID="{4CC9D0D4-141C-451E-AF4A-6E08D2F34EB0}" presName="parTrans" presStyleLbl="sibTrans2D1" presStyleIdx="2" presStyleCnt="6"/>
      <dgm:spPr/>
      <dgm:t>
        <a:bodyPr/>
        <a:lstStyle/>
        <a:p>
          <a:endParaRPr lang="en-US"/>
        </a:p>
      </dgm:t>
    </dgm:pt>
    <dgm:pt modelId="{365F09CF-0D6C-4FBA-84A0-CF9E210330DE}" type="pres">
      <dgm:prSet presAssocID="{4CC9D0D4-141C-451E-AF4A-6E08D2F34EB0}" presName="connectorText" presStyleLbl="sibTrans2D1" presStyleIdx="2" presStyleCnt="6"/>
      <dgm:spPr/>
      <dgm:t>
        <a:bodyPr/>
        <a:lstStyle/>
        <a:p>
          <a:endParaRPr lang="en-US"/>
        </a:p>
      </dgm:t>
    </dgm:pt>
    <dgm:pt modelId="{E0308547-B9E1-4FD9-AE06-4D2347233941}" type="pres">
      <dgm:prSet presAssocID="{F954776C-FA8A-4428-AE0E-356A5F656C13}" presName="node" presStyleLbl="node1" presStyleIdx="2" presStyleCnt="6">
        <dgm:presLayoutVars>
          <dgm:bulletEnabled val="1"/>
        </dgm:presLayoutVars>
      </dgm:prSet>
      <dgm:spPr/>
      <dgm:t>
        <a:bodyPr/>
        <a:lstStyle/>
        <a:p>
          <a:endParaRPr lang="en-US"/>
        </a:p>
      </dgm:t>
    </dgm:pt>
    <dgm:pt modelId="{D361632C-83C0-41F6-A0FF-D8A1BA9ECDE7}" type="pres">
      <dgm:prSet presAssocID="{581BF9BD-F53A-402A-AB3C-6D97A381B96B}" presName="parTrans" presStyleLbl="sibTrans2D1" presStyleIdx="3" presStyleCnt="6"/>
      <dgm:spPr/>
      <dgm:t>
        <a:bodyPr/>
        <a:lstStyle/>
        <a:p>
          <a:endParaRPr lang="en-US"/>
        </a:p>
      </dgm:t>
    </dgm:pt>
    <dgm:pt modelId="{1F9368D1-F19B-4086-8A1B-98B4C51D05E4}" type="pres">
      <dgm:prSet presAssocID="{581BF9BD-F53A-402A-AB3C-6D97A381B96B}" presName="connectorText" presStyleLbl="sibTrans2D1" presStyleIdx="3" presStyleCnt="6"/>
      <dgm:spPr/>
      <dgm:t>
        <a:bodyPr/>
        <a:lstStyle/>
        <a:p>
          <a:endParaRPr lang="en-US"/>
        </a:p>
      </dgm:t>
    </dgm:pt>
    <dgm:pt modelId="{2F23A619-83DD-4F9C-9D37-8234734F94F2}" type="pres">
      <dgm:prSet presAssocID="{A3FE574E-B0B9-49E4-B7E0-8CD5599C8992}" presName="node" presStyleLbl="node1" presStyleIdx="3" presStyleCnt="6">
        <dgm:presLayoutVars>
          <dgm:bulletEnabled val="1"/>
        </dgm:presLayoutVars>
      </dgm:prSet>
      <dgm:spPr/>
      <dgm:t>
        <a:bodyPr/>
        <a:lstStyle/>
        <a:p>
          <a:endParaRPr lang="en-US"/>
        </a:p>
      </dgm:t>
    </dgm:pt>
    <dgm:pt modelId="{7219ECF5-D4A4-4EE4-8AB4-B7F3797F7A0A}" type="pres">
      <dgm:prSet presAssocID="{2E803937-075C-4251-A35F-4CC0D1F2B196}" presName="parTrans" presStyleLbl="sibTrans2D1" presStyleIdx="4" presStyleCnt="6"/>
      <dgm:spPr/>
      <dgm:t>
        <a:bodyPr/>
        <a:lstStyle/>
        <a:p>
          <a:endParaRPr lang="en-US"/>
        </a:p>
      </dgm:t>
    </dgm:pt>
    <dgm:pt modelId="{7BA10DCA-8C99-46D3-A2FD-EE39BBF571C4}" type="pres">
      <dgm:prSet presAssocID="{2E803937-075C-4251-A35F-4CC0D1F2B196}" presName="connectorText" presStyleLbl="sibTrans2D1" presStyleIdx="4" presStyleCnt="6"/>
      <dgm:spPr/>
      <dgm:t>
        <a:bodyPr/>
        <a:lstStyle/>
        <a:p>
          <a:endParaRPr lang="en-US"/>
        </a:p>
      </dgm:t>
    </dgm:pt>
    <dgm:pt modelId="{FA32A2EA-5DD4-4E0A-AEB3-9CFDE4FD1C1D}" type="pres">
      <dgm:prSet presAssocID="{96B1D264-9880-4B14-B141-58BDA58C0ECE}" presName="node" presStyleLbl="node1" presStyleIdx="4" presStyleCnt="6">
        <dgm:presLayoutVars>
          <dgm:bulletEnabled val="1"/>
        </dgm:presLayoutVars>
      </dgm:prSet>
      <dgm:spPr/>
      <dgm:t>
        <a:bodyPr/>
        <a:lstStyle/>
        <a:p>
          <a:endParaRPr lang="en-US"/>
        </a:p>
      </dgm:t>
    </dgm:pt>
    <dgm:pt modelId="{60EC7F12-6009-49FC-9012-D022C6E57EFC}" type="pres">
      <dgm:prSet presAssocID="{A64B13E5-C501-4C71-8179-131BAC2D2E63}" presName="parTrans" presStyleLbl="sibTrans2D1" presStyleIdx="5" presStyleCnt="6"/>
      <dgm:spPr/>
      <dgm:t>
        <a:bodyPr/>
        <a:lstStyle/>
        <a:p>
          <a:endParaRPr lang="en-US"/>
        </a:p>
      </dgm:t>
    </dgm:pt>
    <dgm:pt modelId="{48263A61-2909-4037-B4C4-DE33B05C51E5}" type="pres">
      <dgm:prSet presAssocID="{A64B13E5-C501-4C71-8179-131BAC2D2E63}" presName="connectorText" presStyleLbl="sibTrans2D1" presStyleIdx="5" presStyleCnt="6"/>
      <dgm:spPr/>
      <dgm:t>
        <a:bodyPr/>
        <a:lstStyle/>
        <a:p>
          <a:endParaRPr lang="en-US"/>
        </a:p>
      </dgm:t>
    </dgm:pt>
    <dgm:pt modelId="{F5FFF823-ECEE-4702-949C-E1B4F89667DC}" type="pres">
      <dgm:prSet presAssocID="{7682143E-5171-47D2-9785-D24532AF0872}" presName="node" presStyleLbl="node1" presStyleIdx="5" presStyleCnt="6">
        <dgm:presLayoutVars>
          <dgm:bulletEnabled val="1"/>
        </dgm:presLayoutVars>
      </dgm:prSet>
      <dgm:spPr/>
      <dgm:t>
        <a:bodyPr/>
        <a:lstStyle/>
        <a:p>
          <a:endParaRPr lang="en-US"/>
        </a:p>
      </dgm:t>
    </dgm:pt>
  </dgm:ptLst>
  <dgm:cxnLst>
    <dgm:cxn modelId="{B9EBA620-4509-C140-93D9-43983E10FA56}" type="presOf" srcId="{581BF9BD-F53A-402A-AB3C-6D97A381B96B}" destId="{1F9368D1-F19B-4086-8A1B-98B4C51D05E4}" srcOrd="1" destOrd="0" presId="urn:microsoft.com/office/officeart/2005/8/layout/radial5"/>
    <dgm:cxn modelId="{555A1D12-E0AD-FF4F-B711-E371224E3EEF}" type="presOf" srcId="{D25461C9-5BA0-4797-9FDC-843E98C2FA6F}" destId="{9E084328-CFC5-45ED-937C-F74CA10CCB96}" srcOrd="1" destOrd="0" presId="urn:microsoft.com/office/officeart/2005/8/layout/radial5"/>
    <dgm:cxn modelId="{83E7853A-ED76-2048-B01F-7C3FB89DFF08}" type="presOf" srcId="{8274EA88-38F8-4533-AFC5-F284657CECD9}" destId="{307997EE-961E-49E6-9FB3-B0D74ACAF53D}" srcOrd="0" destOrd="0" presId="urn:microsoft.com/office/officeart/2005/8/layout/radial5"/>
    <dgm:cxn modelId="{E7F8E793-50AD-7344-922C-3CC9A543BFED}" type="presOf" srcId="{2F7F3872-527D-405C-B587-FBD12F19CCD4}" destId="{B3673333-5CD9-4B7F-89BD-69F2C8D0E0AF}" srcOrd="0" destOrd="0" presId="urn:microsoft.com/office/officeart/2005/8/layout/radial5"/>
    <dgm:cxn modelId="{3D6B5447-A643-1D44-A03D-543075DCA6E5}" type="presOf" srcId="{2E803937-075C-4251-A35F-4CC0D1F2B196}" destId="{7219ECF5-D4A4-4EE4-8AB4-B7F3797F7A0A}" srcOrd="0" destOrd="0" presId="urn:microsoft.com/office/officeart/2005/8/layout/radial5"/>
    <dgm:cxn modelId="{170E9ABA-4743-4C4D-BCDA-14D650060C82}" type="presOf" srcId="{4CC9D0D4-141C-451E-AF4A-6E08D2F34EB0}" destId="{CC6A18E3-F7C5-4A24-860C-975AB9197D6E}" srcOrd="0" destOrd="0" presId="urn:microsoft.com/office/officeart/2005/8/layout/radial5"/>
    <dgm:cxn modelId="{493ABF6B-08F1-4D29-BF7C-AC5D4019C479}" srcId="{1A91165F-46B6-46EB-8E36-B07945FA24F3}" destId="{C747045B-34CF-43AE-84B7-84FD6F465D1D}" srcOrd="0" destOrd="0" parTransId="{D25461C9-5BA0-4797-9FDC-843E98C2FA6F}" sibTransId="{B54D0415-382D-45E3-95BD-CC977280CC66}"/>
    <dgm:cxn modelId="{F5E976C9-D507-6047-913E-282A0D74521F}" type="presOf" srcId="{1A91165F-46B6-46EB-8E36-B07945FA24F3}" destId="{9647C09E-A32E-4F3A-9742-C4635A6E55BC}" srcOrd="0" destOrd="0" presId="urn:microsoft.com/office/officeart/2005/8/layout/radial5"/>
    <dgm:cxn modelId="{A16EC539-5374-8D4C-A981-7F9A1535C2FA}" type="presOf" srcId="{96B1D264-9880-4B14-B141-58BDA58C0ECE}" destId="{FA32A2EA-5DD4-4E0A-AEB3-9CFDE4FD1C1D}" srcOrd="0" destOrd="0" presId="urn:microsoft.com/office/officeart/2005/8/layout/radial5"/>
    <dgm:cxn modelId="{6EC0D326-A4D1-4C45-AFEC-8C3D63EE6272}" type="presOf" srcId="{D25461C9-5BA0-4797-9FDC-843E98C2FA6F}" destId="{67AA437F-09D7-4269-A4AF-1A1397F75407}" srcOrd="0" destOrd="0" presId="urn:microsoft.com/office/officeart/2005/8/layout/radial5"/>
    <dgm:cxn modelId="{2A8DB5F3-3A56-419C-A18B-5C150B47E47C}" srcId="{1A91165F-46B6-46EB-8E36-B07945FA24F3}" destId="{7682143E-5171-47D2-9785-D24532AF0872}" srcOrd="5" destOrd="0" parTransId="{A64B13E5-C501-4C71-8179-131BAC2D2E63}" sibTransId="{706E1DD0-C138-4BC1-BE20-2723C0CF0C79}"/>
    <dgm:cxn modelId="{1EA735BE-8CB5-4D96-8BA5-61399DE45F24}" srcId="{1A91165F-46B6-46EB-8E36-B07945FA24F3}" destId="{F954776C-FA8A-4428-AE0E-356A5F656C13}" srcOrd="2" destOrd="0" parTransId="{4CC9D0D4-141C-451E-AF4A-6E08D2F34EB0}" sibTransId="{1BC32773-4174-4640-BE63-89556F133D5A}"/>
    <dgm:cxn modelId="{B802A005-DD99-5B4A-80AD-AB1BB14695B2}" type="presOf" srcId="{581BF9BD-F53A-402A-AB3C-6D97A381B96B}" destId="{D361632C-83C0-41F6-A0FF-D8A1BA9ECDE7}" srcOrd="0" destOrd="0" presId="urn:microsoft.com/office/officeart/2005/8/layout/radial5"/>
    <dgm:cxn modelId="{8E5998FE-8026-644F-8D0C-53A527063CF0}" type="presOf" srcId="{2E803937-075C-4251-A35F-4CC0D1F2B196}" destId="{7BA10DCA-8C99-46D3-A2FD-EE39BBF571C4}" srcOrd="1" destOrd="0" presId="urn:microsoft.com/office/officeart/2005/8/layout/radial5"/>
    <dgm:cxn modelId="{04B4160F-C434-2649-BC21-EB84CA0C29D8}" type="presOf" srcId="{22CF3AE6-2CB9-4FEF-8D21-427A0F002B3B}" destId="{1DB1D005-B8AD-40DE-ACEA-1D6E4DC12DFB}" srcOrd="1" destOrd="0" presId="urn:microsoft.com/office/officeart/2005/8/layout/radial5"/>
    <dgm:cxn modelId="{7B066FB0-463E-4988-BC38-E52C0F83A453}" srcId="{1A91165F-46B6-46EB-8E36-B07945FA24F3}" destId="{2F7F3872-527D-405C-B587-FBD12F19CCD4}" srcOrd="1" destOrd="0" parTransId="{22CF3AE6-2CB9-4FEF-8D21-427A0F002B3B}" sibTransId="{704AF164-1BBB-4669-8BE6-A36B7B49139D}"/>
    <dgm:cxn modelId="{BC504F2D-48B7-4943-AA97-57C8CEE10A16}" srcId="{1A91165F-46B6-46EB-8E36-B07945FA24F3}" destId="{A3FE574E-B0B9-49E4-B7E0-8CD5599C8992}" srcOrd="3" destOrd="0" parTransId="{581BF9BD-F53A-402A-AB3C-6D97A381B96B}" sibTransId="{CE4D7EEF-6ECC-48D9-B900-4FF0E5647550}"/>
    <dgm:cxn modelId="{BC2E8683-694D-0548-A964-97C061DF0FB4}" type="presOf" srcId="{22CF3AE6-2CB9-4FEF-8D21-427A0F002B3B}" destId="{4B129276-89FD-4B42-A0C0-F1BAC0963403}" srcOrd="0" destOrd="0" presId="urn:microsoft.com/office/officeart/2005/8/layout/radial5"/>
    <dgm:cxn modelId="{27E10FDB-96B5-4B53-B2C2-3569F70B99E4}" srcId="{8274EA88-38F8-4533-AFC5-F284657CECD9}" destId="{1A91165F-46B6-46EB-8E36-B07945FA24F3}" srcOrd="0" destOrd="0" parTransId="{0B7897BD-FCAB-4918-94E4-08793DEA1843}" sibTransId="{35A0D8B1-88FA-4D36-86C6-CD537879C999}"/>
    <dgm:cxn modelId="{19C24A0E-0DD2-473B-9871-F5E087040488}" srcId="{8274EA88-38F8-4533-AFC5-F284657CECD9}" destId="{C70F4368-8911-40E8-A42A-D73644A5F622}" srcOrd="1" destOrd="0" parTransId="{5BEF0BDB-B736-4A23-90F5-7E43B79F7249}" sibTransId="{2886D21E-B83D-4EE7-91A8-4E2E95114DF0}"/>
    <dgm:cxn modelId="{3DC28122-F99F-6B43-BE5B-C304415FFA98}" type="presOf" srcId="{A64B13E5-C501-4C71-8179-131BAC2D2E63}" destId="{60EC7F12-6009-49FC-9012-D022C6E57EFC}" srcOrd="0" destOrd="0" presId="urn:microsoft.com/office/officeart/2005/8/layout/radial5"/>
    <dgm:cxn modelId="{55579E3C-C40C-894C-AD1E-C653F66DC184}" type="presOf" srcId="{A64B13E5-C501-4C71-8179-131BAC2D2E63}" destId="{48263A61-2909-4037-B4C4-DE33B05C51E5}" srcOrd="1" destOrd="0" presId="urn:microsoft.com/office/officeart/2005/8/layout/radial5"/>
    <dgm:cxn modelId="{8A331EBB-3CC4-E549-9703-9BE64ED76D22}" type="presOf" srcId="{C747045B-34CF-43AE-84B7-84FD6F465D1D}" destId="{59EB5F22-F4E9-483B-846C-D24CBB652B5A}" srcOrd="0" destOrd="0" presId="urn:microsoft.com/office/officeart/2005/8/layout/radial5"/>
    <dgm:cxn modelId="{0E17725C-A17A-F94D-B21C-604A591C678B}" type="presOf" srcId="{F954776C-FA8A-4428-AE0E-356A5F656C13}" destId="{E0308547-B9E1-4FD9-AE06-4D2347233941}" srcOrd="0" destOrd="0" presId="urn:microsoft.com/office/officeart/2005/8/layout/radial5"/>
    <dgm:cxn modelId="{6994C1D3-8D14-EF48-8896-20D57D89073D}" type="presOf" srcId="{4CC9D0D4-141C-451E-AF4A-6E08D2F34EB0}" destId="{365F09CF-0D6C-4FBA-84A0-CF9E210330DE}" srcOrd="1" destOrd="0" presId="urn:microsoft.com/office/officeart/2005/8/layout/radial5"/>
    <dgm:cxn modelId="{AB19A864-FC46-484E-B776-F18C03F9EFCE}" type="presOf" srcId="{7682143E-5171-47D2-9785-D24532AF0872}" destId="{F5FFF823-ECEE-4702-949C-E1B4F89667DC}" srcOrd="0" destOrd="0" presId="urn:microsoft.com/office/officeart/2005/8/layout/radial5"/>
    <dgm:cxn modelId="{F19D771B-0B80-F944-8F2E-159BCD0CADE7}" type="presOf" srcId="{A3FE574E-B0B9-49E4-B7E0-8CD5599C8992}" destId="{2F23A619-83DD-4F9C-9D37-8234734F94F2}" srcOrd="0" destOrd="0" presId="urn:microsoft.com/office/officeart/2005/8/layout/radial5"/>
    <dgm:cxn modelId="{6462E5AF-6DEF-41BB-8A96-87CC8F314EC7}" srcId="{1A91165F-46B6-46EB-8E36-B07945FA24F3}" destId="{96B1D264-9880-4B14-B141-58BDA58C0ECE}" srcOrd="4" destOrd="0" parTransId="{2E803937-075C-4251-A35F-4CC0D1F2B196}" sibTransId="{766BBF16-C7BB-446F-9205-C10074977DA3}"/>
    <dgm:cxn modelId="{23FE7431-C6EE-974E-A846-D294116FFCC0}" type="presParOf" srcId="{307997EE-961E-49E6-9FB3-B0D74ACAF53D}" destId="{9647C09E-A32E-4F3A-9742-C4635A6E55BC}" srcOrd="0" destOrd="0" presId="urn:microsoft.com/office/officeart/2005/8/layout/radial5"/>
    <dgm:cxn modelId="{7951FB0A-369B-FB4A-B0A8-74C1E15D75B5}" type="presParOf" srcId="{307997EE-961E-49E6-9FB3-B0D74ACAF53D}" destId="{67AA437F-09D7-4269-A4AF-1A1397F75407}" srcOrd="1" destOrd="0" presId="urn:microsoft.com/office/officeart/2005/8/layout/radial5"/>
    <dgm:cxn modelId="{83516E80-4D74-F747-8662-2104B0E2C091}" type="presParOf" srcId="{67AA437F-09D7-4269-A4AF-1A1397F75407}" destId="{9E084328-CFC5-45ED-937C-F74CA10CCB96}" srcOrd="0" destOrd="0" presId="urn:microsoft.com/office/officeart/2005/8/layout/radial5"/>
    <dgm:cxn modelId="{8DA54B5D-740C-1A44-997F-276784118458}" type="presParOf" srcId="{307997EE-961E-49E6-9FB3-B0D74ACAF53D}" destId="{59EB5F22-F4E9-483B-846C-D24CBB652B5A}" srcOrd="2" destOrd="0" presId="urn:microsoft.com/office/officeart/2005/8/layout/radial5"/>
    <dgm:cxn modelId="{434D14EB-4C1F-3F42-98BC-37E34F67D62D}" type="presParOf" srcId="{307997EE-961E-49E6-9FB3-B0D74ACAF53D}" destId="{4B129276-89FD-4B42-A0C0-F1BAC0963403}" srcOrd="3" destOrd="0" presId="urn:microsoft.com/office/officeart/2005/8/layout/radial5"/>
    <dgm:cxn modelId="{682E4A13-096C-E54C-A731-CAE4E68B031D}" type="presParOf" srcId="{4B129276-89FD-4B42-A0C0-F1BAC0963403}" destId="{1DB1D005-B8AD-40DE-ACEA-1D6E4DC12DFB}" srcOrd="0" destOrd="0" presId="urn:microsoft.com/office/officeart/2005/8/layout/radial5"/>
    <dgm:cxn modelId="{2C13F9C8-0D9F-6A42-8048-042AB8B6B901}" type="presParOf" srcId="{307997EE-961E-49E6-9FB3-B0D74ACAF53D}" destId="{B3673333-5CD9-4B7F-89BD-69F2C8D0E0AF}" srcOrd="4" destOrd="0" presId="urn:microsoft.com/office/officeart/2005/8/layout/radial5"/>
    <dgm:cxn modelId="{18326F3A-E382-994F-BF1B-FBC476B50823}" type="presParOf" srcId="{307997EE-961E-49E6-9FB3-B0D74ACAF53D}" destId="{CC6A18E3-F7C5-4A24-860C-975AB9197D6E}" srcOrd="5" destOrd="0" presId="urn:microsoft.com/office/officeart/2005/8/layout/radial5"/>
    <dgm:cxn modelId="{07243ADF-DB87-1443-B7EA-6AFA66BF0CF5}" type="presParOf" srcId="{CC6A18E3-F7C5-4A24-860C-975AB9197D6E}" destId="{365F09CF-0D6C-4FBA-84A0-CF9E210330DE}" srcOrd="0" destOrd="0" presId="urn:microsoft.com/office/officeart/2005/8/layout/radial5"/>
    <dgm:cxn modelId="{3CD2E4FC-E468-0744-842A-1FBCB761BA44}" type="presParOf" srcId="{307997EE-961E-49E6-9FB3-B0D74ACAF53D}" destId="{E0308547-B9E1-4FD9-AE06-4D2347233941}" srcOrd="6" destOrd="0" presId="urn:microsoft.com/office/officeart/2005/8/layout/radial5"/>
    <dgm:cxn modelId="{641663DF-FBFB-4C4F-8EBA-EE62F34F7C58}" type="presParOf" srcId="{307997EE-961E-49E6-9FB3-B0D74ACAF53D}" destId="{D361632C-83C0-41F6-A0FF-D8A1BA9ECDE7}" srcOrd="7" destOrd="0" presId="urn:microsoft.com/office/officeart/2005/8/layout/radial5"/>
    <dgm:cxn modelId="{E5E70C20-302F-1C42-A2BE-F5C262ABF4B2}" type="presParOf" srcId="{D361632C-83C0-41F6-A0FF-D8A1BA9ECDE7}" destId="{1F9368D1-F19B-4086-8A1B-98B4C51D05E4}" srcOrd="0" destOrd="0" presId="urn:microsoft.com/office/officeart/2005/8/layout/radial5"/>
    <dgm:cxn modelId="{BD8932AB-2A08-B344-90A7-665BFBE1B43B}" type="presParOf" srcId="{307997EE-961E-49E6-9FB3-B0D74ACAF53D}" destId="{2F23A619-83DD-4F9C-9D37-8234734F94F2}" srcOrd="8" destOrd="0" presId="urn:microsoft.com/office/officeart/2005/8/layout/radial5"/>
    <dgm:cxn modelId="{AF401D61-4204-6046-B210-E72E92F2FD9A}" type="presParOf" srcId="{307997EE-961E-49E6-9FB3-B0D74ACAF53D}" destId="{7219ECF5-D4A4-4EE4-8AB4-B7F3797F7A0A}" srcOrd="9" destOrd="0" presId="urn:microsoft.com/office/officeart/2005/8/layout/radial5"/>
    <dgm:cxn modelId="{5251C322-EC45-0F4D-ABE3-EF52739CDF55}" type="presParOf" srcId="{7219ECF5-D4A4-4EE4-8AB4-B7F3797F7A0A}" destId="{7BA10DCA-8C99-46D3-A2FD-EE39BBF571C4}" srcOrd="0" destOrd="0" presId="urn:microsoft.com/office/officeart/2005/8/layout/radial5"/>
    <dgm:cxn modelId="{4A307420-44E5-1E45-9677-8C5D7ABD596F}" type="presParOf" srcId="{307997EE-961E-49E6-9FB3-B0D74ACAF53D}" destId="{FA32A2EA-5DD4-4E0A-AEB3-9CFDE4FD1C1D}" srcOrd="10" destOrd="0" presId="urn:microsoft.com/office/officeart/2005/8/layout/radial5"/>
    <dgm:cxn modelId="{CF1B0CDD-E53C-CA42-AFCB-76052F82207D}" type="presParOf" srcId="{307997EE-961E-49E6-9FB3-B0D74ACAF53D}" destId="{60EC7F12-6009-49FC-9012-D022C6E57EFC}" srcOrd="11" destOrd="0" presId="urn:microsoft.com/office/officeart/2005/8/layout/radial5"/>
    <dgm:cxn modelId="{71FC139E-795A-2140-80CD-F75BB54DDB31}" type="presParOf" srcId="{60EC7F12-6009-49FC-9012-D022C6E57EFC}" destId="{48263A61-2909-4037-B4C4-DE33B05C51E5}" srcOrd="0" destOrd="0" presId="urn:microsoft.com/office/officeart/2005/8/layout/radial5"/>
    <dgm:cxn modelId="{B9C1EED7-ACD0-5E4D-A7AC-4991952F1B84}" type="presParOf" srcId="{307997EE-961E-49E6-9FB3-B0D74ACAF53D}" destId="{F5FFF823-ECEE-4702-949C-E1B4F89667DC}"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EB8CF2-2412-4B1A-A40E-0C0E0F3B4E31}" type="doc">
      <dgm:prSet loTypeId="urn:microsoft.com/office/officeart/2005/8/layout/radial5" loCatId="cycle" qsTypeId="urn:microsoft.com/office/officeart/2005/8/quickstyle/simple4" qsCatId="simple" csTypeId="urn:microsoft.com/office/officeart/2005/8/colors/colorful1" csCatId="colorful" phldr="1"/>
      <dgm:spPr/>
      <dgm:t>
        <a:bodyPr/>
        <a:lstStyle/>
        <a:p>
          <a:endParaRPr lang="en-US"/>
        </a:p>
      </dgm:t>
    </dgm:pt>
    <dgm:pt modelId="{EF48D817-5723-4B1E-8478-B0BB06885EDD}">
      <dgm:prSet phldrT="[Text]"/>
      <dgm:spPr/>
      <dgm:t>
        <a:bodyPr/>
        <a:lstStyle/>
        <a:p>
          <a:r>
            <a:rPr lang="en-US" dirty="0" err="1" smtClean="0">
              <a:solidFill>
                <a:srgbClr val="89E0FF"/>
              </a:solidFill>
            </a:rPr>
            <a:t>i</a:t>
          </a:r>
          <a:r>
            <a:rPr lang="en-US" dirty="0" err="1" smtClean="0"/>
            <a:t>DASH</a:t>
          </a:r>
          <a:endParaRPr lang="en-US" dirty="0"/>
        </a:p>
      </dgm:t>
    </dgm:pt>
    <dgm:pt modelId="{D223E635-7E31-4622-A0A2-FE0D8F08846E}" type="parTrans" cxnId="{E56870BB-712C-47EF-857C-11C487356333}">
      <dgm:prSet/>
      <dgm:spPr/>
      <dgm:t>
        <a:bodyPr/>
        <a:lstStyle/>
        <a:p>
          <a:endParaRPr lang="en-US"/>
        </a:p>
      </dgm:t>
    </dgm:pt>
    <dgm:pt modelId="{C2C7FFD3-5811-45E2-B8B4-57D71E7555B3}" type="sibTrans" cxnId="{E56870BB-712C-47EF-857C-11C487356333}">
      <dgm:prSet/>
      <dgm:spPr/>
      <dgm:t>
        <a:bodyPr/>
        <a:lstStyle/>
        <a:p>
          <a:endParaRPr lang="en-US"/>
        </a:p>
      </dgm:t>
    </dgm:pt>
    <dgm:pt modelId="{58A10D2A-46C1-4301-A1A9-3946FAA52F25}">
      <dgm:prSet phldrT="[Text]"/>
      <dgm:spPr/>
      <dgm:t>
        <a:bodyPr/>
        <a:lstStyle/>
        <a:p>
          <a:r>
            <a:rPr lang="en-US" dirty="0" smtClean="0"/>
            <a:t>Knowledge</a:t>
          </a:r>
        </a:p>
        <a:p>
          <a:r>
            <a:rPr lang="en-US" dirty="0" smtClean="0"/>
            <a:t> &amp; Tools</a:t>
          </a:r>
          <a:endParaRPr lang="en-US" dirty="0"/>
        </a:p>
      </dgm:t>
    </dgm:pt>
    <dgm:pt modelId="{0351F1D8-7570-4E78-B51A-9921AD139169}" type="parTrans" cxnId="{14D9977D-F189-4E8D-9800-992B0EAACA44}">
      <dgm:prSet/>
      <dgm:spPr/>
      <dgm:t>
        <a:bodyPr/>
        <a:lstStyle/>
        <a:p>
          <a:endParaRPr lang="en-US"/>
        </a:p>
      </dgm:t>
    </dgm:pt>
    <dgm:pt modelId="{01D21E07-E4FC-4210-9C8E-F8737F467347}" type="sibTrans" cxnId="{14D9977D-F189-4E8D-9800-992B0EAACA44}">
      <dgm:prSet/>
      <dgm:spPr/>
      <dgm:t>
        <a:bodyPr/>
        <a:lstStyle/>
        <a:p>
          <a:endParaRPr lang="en-US"/>
        </a:p>
      </dgm:t>
    </dgm:pt>
    <dgm:pt modelId="{81CAD0C2-574A-4322-9B53-37D708B1F7C2}">
      <dgm:prSet phldrT="[Text]"/>
      <dgm:spPr/>
      <dgm:t>
        <a:bodyPr lIns="0" rIns="0"/>
        <a:lstStyle/>
        <a:p>
          <a:r>
            <a:rPr lang="en-US" dirty="0" smtClean="0"/>
            <a:t>Services</a:t>
          </a:r>
          <a:endParaRPr lang="en-US" dirty="0"/>
        </a:p>
      </dgm:t>
    </dgm:pt>
    <dgm:pt modelId="{AC7A72BD-60F5-4490-B08C-82870482C16D}" type="parTrans" cxnId="{FD417E63-C2E8-4C25-BA69-2C9356A79FE0}">
      <dgm:prSet/>
      <dgm:spPr/>
      <dgm:t>
        <a:bodyPr/>
        <a:lstStyle/>
        <a:p>
          <a:endParaRPr lang="en-US"/>
        </a:p>
      </dgm:t>
    </dgm:pt>
    <dgm:pt modelId="{F12374E3-C3CC-4119-B4FB-B0C5798C7056}" type="sibTrans" cxnId="{FD417E63-C2E8-4C25-BA69-2C9356A79FE0}">
      <dgm:prSet/>
      <dgm:spPr/>
      <dgm:t>
        <a:bodyPr/>
        <a:lstStyle/>
        <a:p>
          <a:endParaRPr lang="en-US"/>
        </a:p>
      </dgm:t>
    </dgm:pt>
    <dgm:pt modelId="{FD708F6E-0FBD-40DF-B5C2-8468B030918F}">
      <dgm:prSet phldrT="[Text]"/>
      <dgm:spPr/>
      <dgm:t>
        <a:bodyPr/>
        <a:lstStyle/>
        <a:p>
          <a:r>
            <a:rPr lang="en-US" dirty="0" smtClean="0"/>
            <a:t>Platform</a:t>
          </a:r>
          <a:endParaRPr lang="en-US" dirty="0"/>
        </a:p>
      </dgm:t>
    </dgm:pt>
    <dgm:pt modelId="{FBA21991-A094-4FF8-8F93-4BCFA6C5F328}" type="parTrans" cxnId="{4C250671-7E1E-44E3-83B2-B19F9ADD4626}">
      <dgm:prSet/>
      <dgm:spPr/>
      <dgm:t>
        <a:bodyPr/>
        <a:lstStyle/>
        <a:p>
          <a:endParaRPr lang="en-US"/>
        </a:p>
      </dgm:t>
    </dgm:pt>
    <dgm:pt modelId="{FF175E72-9E16-4848-BA4B-2631B8C75560}" type="sibTrans" cxnId="{4C250671-7E1E-44E3-83B2-B19F9ADD4626}">
      <dgm:prSet/>
      <dgm:spPr/>
      <dgm:t>
        <a:bodyPr/>
        <a:lstStyle/>
        <a:p>
          <a:endParaRPr lang="en-US"/>
        </a:p>
      </dgm:t>
    </dgm:pt>
    <dgm:pt modelId="{0C420C23-EA48-48FB-B8A4-9F0919DB46B0}" type="pres">
      <dgm:prSet presAssocID="{24EB8CF2-2412-4B1A-A40E-0C0E0F3B4E31}" presName="Name0" presStyleCnt="0">
        <dgm:presLayoutVars>
          <dgm:chMax val="1"/>
          <dgm:dir/>
          <dgm:animLvl val="ctr"/>
          <dgm:resizeHandles val="exact"/>
        </dgm:presLayoutVars>
      </dgm:prSet>
      <dgm:spPr/>
      <dgm:t>
        <a:bodyPr/>
        <a:lstStyle/>
        <a:p>
          <a:endParaRPr lang="en-US"/>
        </a:p>
      </dgm:t>
    </dgm:pt>
    <dgm:pt modelId="{8A409CF5-AC0E-4599-9B7D-06E23E16794E}" type="pres">
      <dgm:prSet presAssocID="{EF48D817-5723-4B1E-8478-B0BB06885EDD}" presName="centerShape" presStyleLbl="node0" presStyleIdx="0" presStyleCnt="1"/>
      <dgm:spPr/>
      <dgm:t>
        <a:bodyPr/>
        <a:lstStyle/>
        <a:p>
          <a:endParaRPr lang="en-US"/>
        </a:p>
      </dgm:t>
    </dgm:pt>
    <dgm:pt modelId="{F11F6DF0-119A-4ACC-8362-EB3D861B2793}" type="pres">
      <dgm:prSet presAssocID="{0351F1D8-7570-4E78-B51A-9921AD139169}" presName="parTrans" presStyleLbl="sibTrans2D1" presStyleIdx="0" presStyleCnt="3"/>
      <dgm:spPr/>
      <dgm:t>
        <a:bodyPr/>
        <a:lstStyle/>
        <a:p>
          <a:endParaRPr lang="en-US"/>
        </a:p>
      </dgm:t>
    </dgm:pt>
    <dgm:pt modelId="{0B9EA6E6-CDBB-4CB5-9731-09A90292A3C9}" type="pres">
      <dgm:prSet presAssocID="{0351F1D8-7570-4E78-B51A-9921AD139169}" presName="connectorText" presStyleLbl="sibTrans2D1" presStyleIdx="0" presStyleCnt="3"/>
      <dgm:spPr/>
      <dgm:t>
        <a:bodyPr/>
        <a:lstStyle/>
        <a:p>
          <a:endParaRPr lang="en-US"/>
        </a:p>
      </dgm:t>
    </dgm:pt>
    <dgm:pt modelId="{5E04E167-53DA-4343-92A8-326BD31B8478}" type="pres">
      <dgm:prSet presAssocID="{58A10D2A-46C1-4301-A1A9-3946FAA52F25}" presName="node" presStyleLbl="node1" presStyleIdx="0" presStyleCnt="3" custScaleX="100784" custScaleY="100111" custRadScaleRad="100644">
        <dgm:presLayoutVars>
          <dgm:bulletEnabled val="1"/>
        </dgm:presLayoutVars>
      </dgm:prSet>
      <dgm:spPr/>
      <dgm:t>
        <a:bodyPr/>
        <a:lstStyle/>
        <a:p>
          <a:endParaRPr lang="en-US"/>
        </a:p>
      </dgm:t>
    </dgm:pt>
    <dgm:pt modelId="{2BAC200B-E17F-4F6B-909A-67B05D5F89FB}" type="pres">
      <dgm:prSet presAssocID="{AC7A72BD-60F5-4490-B08C-82870482C16D}" presName="parTrans" presStyleLbl="sibTrans2D1" presStyleIdx="1" presStyleCnt="3"/>
      <dgm:spPr/>
      <dgm:t>
        <a:bodyPr/>
        <a:lstStyle/>
        <a:p>
          <a:endParaRPr lang="en-US"/>
        </a:p>
      </dgm:t>
    </dgm:pt>
    <dgm:pt modelId="{0A329974-6D58-4FCB-900F-413FC3F6A1E7}" type="pres">
      <dgm:prSet presAssocID="{AC7A72BD-60F5-4490-B08C-82870482C16D}" presName="connectorText" presStyleLbl="sibTrans2D1" presStyleIdx="1" presStyleCnt="3"/>
      <dgm:spPr/>
      <dgm:t>
        <a:bodyPr/>
        <a:lstStyle/>
        <a:p>
          <a:endParaRPr lang="en-US"/>
        </a:p>
      </dgm:t>
    </dgm:pt>
    <dgm:pt modelId="{20E59CD0-5D62-4A7C-BEBF-7FC2C3D35ABC}" type="pres">
      <dgm:prSet presAssocID="{81CAD0C2-574A-4322-9B53-37D708B1F7C2}" presName="node" presStyleLbl="node1" presStyleIdx="1" presStyleCnt="3">
        <dgm:presLayoutVars>
          <dgm:bulletEnabled val="1"/>
        </dgm:presLayoutVars>
      </dgm:prSet>
      <dgm:spPr/>
      <dgm:t>
        <a:bodyPr/>
        <a:lstStyle/>
        <a:p>
          <a:endParaRPr lang="en-US"/>
        </a:p>
      </dgm:t>
    </dgm:pt>
    <dgm:pt modelId="{616FECB3-417E-44F8-9E04-5164E8D50851}" type="pres">
      <dgm:prSet presAssocID="{FBA21991-A094-4FF8-8F93-4BCFA6C5F328}" presName="parTrans" presStyleLbl="sibTrans2D1" presStyleIdx="2" presStyleCnt="3"/>
      <dgm:spPr/>
      <dgm:t>
        <a:bodyPr/>
        <a:lstStyle/>
        <a:p>
          <a:endParaRPr lang="en-US"/>
        </a:p>
      </dgm:t>
    </dgm:pt>
    <dgm:pt modelId="{AC13DC3E-1C12-40B1-ADA0-AD45466FE9EB}" type="pres">
      <dgm:prSet presAssocID="{FBA21991-A094-4FF8-8F93-4BCFA6C5F328}" presName="connectorText" presStyleLbl="sibTrans2D1" presStyleIdx="2" presStyleCnt="3"/>
      <dgm:spPr/>
      <dgm:t>
        <a:bodyPr/>
        <a:lstStyle/>
        <a:p>
          <a:endParaRPr lang="en-US"/>
        </a:p>
      </dgm:t>
    </dgm:pt>
    <dgm:pt modelId="{D2E384FC-BA40-4A86-9FC0-4333473B5D87}" type="pres">
      <dgm:prSet presAssocID="{FD708F6E-0FBD-40DF-B5C2-8468B030918F}" presName="node" presStyleLbl="node1" presStyleIdx="2" presStyleCnt="3">
        <dgm:presLayoutVars>
          <dgm:bulletEnabled val="1"/>
        </dgm:presLayoutVars>
      </dgm:prSet>
      <dgm:spPr/>
      <dgm:t>
        <a:bodyPr/>
        <a:lstStyle/>
        <a:p>
          <a:endParaRPr lang="en-US"/>
        </a:p>
      </dgm:t>
    </dgm:pt>
  </dgm:ptLst>
  <dgm:cxnLst>
    <dgm:cxn modelId="{E4D6F074-6128-AA4F-8FF0-C4EEAFD7A50E}" type="presOf" srcId="{81CAD0C2-574A-4322-9B53-37D708B1F7C2}" destId="{20E59CD0-5D62-4A7C-BEBF-7FC2C3D35ABC}" srcOrd="0" destOrd="0" presId="urn:microsoft.com/office/officeart/2005/8/layout/radial5"/>
    <dgm:cxn modelId="{57696A6D-FFC8-6B4A-9CD0-E296C7A588B9}" type="presOf" srcId="{AC7A72BD-60F5-4490-B08C-82870482C16D}" destId="{0A329974-6D58-4FCB-900F-413FC3F6A1E7}" srcOrd="1" destOrd="0" presId="urn:microsoft.com/office/officeart/2005/8/layout/radial5"/>
    <dgm:cxn modelId="{E56870BB-712C-47EF-857C-11C487356333}" srcId="{24EB8CF2-2412-4B1A-A40E-0C0E0F3B4E31}" destId="{EF48D817-5723-4B1E-8478-B0BB06885EDD}" srcOrd="0" destOrd="0" parTransId="{D223E635-7E31-4622-A0A2-FE0D8F08846E}" sibTransId="{C2C7FFD3-5811-45E2-B8B4-57D71E7555B3}"/>
    <dgm:cxn modelId="{2D962B47-DB99-4342-B695-96C4DEEFBE70}" type="presOf" srcId="{AC7A72BD-60F5-4490-B08C-82870482C16D}" destId="{2BAC200B-E17F-4F6B-909A-67B05D5F89FB}" srcOrd="0" destOrd="0" presId="urn:microsoft.com/office/officeart/2005/8/layout/radial5"/>
    <dgm:cxn modelId="{14D9977D-F189-4E8D-9800-992B0EAACA44}" srcId="{EF48D817-5723-4B1E-8478-B0BB06885EDD}" destId="{58A10D2A-46C1-4301-A1A9-3946FAA52F25}" srcOrd="0" destOrd="0" parTransId="{0351F1D8-7570-4E78-B51A-9921AD139169}" sibTransId="{01D21E07-E4FC-4210-9C8E-F8737F467347}"/>
    <dgm:cxn modelId="{81317A40-20AA-484B-ADDA-9BE85E85710B}" type="presOf" srcId="{FBA21991-A094-4FF8-8F93-4BCFA6C5F328}" destId="{616FECB3-417E-44F8-9E04-5164E8D50851}" srcOrd="0" destOrd="0" presId="urn:microsoft.com/office/officeart/2005/8/layout/radial5"/>
    <dgm:cxn modelId="{C92162E3-91A2-D14D-AC2E-0106393FCF21}" type="presOf" srcId="{58A10D2A-46C1-4301-A1A9-3946FAA52F25}" destId="{5E04E167-53DA-4343-92A8-326BD31B8478}" srcOrd="0" destOrd="0" presId="urn:microsoft.com/office/officeart/2005/8/layout/radial5"/>
    <dgm:cxn modelId="{FD417E63-C2E8-4C25-BA69-2C9356A79FE0}" srcId="{EF48D817-5723-4B1E-8478-B0BB06885EDD}" destId="{81CAD0C2-574A-4322-9B53-37D708B1F7C2}" srcOrd="1" destOrd="0" parTransId="{AC7A72BD-60F5-4490-B08C-82870482C16D}" sibTransId="{F12374E3-C3CC-4119-B4FB-B0C5798C7056}"/>
    <dgm:cxn modelId="{5DD5DEE1-B73F-E642-A7CC-B5C150BC79CD}" type="presOf" srcId="{0351F1D8-7570-4E78-B51A-9921AD139169}" destId="{0B9EA6E6-CDBB-4CB5-9731-09A90292A3C9}" srcOrd="1" destOrd="0" presId="urn:microsoft.com/office/officeart/2005/8/layout/radial5"/>
    <dgm:cxn modelId="{EDDF2393-A4C7-EA41-BBB5-AC671A08DABE}" type="presOf" srcId="{24EB8CF2-2412-4B1A-A40E-0C0E0F3B4E31}" destId="{0C420C23-EA48-48FB-B8A4-9F0919DB46B0}" srcOrd="0" destOrd="0" presId="urn:microsoft.com/office/officeart/2005/8/layout/radial5"/>
    <dgm:cxn modelId="{D4145831-3606-CB44-8FEB-14AF88D697E1}" type="presOf" srcId="{0351F1D8-7570-4E78-B51A-9921AD139169}" destId="{F11F6DF0-119A-4ACC-8362-EB3D861B2793}" srcOrd="0" destOrd="0" presId="urn:microsoft.com/office/officeart/2005/8/layout/radial5"/>
    <dgm:cxn modelId="{4C250671-7E1E-44E3-83B2-B19F9ADD4626}" srcId="{EF48D817-5723-4B1E-8478-B0BB06885EDD}" destId="{FD708F6E-0FBD-40DF-B5C2-8468B030918F}" srcOrd="2" destOrd="0" parTransId="{FBA21991-A094-4FF8-8F93-4BCFA6C5F328}" sibTransId="{FF175E72-9E16-4848-BA4B-2631B8C75560}"/>
    <dgm:cxn modelId="{EB165FD4-8B59-084D-9E7F-15165BC6016D}" type="presOf" srcId="{FBA21991-A094-4FF8-8F93-4BCFA6C5F328}" destId="{AC13DC3E-1C12-40B1-ADA0-AD45466FE9EB}" srcOrd="1" destOrd="0" presId="urn:microsoft.com/office/officeart/2005/8/layout/radial5"/>
    <dgm:cxn modelId="{255D56DB-5066-D54D-949C-184F5C456E8C}" type="presOf" srcId="{EF48D817-5723-4B1E-8478-B0BB06885EDD}" destId="{8A409CF5-AC0E-4599-9B7D-06E23E16794E}" srcOrd="0" destOrd="0" presId="urn:microsoft.com/office/officeart/2005/8/layout/radial5"/>
    <dgm:cxn modelId="{1F8E301E-E888-8048-B7EE-762CAEF918D3}" type="presOf" srcId="{FD708F6E-0FBD-40DF-B5C2-8468B030918F}" destId="{D2E384FC-BA40-4A86-9FC0-4333473B5D87}" srcOrd="0" destOrd="0" presId="urn:microsoft.com/office/officeart/2005/8/layout/radial5"/>
    <dgm:cxn modelId="{67EE7699-D1D6-AE47-8C4C-BEB65C126665}" type="presParOf" srcId="{0C420C23-EA48-48FB-B8A4-9F0919DB46B0}" destId="{8A409CF5-AC0E-4599-9B7D-06E23E16794E}" srcOrd="0" destOrd="0" presId="urn:microsoft.com/office/officeart/2005/8/layout/radial5"/>
    <dgm:cxn modelId="{FE609A84-EB85-8E4F-83FE-AFC8DDAC3C0B}" type="presParOf" srcId="{0C420C23-EA48-48FB-B8A4-9F0919DB46B0}" destId="{F11F6DF0-119A-4ACC-8362-EB3D861B2793}" srcOrd="1" destOrd="0" presId="urn:microsoft.com/office/officeart/2005/8/layout/radial5"/>
    <dgm:cxn modelId="{1AFA714A-D2CE-F04F-80CA-22A786727C07}" type="presParOf" srcId="{F11F6DF0-119A-4ACC-8362-EB3D861B2793}" destId="{0B9EA6E6-CDBB-4CB5-9731-09A90292A3C9}" srcOrd="0" destOrd="0" presId="urn:microsoft.com/office/officeart/2005/8/layout/radial5"/>
    <dgm:cxn modelId="{B0330BFD-E4DA-424A-9530-4DFCD525D157}" type="presParOf" srcId="{0C420C23-EA48-48FB-B8A4-9F0919DB46B0}" destId="{5E04E167-53DA-4343-92A8-326BD31B8478}" srcOrd="2" destOrd="0" presId="urn:microsoft.com/office/officeart/2005/8/layout/radial5"/>
    <dgm:cxn modelId="{16BD5E07-ADC4-E94E-97BB-B6043E523094}" type="presParOf" srcId="{0C420C23-EA48-48FB-B8A4-9F0919DB46B0}" destId="{2BAC200B-E17F-4F6B-909A-67B05D5F89FB}" srcOrd="3" destOrd="0" presId="urn:microsoft.com/office/officeart/2005/8/layout/radial5"/>
    <dgm:cxn modelId="{80648087-560B-A749-8352-C3924DA0B011}" type="presParOf" srcId="{2BAC200B-E17F-4F6B-909A-67B05D5F89FB}" destId="{0A329974-6D58-4FCB-900F-413FC3F6A1E7}" srcOrd="0" destOrd="0" presId="urn:microsoft.com/office/officeart/2005/8/layout/radial5"/>
    <dgm:cxn modelId="{3C50B371-6293-454D-8374-668FAEAECC36}" type="presParOf" srcId="{0C420C23-EA48-48FB-B8A4-9F0919DB46B0}" destId="{20E59CD0-5D62-4A7C-BEBF-7FC2C3D35ABC}" srcOrd="4" destOrd="0" presId="urn:microsoft.com/office/officeart/2005/8/layout/radial5"/>
    <dgm:cxn modelId="{C81A6DE0-DAD5-A543-B58E-DA2007C2E6C9}" type="presParOf" srcId="{0C420C23-EA48-48FB-B8A4-9F0919DB46B0}" destId="{616FECB3-417E-44F8-9E04-5164E8D50851}" srcOrd="5" destOrd="0" presId="urn:microsoft.com/office/officeart/2005/8/layout/radial5"/>
    <dgm:cxn modelId="{D6E83967-84EB-5E4B-8CE7-DBE24D4D91A6}" type="presParOf" srcId="{616FECB3-417E-44F8-9E04-5164E8D50851}" destId="{AC13DC3E-1C12-40B1-ADA0-AD45466FE9EB}" srcOrd="0" destOrd="0" presId="urn:microsoft.com/office/officeart/2005/8/layout/radial5"/>
    <dgm:cxn modelId="{8B4894F2-C1ED-FF4B-9B6B-8178237DE208}" type="presParOf" srcId="{0C420C23-EA48-48FB-B8A4-9F0919DB46B0}" destId="{D2E384FC-BA40-4A86-9FC0-4333473B5D87}" srcOrd="6"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C145A6-7F39-46FE-8EBE-2579F9B1F9D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US"/>
        </a:p>
      </dgm:t>
    </dgm:pt>
    <dgm:pt modelId="{5A314392-EF1C-486B-B498-697BB759926F}">
      <dgm:prSet phldrT="[Text]" custT="1"/>
      <dgm:spPr/>
      <dgm:t>
        <a:bodyPr/>
        <a:lstStyle/>
        <a:p>
          <a:r>
            <a:rPr lang="en-US" sz="1400" dirty="0" smtClean="0"/>
            <a:t>Data</a:t>
          </a:r>
          <a:endParaRPr lang="en-US" sz="1400" dirty="0"/>
        </a:p>
      </dgm:t>
    </dgm:pt>
    <dgm:pt modelId="{3D315E38-5318-4B1C-90F6-FCD2FC4FD3CE}" type="parTrans" cxnId="{28FF949E-22C1-4B49-B3DC-1EA6E390965E}">
      <dgm:prSet/>
      <dgm:spPr/>
      <dgm:t>
        <a:bodyPr/>
        <a:lstStyle/>
        <a:p>
          <a:endParaRPr lang="en-US"/>
        </a:p>
      </dgm:t>
    </dgm:pt>
    <dgm:pt modelId="{A151CE89-FCCE-42FD-A6D3-D69C01DEC979}" type="sibTrans" cxnId="{28FF949E-22C1-4B49-B3DC-1EA6E390965E}">
      <dgm:prSet/>
      <dgm:spPr/>
      <dgm:t>
        <a:bodyPr/>
        <a:lstStyle/>
        <a:p>
          <a:endParaRPr lang="en-US"/>
        </a:p>
      </dgm:t>
    </dgm:pt>
    <dgm:pt modelId="{24D8F918-DF5E-4B9A-8BB6-7CE0EB40B720}">
      <dgm:prSet phldrT="[Text]" custT="1"/>
      <dgm:spPr/>
      <dgm:t>
        <a:bodyPr lIns="0" tIns="0" rIns="0" bIns="0"/>
        <a:lstStyle/>
        <a:p>
          <a:r>
            <a:rPr lang="en-US" sz="1050" dirty="0" smtClean="0">
              <a:latin typeface="Arial Narrow" pitchFamily="34" charset="0"/>
            </a:rPr>
            <a:t>Sensors</a:t>
          </a:r>
          <a:endParaRPr lang="en-US" sz="1050" dirty="0">
            <a:latin typeface="Arial Narrow" pitchFamily="34" charset="0"/>
          </a:endParaRPr>
        </a:p>
      </dgm:t>
    </dgm:pt>
    <dgm:pt modelId="{B17E8795-223A-43BC-A630-A45775DE7B57}" type="parTrans" cxnId="{E570384A-EB25-406A-A1B3-742D0A3501D6}">
      <dgm:prSet/>
      <dgm:spPr/>
      <dgm:t>
        <a:bodyPr/>
        <a:lstStyle/>
        <a:p>
          <a:endParaRPr lang="en-US"/>
        </a:p>
      </dgm:t>
    </dgm:pt>
    <dgm:pt modelId="{3448B8E5-86FC-4429-A16F-73A89F694EA7}" type="sibTrans" cxnId="{E570384A-EB25-406A-A1B3-742D0A3501D6}">
      <dgm:prSet/>
      <dgm:spPr/>
      <dgm:t>
        <a:bodyPr/>
        <a:lstStyle/>
        <a:p>
          <a:endParaRPr lang="en-US"/>
        </a:p>
      </dgm:t>
    </dgm:pt>
    <dgm:pt modelId="{75D3D6DB-2081-444E-ACCD-6DF8E456EE63}">
      <dgm:prSet phldrT="[Text]" custT="1"/>
      <dgm:spPr/>
      <dgm:t>
        <a:bodyPr lIns="0" tIns="0" rIns="0" bIns="0"/>
        <a:lstStyle/>
        <a:p>
          <a:r>
            <a:rPr lang="en-US" sz="1050" dirty="0" smtClean="0">
              <a:latin typeface="Arial Narrow" pitchFamily="34" charset="0"/>
            </a:rPr>
            <a:t>Genomic</a:t>
          </a:r>
          <a:endParaRPr lang="en-US" sz="1050" dirty="0">
            <a:latin typeface="Arial Narrow" pitchFamily="34" charset="0"/>
          </a:endParaRPr>
        </a:p>
      </dgm:t>
    </dgm:pt>
    <dgm:pt modelId="{2B38D4D5-9B2A-4DEB-B733-E4337F93CF67}" type="parTrans" cxnId="{EA8AEE48-4CA3-414F-80B0-674FA808B97A}">
      <dgm:prSet/>
      <dgm:spPr/>
      <dgm:t>
        <a:bodyPr/>
        <a:lstStyle/>
        <a:p>
          <a:endParaRPr lang="en-US"/>
        </a:p>
      </dgm:t>
    </dgm:pt>
    <dgm:pt modelId="{9A90FC5F-56A4-4F63-98FD-6120ADA84870}" type="sibTrans" cxnId="{EA8AEE48-4CA3-414F-80B0-674FA808B97A}">
      <dgm:prSet/>
      <dgm:spPr/>
      <dgm:t>
        <a:bodyPr/>
        <a:lstStyle/>
        <a:p>
          <a:endParaRPr lang="en-US"/>
        </a:p>
      </dgm:t>
    </dgm:pt>
    <dgm:pt modelId="{8E66CB70-6803-4D74-82D9-C83406001190}">
      <dgm:prSet phldrT="[Text]" custT="1"/>
      <dgm:spPr/>
      <dgm:t>
        <a:bodyPr lIns="0" tIns="0" rIns="0" bIns="0"/>
        <a:lstStyle/>
        <a:p>
          <a:r>
            <a:rPr lang="en-US" sz="1050" dirty="0" smtClean="0">
              <a:latin typeface="Arial Narrow" pitchFamily="34" charset="0"/>
            </a:rPr>
            <a:t>Clinical</a:t>
          </a:r>
          <a:endParaRPr lang="en-US" sz="1050" dirty="0">
            <a:latin typeface="Arial Narrow" pitchFamily="34" charset="0"/>
          </a:endParaRPr>
        </a:p>
      </dgm:t>
    </dgm:pt>
    <dgm:pt modelId="{8E83F697-D30A-4B8C-9B26-F8B89F907064}" type="parTrans" cxnId="{3D23CF1D-56C2-46A5-B3BB-43AF9CB5FB08}">
      <dgm:prSet/>
      <dgm:spPr/>
      <dgm:t>
        <a:bodyPr/>
        <a:lstStyle/>
        <a:p>
          <a:endParaRPr lang="en-US"/>
        </a:p>
      </dgm:t>
    </dgm:pt>
    <dgm:pt modelId="{188CFDB2-EB1A-4F07-9CDC-C5D02C0F2BD6}" type="sibTrans" cxnId="{3D23CF1D-56C2-46A5-B3BB-43AF9CB5FB08}">
      <dgm:prSet/>
      <dgm:spPr/>
      <dgm:t>
        <a:bodyPr/>
        <a:lstStyle/>
        <a:p>
          <a:endParaRPr lang="en-US"/>
        </a:p>
      </dgm:t>
    </dgm:pt>
    <dgm:pt modelId="{13A92955-F0CD-4F55-9036-4CBE5F656BA9}">
      <dgm:prSet phldrT="[Text]"/>
      <dgm:spPr>
        <a:noFill/>
        <a:ln>
          <a:noFill/>
        </a:ln>
      </dgm:spPr>
      <dgm:t>
        <a:bodyPr/>
        <a:lstStyle/>
        <a:p>
          <a:r>
            <a:rPr lang="en-US" dirty="0" smtClean="0"/>
            <a:t> </a:t>
          </a:r>
          <a:endParaRPr lang="en-US" dirty="0"/>
        </a:p>
      </dgm:t>
    </dgm:pt>
    <dgm:pt modelId="{DAA7EDE3-DC12-434D-BE5F-D4E6FAFF2E83}" type="parTrans" cxnId="{1D8B9086-26D5-4EDC-A14A-C93339B908BD}">
      <dgm:prSet/>
      <dgm:spPr>
        <a:noFill/>
        <a:ln>
          <a:noFill/>
        </a:ln>
      </dgm:spPr>
      <dgm:t>
        <a:bodyPr/>
        <a:lstStyle/>
        <a:p>
          <a:endParaRPr lang="en-US"/>
        </a:p>
      </dgm:t>
    </dgm:pt>
    <dgm:pt modelId="{08124404-F7B8-4588-8AEE-B0EB351A088C}" type="sibTrans" cxnId="{1D8B9086-26D5-4EDC-A14A-C93339B908BD}">
      <dgm:prSet/>
      <dgm:spPr/>
      <dgm:t>
        <a:bodyPr/>
        <a:lstStyle/>
        <a:p>
          <a:endParaRPr lang="en-US"/>
        </a:p>
      </dgm:t>
    </dgm:pt>
    <dgm:pt modelId="{D27F3AA9-7F11-4F81-BF5D-6CA08A4A4C1F}">
      <dgm:prSet phldrT="[Text]"/>
      <dgm:spPr/>
      <dgm:t>
        <a:bodyPr/>
        <a:lstStyle/>
        <a:p>
          <a:endParaRPr lang="en-US" dirty="0"/>
        </a:p>
      </dgm:t>
    </dgm:pt>
    <dgm:pt modelId="{8C302E43-05BF-4981-AA4F-CDE8D7741B6A}" type="parTrans" cxnId="{7A033B75-9395-4203-8CDA-4AC591311911}">
      <dgm:prSet/>
      <dgm:spPr/>
      <dgm:t>
        <a:bodyPr/>
        <a:lstStyle/>
        <a:p>
          <a:endParaRPr lang="en-US"/>
        </a:p>
      </dgm:t>
    </dgm:pt>
    <dgm:pt modelId="{A8D129DD-D551-4E01-B13F-EFE37AAC508D}" type="sibTrans" cxnId="{7A033B75-9395-4203-8CDA-4AC591311911}">
      <dgm:prSet/>
      <dgm:spPr/>
      <dgm:t>
        <a:bodyPr/>
        <a:lstStyle/>
        <a:p>
          <a:endParaRPr lang="en-US"/>
        </a:p>
      </dgm:t>
    </dgm:pt>
    <dgm:pt modelId="{3C8E51BB-7266-4D19-BE51-262B6BD5EAE6}">
      <dgm:prSet phldrT="[Text]"/>
      <dgm:spPr>
        <a:noFill/>
        <a:ln>
          <a:noFill/>
        </a:ln>
      </dgm:spPr>
      <dgm:t>
        <a:bodyPr/>
        <a:lstStyle/>
        <a:p>
          <a:endParaRPr lang="en-US" dirty="0"/>
        </a:p>
      </dgm:t>
    </dgm:pt>
    <dgm:pt modelId="{41A02177-9AE4-409B-AB6E-2541606BDAC2}" type="parTrans" cxnId="{059AD776-6507-4E16-A7D1-8E371E04289F}">
      <dgm:prSet/>
      <dgm:spPr>
        <a:noFill/>
        <a:ln>
          <a:noFill/>
        </a:ln>
      </dgm:spPr>
      <dgm:t>
        <a:bodyPr/>
        <a:lstStyle/>
        <a:p>
          <a:endParaRPr lang="en-US"/>
        </a:p>
      </dgm:t>
    </dgm:pt>
    <dgm:pt modelId="{81961545-F5F2-4235-B6EA-25771AD75816}" type="sibTrans" cxnId="{059AD776-6507-4E16-A7D1-8E371E04289F}">
      <dgm:prSet/>
      <dgm:spPr/>
      <dgm:t>
        <a:bodyPr/>
        <a:lstStyle/>
        <a:p>
          <a:endParaRPr lang="en-US"/>
        </a:p>
      </dgm:t>
    </dgm:pt>
    <dgm:pt modelId="{240D4832-5E41-4AA6-8E4B-59BCCF418052}">
      <dgm:prSet phldrT="[Text]"/>
      <dgm:spPr>
        <a:noFill/>
        <a:ln>
          <a:noFill/>
        </a:ln>
      </dgm:spPr>
      <dgm:t>
        <a:bodyPr/>
        <a:lstStyle/>
        <a:p>
          <a:endParaRPr lang="en-US" dirty="0"/>
        </a:p>
      </dgm:t>
    </dgm:pt>
    <dgm:pt modelId="{CACC8994-D432-4A0F-A707-5C4DD3091826}" type="parTrans" cxnId="{1F1EA91C-EB0F-4F32-8C41-6B40955E757C}">
      <dgm:prSet/>
      <dgm:spPr>
        <a:noFill/>
        <a:ln>
          <a:noFill/>
        </a:ln>
      </dgm:spPr>
      <dgm:t>
        <a:bodyPr/>
        <a:lstStyle/>
        <a:p>
          <a:endParaRPr lang="en-US"/>
        </a:p>
      </dgm:t>
    </dgm:pt>
    <dgm:pt modelId="{57EA0063-6758-4F03-B859-29217CFDABD9}" type="sibTrans" cxnId="{1F1EA91C-EB0F-4F32-8C41-6B40955E757C}">
      <dgm:prSet/>
      <dgm:spPr/>
      <dgm:t>
        <a:bodyPr/>
        <a:lstStyle/>
        <a:p>
          <a:endParaRPr lang="en-US"/>
        </a:p>
      </dgm:t>
    </dgm:pt>
    <dgm:pt modelId="{EFF490FD-DF04-4F56-ADAD-DAE2FCD91E4A}">
      <dgm:prSet phldrT="[Text]"/>
      <dgm:spPr>
        <a:noFill/>
        <a:ln>
          <a:noFill/>
        </a:ln>
      </dgm:spPr>
      <dgm:t>
        <a:bodyPr/>
        <a:lstStyle/>
        <a:p>
          <a:endParaRPr lang="en-US" dirty="0"/>
        </a:p>
      </dgm:t>
    </dgm:pt>
    <dgm:pt modelId="{4526F8EC-DD23-456C-B783-E15844F84384}" type="parTrans" cxnId="{8C08ED61-48DB-41DD-BCBE-3C8C2FDB3E0A}">
      <dgm:prSet/>
      <dgm:spPr>
        <a:noFill/>
        <a:ln>
          <a:noFill/>
        </a:ln>
      </dgm:spPr>
      <dgm:t>
        <a:bodyPr/>
        <a:lstStyle/>
        <a:p>
          <a:endParaRPr lang="en-US"/>
        </a:p>
      </dgm:t>
    </dgm:pt>
    <dgm:pt modelId="{2F6EB948-AB91-4120-8B7D-CA1F5307FD13}" type="sibTrans" cxnId="{8C08ED61-48DB-41DD-BCBE-3C8C2FDB3E0A}">
      <dgm:prSet/>
      <dgm:spPr/>
      <dgm:t>
        <a:bodyPr/>
        <a:lstStyle/>
        <a:p>
          <a:endParaRPr lang="en-US"/>
        </a:p>
      </dgm:t>
    </dgm:pt>
    <dgm:pt modelId="{186EA8C3-E19B-4148-ACB7-93EFC1B04A7B}">
      <dgm:prSet phldrT="[Text]"/>
      <dgm:spPr>
        <a:noFill/>
        <a:ln>
          <a:noFill/>
        </a:ln>
      </dgm:spPr>
      <dgm:t>
        <a:bodyPr/>
        <a:lstStyle/>
        <a:p>
          <a:endParaRPr lang="en-US" dirty="0"/>
        </a:p>
      </dgm:t>
    </dgm:pt>
    <dgm:pt modelId="{41C8A8A8-ED83-4E4E-90F3-67EF7159832D}" type="parTrans" cxnId="{74760E07-63F1-49B5-A6F0-15249B888E25}">
      <dgm:prSet/>
      <dgm:spPr>
        <a:noFill/>
        <a:ln>
          <a:noFill/>
        </a:ln>
      </dgm:spPr>
      <dgm:t>
        <a:bodyPr/>
        <a:lstStyle/>
        <a:p>
          <a:endParaRPr lang="en-US"/>
        </a:p>
      </dgm:t>
    </dgm:pt>
    <dgm:pt modelId="{2E079EC6-B32C-45F8-AADC-380CE48DB51E}" type="sibTrans" cxnId="{74760E07-63F1-49B5-A6F0-15249B888E25}">
      <dgm:prSet/>
      <dgm:spPr/>
      <dgm:t>
        <a:bodyPr/>
        <a:lstStyle/>
        <a:p>
          <a:endParaRPr lang="en-US"/>
        </a:p>
      </dgm:t>
    </dgm:pt>
    <dgm:pt modelId="{8BB70E6F-8F15-48CB-9342-EC8D11983D7F}" type="pres">
      <dgm:prSet presAssocID="{F2C145A6-7F39-46FE-8EBE-2579F9B1F9D2}" presName="Name0" presStyleCnt="0">
        <dgm:presLayoutVars>
          <dgm:chMax val="1"/>
          <dgm:dir/>
          <dgm:animLvl val="ctr"/>
          <dgm:resizeHandles val="exact"/>
        </dgm:presLayoutVars>
      </dgm:prSet>
      <dgm:spPr/>
      <dgm:t>
        <a:bodyPr/>
        <a:lstStyle/>
        <a:p>
          <a:endParaRPr lang="en-US"/>
        </a:p>
      </dgm:t>
    </dgm:pt>
    <dgm:pt modelId="{6271333E-D116-48D4-AA5A-1E470659310E}" type="pres">
      <dgm:prSet presAssocID="{5A314392-EF1C-486B-B498-697BB759926F}" presName="centerShape" presStyleLbl="node0" presStyleIdx="0" presStyleCnt="1" custScaleX="97769" custScaleY="97769"/>
      <dgm:spPr/>
      <dgm:t>
        <a:bodyPr/>
        <a:lstStyle/>
        <a:p>
          <a:endParaRPr lang="en-US"/>
        </a:p>
      </dgm:t>
    </dgm:pt>
    <dgm:pt modelId="{CCAE4AE7-E86F-4BB9-B77E-86A767FDA0FC}" type="pres">
      <dgm:prSet presAssocID="{CACC8994-D432-4A0F-A707-5C4DD3091826}" presName="parTrans" presStyleLbl="sibTrans2D1" presStyleIdx="0" presStyleCnt="8"/>
      <dgm:spPr/>
      <dgm:t>
        <a:bodyPr/>
        <a:lstStyle/>
        <a:p>
          <a:endParaRPr lang="en-US"/>
        </a:p>
      </dgm:t>
    </dgm:pt>
    <dgm:pt modelId="{D3409BD3-A4EF-4C0D-B795-D552EEF65C8F}" type="pres">
      <dgm:prSet presAssocID="{CACC8994-D432-4A0F-A707-5C4DD3091826}" presName="connectorText" presStyleLbl="sibTrans2D1" presStyleIdx="0" presStyleCnt="8"/>
      <dgm:spPr/>
      <dgm:t>
        <a:bodyPr/>
        <a:lstStyle/>
        <a:p>
          <a:endParaRPr lang="en-US"/>
        </a:p>
      </dgm:t>
    </dgm:pt>
    <dgm:pt modelId="{E2F5A9E9-FDC9-4D6D-9F66-BC899F32A0A2}" type="pres">
      <dgm:prSet presAssocID="{240D4832-5E41-4AA6-8E4B-59BCCF418052}" presName="node" presStyleLbl="node1" presStyleIdx="0" presStyleCnt="8">
        <dgm:presLayoutVars>
          <dgm:bulletEnabled val="1"/>
        </dgm:presLayoutVars>
      </dgm:prSet>
      <dgm:spPr/>
      <dgm:t>
        <a:bodyPr/>
        <a:lstStyle/>
        <a:p>
          <a:endParaRPr lang="en-US"/>
        </a:p>
      </dgm:t>
    </dgm:pt>
    <dgm:pt modelId="{3332086B-D5DA-433D-97C8-F11811CA5BFF}" type="pres">
      <dgm:prSet presAssocID="{B17E8795-223A-43BC-A630-A45775DE7B57}" presName="parTrans" presStyleLbl="sibTrans2D1" presStyleIdx="1" presStyleCnt="8"/>
      <dgm:spPr/>
      <dgm:t>
        <a:bodyPr/>
        <a:lstStyle/>
        <a:p>
          <a:endParaRPr lang="en-US"/>
        </a:p>
      </dgm:t>
    </dgm:pt>
    <dgm:pt modelId="{1393EE3D-53ED-4CF0-9ACD-E02638929D20}" type="pres">
      <dgm:prSet presAssocID="{B17E8795-223A-43BC-A630-A45775DE7B57}" presName="connectorText" presStyleLbl="sibTrans2D1" presStyleIdx="1" presStyleCnt="8"/>
      <dgm:spPr/>
      <dgm:t>
        <a:bodyPr/>
        <a:lstStyle/>
        <a:p>
          <a:endParaRPr lang="en-US"/>
        </a:p>
      </dgm:t>
    </dgm:pt>
    <dgm:pt modelId="{258C5218-7FD4-43A3-8D8C-EEB8DCE703F5}" type="pres">
      <dgm:prSet presAssocID="{24D8F918-DF5E-4B9A-8BB6-7CE0EB40B720}" presName="node" presStyleLbl="node1" presStyleIdx="1" presStyleCnt="8" custScaleX="84580" custScaleY="74896" custRadScaleRad="77917" custRadScaleInc="12130">
        <dgm:presLayoutVars>
          <dgm:bulletEnabled val="1"/>
        </dgm:presLayoutVars>
      </dgm:prSet>
      <dgm:spPr/>
      <dgm:t>
        <a:bodyPr/>
        <a:lstStyle/>
        <a:p>
          <a:endParaRPr lang="en-US"/>
        </a:p>
      </dgm:t>
    </dgm:pt>
    <dgm:pt modelId="{EBD5BAB9-AFF8-438D-8B24-9352A1152C98}" type="pres">
      <dgm:prSet presAssocID="{2B38D4D5-9B2A-4DEB-B733-E4337F93CF67}" presName="parTrans" presStyleLbl="sibTrans2D1" presStyleIdx="2" presStyleCnt="8"/>
      <dgm:spPr/>
      <dgm:t>
        <a:bodyPr/>
        <a:lstStyle/>
        <a:p>
          <a:endParaRPr lang="en-US"/>
        </a:p>
      </dgm:t>
    </dgm:pt>
    <dgm:pt modelId="{E8F161D2-7D9B-45A8-A9C7-699DAFFFE425}" type="pres">
      <dgm:prSet presAssocID="{2B38D4D5-9B2A-4DEB-B733-E4337F93CF67}" presName="connectorText" presStyleLbl="sibTrans2D1" presStyleIdx="2" presStyleCnt="8"/>
      <dgm:spPr/>
      <dgm:t>
        <a:bodyPr/>
        <a:lstStyle/>
        <a:p>
          <a:endParaRPr lang="en-US"/>
        </a:p>
      </dgm:t>
    </dgm:pt>
    <dgm:pt modelId="{84E8B976-51A3-48ED-8101-93EC0A9455D3}" type="pres">
      <dgm:prSet presAssocID="{75D3D6DB-2081-444E-ACCD-6DF8E456EE63}" presName="node" presStyleLbl="node1" presStyleIdx="2" presStyleCnt="8" custScaleX="89738" custScaleY="74896" custRadScaleRad="79101">
        <dgm:presLayoutVars>
          <dgm:bulletEnabled val="1"/>
        </dgm:presLayoutVars>
      </dgm:prSet>
      <dgm:spPr/>
      <dgm:t>
        <a:bodyPr/>
        <a:lstStyle/>
        <a:p>
          <a:endParaRPr lang="en-US"/>
        </a:p>
      </dgm:t>
    </dgm:pt>
    <dgm:pt modelId="{9BB90ECC-30BE-4C79-8842-A042CE1915F6}" type="pres">
      <dgm:prSet presAssocID="{8E83F697-D30A-4B8C-9B26-F8B89F907064}" presName="parTrans" presStyleLbl="sibTrans2D1" presStyleIdx="3" presStyleCnt="8"/>
      <dgm:spPr/>
      <dgm:t>
        <a:bodyPr/>
        <a:lstStyle/>
        <a:p>
          <a:endParaRPr lang="en-US"/>
        </a:p>
      </dgm:t>
    </dgm:pt>
    <dgm:pt modelId="{4F91F0D3-9368-4072-95E6-8089C39E8343}" type="pres">
      <dgm:prSet presAssocID="{8E83F697-D30A-4B8C-9B26-F8B89F907064}" presName="connectorText" presStyleLbl="sibTrans2D1" presStyleIdx="3" presStyleCnt="8"/>
      <dgm:spPr/>
      <dgm:t>
        <a:bodyPr/>
        <a:lstStyle/>
        <a:p>
          <a:endParaRPr lang="en-US"/>
        </a:p>
      </dgm:t>
    </dgm:pt>
    <dgm:pt modelId="{B778EDC2-26A3-47B6-BCDB-D540FD1B35AF}" type="pres">
      <dgm:prSet presAssocID="{8E66CB70-6803-4D74-82D9-C83406001190}" presName="node" presStyleLbl="node1" presStyleIdx="3" presStyleCnt="8" custScaleX="74896" custScaleY="74896" custRadScaleRad="80570" custRadScaleInc="-3077">
        <dgm:presLayoutVars>
          <dgm:bulletEnabled val="1"/>
        </dgm:presLayoutVars>
      </dgm:prSet>
      <dgm:spPr/>
      <dgm:t>
        <a:bodyPr/>
        <a:lstStyle/>
        <a:p>
          <a:endParaRPr lang="en-US"/>
        </a:p>
      </dgm:t>
    </dgm:pt>
    <dgm:pt modelId="{1A25F79B-E414-4D6A-9DB8-227A4B54C1F2}" type="pres">
      <dgm:prSet presAssocID="{DAA7EDE3-DC12-434D-BE5F-D4E6FAFF2E83}" presName="parTrans" presStyleLbl="sibTrans2D1" presStyleIdx="4" presStyleCnt="8"/>
      <dgm:spPr/>
      <dgm:t>
        <a:bodyPr/>
        <a:lstStyle/>
        <a:p>
          <a:endParaRPr lang="en-US"/>
        </a:p>
      </dgm:t>
    </dgm:pt>
    <dgm:pt modelId="{46A66BFC-2029-4E67-95D7-1114C457D370}" type="pres">
      <dgm:prSet presAssocID="{DAA7EDE3-DC12-434D-BE5F-D4E6FAFF2E83}" presName="connectorText" presStyleLbl="sibTrans2D1" presStyleIdx="4" presStyleCnt="8"/>
      <dgm:spPr/>
      <dgm:t>
        <a:bodyPr/>
        <a:lstStyle/>
        <a:p>
          <a:endParaRPr lang="en-US"/>
        </a:p>
      </dgm:t>
    </dgm:pt>
    <dgm:pt modelId="{57470C92-7D4E-48E7-931F-2329BD7CC061}" type="pres">
      <dgm:prSet presAssocID="{13A92955-F0CD-4F55-9036-4CBE5F656BA9}" presName="node" presStyleLbl="node1" presStyleIdx="4" presStyleCnt="8">
        <dgm:presLayoutVars>
          <dgm:bulletEnabled val="1"/>
        </dgm:presLayoutVars>
      </dgm:prSet>
      <dgm:spPr/>
      <dgm:t>
        <a:bodyPr/>
        <a:lstStyle/>
        <a:p>
          <a:endParaRPr lang="en-US"/>
        </a:p>
      </dgm:t>
    </dgm:pt>
    <dgm:pt modelId="{F281B0FA-2A74-4CBD-88C5-9A999CE756D5}" type="pres">
      <dgm:prSet presAssocID="{41C8A8A8-ED83-4E4E-90F3-67EF7159832D}" presName="parTrans" presStyleLbl="sibTrans2D1" presStyleIdx="5" presStyleCnt="8"/>
      <dgm:spPr/>
      <dgm:t>
        <a:bodyPr/>
        <a:lstStyle/>
        <a:p>
          <a:endParaRPr lang="en-US"/>
        </a:p>
      </dgm:t>
    </dgm:pt>
    <dgm:pt modelId="{FF1C5113-F512-4421-BA75-2A88BF5BFCBB}" type="pres">
      <dgm:prSet presAssocID="{41C8A8A8-ED83-4E4E-90F3-67EF7159832D}" presName="connectorText" presStyleLbl="sibTrans2D1" presStyleIdx="5" presStyleCnt="8"/>
      <dgm:spPr/>
      <dgm:t>
        <a:bodyPr/>
        <a:lstStyle/>
        <a:p>
          <a:endParaRPr lang="en-US"/>
        </a:p>
      </dgm:t>
    </dgm:pt>
    <dgm:pt modelId="{F0370520-D16F-465C-9B69-A385732B9E42}" type="pres">
      <dgm:prSet presAssocID="{186EA8C3-E19B-4148-ACB7-93EFC1B04A7B}" presName="node" presStyleLbl="node1" presStyleIdx="5" presStyleCnt="8">
        <dgm:presLayoutVars>
          <dgm:bulletEnabled val="1"/>
        </dgm:presLayoutVars>
      </dgm:prSet>
      <dgm:spPr/>
      <dgm:t>
        <a:bodyPr/>
        <a:lstStyle/>
        <a:p>
          <a:endParaRPr lang="en-US"/>
        </a:p>
      </dgm:t>
    </dgm:pt>
    <dgm:pt modelId="{E29C3CBD-64E9-4E9A-BB3B-DFE2354DE12B}" type="pres">
      <dgm:prSet presAssocID="{4526F8EC-DD23-456C-B783-E15844F84384}" presName="parTrans" presStyleLbl="sibTrans2D1" presStyleIdx="6" presStyleCnt="8"/>
      <dgm:spPr/>
      <dgm:t>
        <a:bodyPr/>
        <a:lstStyle/>
        <a:p>
          <a:endParaRPr lang="en-US"/>
        </a:p>
      </dgm:t>
    </dgm:pt>
    <dgm:pt modelId="{36F88A59-55D8-44A9-B636-3A7CE02A3486}" type="pres">
      <dgm:prSet presAssocID="{4526F8EC-DD23-456C-B783-E15844F84384}" presName="connectorText" presStyleLbl="sibTrans2D1" presStyleIdx="6" presStyleCnt="8"/>
      <dgm:spPr/>
      <dgm:t>
        <a:bodyPr/>
        <a:lstStyle/>
        <a:p>
          <a:endParaRPr lang="en-US"/>
        </a:p>
      </dgm:t>
    </dgm:pt>
    <dgm:pt modelId="{BA1E1E0D-627F-4CAC-85B8-A4282C4B1F33}" type="pres">
      <dgm:prSet presAssocID="{EFF490FD-DF04-4F56-ADAD-DAE2FCD91E4A}" presName="node" presStyleLbl="node1" presStyleIdx="6" presStyleCnt="8">
        <dgm:presLayoutVars>
          <dgm:bulletEnabled val="1"/>
        </dgm:presLayoutVars>
      </dgm:prSet>
      <dgm:spPr/>
      <dgm:t>
        <a:bodyPr/>
        <a:lstStyle/>
        <a:p>
          <a:endParaRPr lang="en-US"/>
        </a:p>
      </dgm:t>
    </dgm:pt>
    <dgm:pt modelId="{E142B195-FFA4-46F5-87AC-CE086B9E993B}" type="pres">
      <dgm:prSet presAssocID="{41A02177-9AE4-409B-AB6E-2541606BDAC2}" presName="parTrans" presStyleLbl="sibTrans2D1" presStyleIdx="7" presStyleCnt="8"/>
      <dgm:spPr/>
      <dgm:t>
        <a:bodyPr/>
        <a:lstStyle/>
        <a:p>
          <a:endParaRPr lang="en-US"/>
        </a:p>
      </dgm:t>
    </dgm:pt>
    <dgm:pt modelId="{52434132-9B7B-4362-841F-4AADBCC995F1}" type="pres">
      <dgm:prSet presAssocID="{41A02177-9AE4-409B-AB6E-2541606BDAC2}" presName="connectorText" presStyleLbl="sibTrans2D1" presStyleIdx="7" presStyleCnt="8"/>
      <dgm:spPr/>
      <dgm:t>
        <a:bodyPr/>
        <a:lstStyle/>
        <a:p>
          <a:endParaRPr lang="en-US"/>
        </a:p>
      </dgm:t>
    </dgm:pt>
    <dgm:pt modelId="{5F3776C4-0954-479B-920A-271CF2B800E3}" type="pres">
      <dgm:prSet presAssocID="{3C8E51BB-7266-4D19-BE51-262B6BD5EAE6}" presName="node" presStyleLbl="node1" presStyleIdx="7" presStyleCnt="8">
        <dgm:presLayoutVars>
          <dgm:bulletEnabled val="1"/>
        </dgm:presLayoutVars>
      </dgm:prSet>
      <dgm:spPr/>
      <dgm:t>
        <a:bodyPr/>
        <a:lstStyle/>
        <a:p>
          <a:endParaRPr lang="en-US"/>
        </a:p>
      </dgm:t>
    </dgm:pt>
  </dgm:ptLst>
  <dgm:cxnLst>
    <dgm:cxn modelId="{A4330469-50F9-6A47-9CD1-5E5C1D2642C1}" type="presOf" srcId="{13A92955-F0CD-4F55-9036-4CBE5F656BA9}" destId="{57470C92-7D4E-48E7-931F-2329BD7CC061}" srcOrd="0" destOrd="0" presId="urn:microsoft.com/office/officeart/2005/8/layout/radial5"/>
    <dgm:cxn modelId="{E05DB830-042C-9843-91AC-92C1C5BE68D5}" type="presOf" srcId="{24D8F918-DF5E-4B9A-8BB6-7CE0EB40B720}" destId="{258C5218-7FD4-43A3-8D8C-EEB8DCE703F5}" srcOrd="0" destOrd="0" presId="urn:microsoft.com/office/officeart/2005/8/layout/radial5"/>
    <dgm:cxn modelId="{3D23CF1D-56C2-46A5-B3BB-43AF9CB5FB08}" srcId="{5A314392-EF1C-486B-B498-697BB759926F}" destId="{8E66CB70-6803-4D74-82D9-C83406001190}" srcOrd="3" destOrd="0" parTransId="{8E83F697-D30A-4B8C-9B26-F8B89F907064}" sibTransId="{188CFDB2-EB1A-4F07-9CDC-C5D02C0F2BD6}"/>
    <dgm:cxn modelId="{D90EAC07-AA53-A24A-87B9-9981FE71E7B0}" type="presOf" srcId="{8E83F697-D30A-4B8C-9B26-F8B89F907064}" destId="{9BB90ECC-30BE-4C79-8842-A042CE1915F6}" srcOrd="0" destOrd="0" presId="urn:microsoft.com/office/officeart/2005/8/layout/radial5"/>
    <dgm:cxn modelId="{FD49C314-8DA2-7F41-9679-CD593DE088FF}" type="presOf" srcId="{B17E8795-223A-43BC-A630-A45775DE7B57}" destId="{1393EE3D-53ED-4CF0-9ACD-E02638929D20}" srcOrd="1" destOrd="0" presId="urn:microsoft.com/office/officeart/2005/8/layout/radial5"/>
    <dgm:cxn modelId="{EA8AEE48-4CA3-414F-80B0-674FA808B97A}" srcId="{5A314392-EF1C-486B-B498-697BB759926F}" destId="{75D3D6DB-2081-444E-ACCD-6DF8E456EE63}" srcOrd="2" destOrd="0" parTransId="{2B38D4D5-9B2A-4DEB-B733-E4337F93CF67}" sibTransId="{9A90FC5F-56A4-4F63-98FD-6120ADA84870}"/>
    <dgm:cxn modelId="{639D9373-60EE-FA4E-949B-F2369CF83FCF}" type="presOf" srcId="{CACC8994-D432-4A0F-A707-5C4DD3091826}" destId="{CCAE4AE7-E86F-4BB9-B77E-86A767FDA0FC}" srcOrd="0" destOrd="0" presId="urn:microsoft.com/office/officeart/2005/8/layout/radial5"/>
    <dgm:cxn modelId="{7A033B75-9395-4203-8CDA-4AC591311911}" srcId="{F2C145A6-7F39-46FE-8EBE-2579F9B1F9D2}" destId="{D27F3AA9-7F11-4F81-BF5D-6CA08A4A4C1F}" srcOrd="1" destOrd="0" parTransId="{8C302E43-05BF-4981-AA4F-CDE8D7741B6A}" sibTransId="{A8D129DD-D551-4E01-B13F-EFE37AAC508D}"/>
    <dgm:cxn modelId="{5E0DB176-33BB-CA46-8B03-AB4EBDA8ED9E}" type="presOf" srcId="{EFF490FD-DF04-4F56-ADAD-DAE2FCD91E4A}" destId="{BA1E1E0D-627F-4CAC-85B8-A4282C4B1F33}" srcOrd="0" destOrd="0" presId="urn:microsoft.com/office/officeart/2005/8/layout/radial5"/>
    <dgm:cxn modelId="{D8AACEC7-1E77-B348-9DED-7F98A4FB2141}" type="presOf" srcId="{4526F8EC-DD23-456C-B783-E15844F84384}" destId="{36F88A59-55D8-44A9-B636-3A7CE02A3486}" srcOrd="1" destOrd="0" presId="urn:microsoft.com/office/officeart/2005/8/layout/radial5"/>
    <dgm:cxn modelId="{28FF949E-22C1-4B49-B3DC-1EA6E390965E}" srcId="{F2C145A6-7F39-46FE-8EBE-2579F9B1F9D2}" destId="{5A314392-EF1C-486B-B498-697BB759926F}" srcOrd="0" destOrd="0" parTransId="{3D315E38-5318-4B1C-90F6-FCD2FC4FD3CE}" sibTransId="{A151CE89-FCCE-42FD-A6D3-D69C01DEC979}"/>
    <dgm:cxn modelId="{74760E07-63F1-49B5-A6F0-15249B888E25}" srcId="{5A314392-EF1C-486B-B498-697BB759926F}" destId="{186EA8C3-E19B-4148-ACB7-93EFC1B04A7B}" srcOrd="5" destOrd="0" parTransId="{41C8A8A8-ED83-4E4E-90F3-67EF7159832D}" sibTransId="{2E079EC6-B32C-45F8-AADC-380CE48DB51E}"/>
    <dgm:cxn modelId="{1F1EA91C-EB0F-4F32-8C41-6B40955E757C}" srcId="{5A314392-EF1C-486B-B498-697BB759926F}" destId="{240D4832-5E41-4AA6-8E4B-59BCCF418052}" srcOrd="0" destOrd="0" parTransId="{CACC8994-D432-4A0F-A707-5C4DD3091826}" sibTransId="{57EA0063-6758-4F03-B859-29217CFDABD9}"/>
    <dgm:cxn modelId="{F9C5D33B-4A76-CE4F-838C-F0CBC90F2418}" type="presOf" srcId="{186EA8C3-E19B-4148-ACB7-93EFC1B04A7B}" destId="{F0370520-D16F-465C-9B69-A385732B9E42}" srcOrd="0" destOrd="0" presId="urn:microsoft.com/office/officeart/2005/8/layout/radial5"/>
    <dgm:cxn modelId="{E4FEFEFC-D88B-4144-A52F-ECED1C2A3845}" type="presOf" srcId="{B17E8795-223A-43BC-A630-A45775DE7B57}" destId="{3332086B-D5DA-433D-97C8-F11811CA5BFF}" srcOrd="0" destOrd="0" presId="urn:microsoft.com/office/officeart/2005/8/layout/radial5"/>
    <dgm:cxn modelId="{0CBAB6F8-86A7-E342-8E63-31B72F657D09}" type="presOf" srcId="{DAA7EDE3-DC12-434D-BE5F-D4E6FAFF2E83}" destId="{1A25F79B-E414-4D6A-9DB8-227A4B54C1F2}" srcOrd="0" destOrd="0" presId="urn:microsoft.com/office/officeart/2005/8/layout/radial5"/>
    <dgm:cxn modelId="{A7B0AF27-98D3-6F40-AA08-1930E37F76C4}" type="presOf" srcId="{240D4832-5E41-4AA6-8E4B-59BCCF418052}" destId="{E2F5A9E9-FDC9-4D6D-9F66-BC899F32A0A2}" srcOrd="0" destOrd="0" presId="urn:microsoft.com/office/officeart/2005/8/layout/radial5"/>
    <dgm:cxn modelId="{00AD3048-4CA4-CA4E-BFAF-07BD398EC983}" type="presOf" srcId="{5A314392-EF1C-486B-B498-697BB759926F}" destId="{6271333E-D116-48D4-AA5A-1E470659310E}" srcOrd="0" destOrd="0" presId="urn:microsoft.com/office/officeart/2005/8/layout/radial5"/>
    <dgm:cxn modelId="{291E51FF-3347-1B4F-A7D6-378F9CFBB83F}" type="presOf" srcId="{2B38D4D5-9B2A-4DEB-B733-E4337F93CF67}" destId="{E8F161D2-7D9B-45A8-A9C7-699DAFFFE425}" srcOrd="1" destOrd="0" presId="urn:microsoft.com/office/officeart/2005/8/layout/radial5"/>
    <dgm:cxn modelId="{059AD776-6507-4E16-A7D1-8E371E04289F}" srcId="{5A314392-EF1C-486B-B498-697BB759926F}" destId="{3C8E51BB-7266-4D19-BE51-262B6BD5EAE6}" srcOrd="7" destOrd="0" parTransId="{41A02177-9AE4-409B-AB6E-2541606BDAC2}" sibTransId="{81961545-F5F2-4235-B6EA-25771AD75816}"/>
    <dgm:cxn modelId="{6790EB00-E71F-884D-854E-7978F00C2FDF}" type="presOf" srcId="{75D3D6DB-2081-444E-ACCD-6DF8E456EE63}" destId="{84E8B976-51A3-48ED-8101-93EC0A9455D3}" srcOrd="0" destOrd="0" presId="urn:microsoft.com/office/officeart/2005/8/layout/radial5"/>
    <dgm:cxn modelId="{1DBD9223-E710-F545-BB2E-6153B1185444}" type="presOf" srcId="{F2C145A6-7F39-46FE-8EBE-2579F9B1F9D2}" destId="{8BB70E6F-8F15-48CB-9342-EC8D11983D7F}" srcOrd="0" destOrd="0" presId="urn:microsoft.com/office/officeart/2005/8/layout/radial5"/>
    <dgm:cxn modelId="{8C08ED61-48DB-41DD-BCBE-3C8C2FDB3E0A}" srcId="{5A314392-EF1C-486B-B498-697BB759926F}" destId="{EFF490FD-DF04-4F56-ADAD-DAE2FCD91E4A}" srcOrd="6" destOrd="0" parTransId="{4526F8EC-DD23-456C-B783-E15844F84384}" sibTransId="{2F6EB948-AB91-4120-8B7D-CA1F5307FD13}"/>
    <dgm:cxn modelId="{1D8B9086-26D5-4EDC-A14A-C93339B908BD}" srcId="{5A314392-EF1C-486B-B498-697BB759926F}" destId="{13A92955-F0CD-4F55-9036-4CBE5F656BA9}" srcOrd="4" destOrd="0" parTransId="{DAA7EDE3-DC12-434D-BE5F-D4E6FAFF2E83}" sibTransId="{08124404-F7B8-4588-8AEE-B0EB351A088C}"/>
    <dgm:cxn modelId="{8D13BFDC-B8BA-954C-A45E-17991B3FE8BB}" type="presOf" srcId="{8E66CB70-6803-4D74-82D9-C83406001190}" destId="{B778EDC2-26A3-47B6-BCDB-D540FD1B35AF}" srcOrd="0" destOrd="0" presId="urn:microsoft.com/office/officeart/2005/8/layout/radial5"/>
    <dgm:cxn modelId="{E570384A-EB25-406A-A1B3-742D0A3501D6}" srcId="{5A314392-EF1C-486B-B498-697BB759926F}" destId="{24D8F918-DF5E-4B9A-8BB6-7CE0EB40B720}" srcOrd="1" destOrd="0" parTransId="{B17E8795-223A-43BC-A630-A45775DE7B57}" sibTransId="{3448B8E5-86FC-4429-A16F-73A89F694EA7}"/>
    <dgm:cxn modelId="{9AEF4F90-0057-5C4D-98BF-D23EF4CCC7FD}" type="presOf" srcId="{3C8E51BB-7266-4D19-BE51-262B6BD5EAE6}" destId="{5F3776C4-0954-479B-920A-271CF2B800E3}" srcOrd="0" destOrd="0" presId="urn:microsoft.com/office/officeart/2005/8/layout/radial5"/>
    <dgm:cxn modelId="{41D232FD-1782-FA4C-9AA2-3ABF607F3429}" type="presOf" srcId="{41C8A8A8-ED83-4E4E-90F3-67EF7159832D}" destId="{FF1C5113-F512-4421-BA75-2A88BF5BFCBB}" srcOrd="1" destOrd="0" presId="urn:microsoft.com/office/officeart/2005/8/layout/radial5"/>
    <dgm:cxn modelId="{65D0B2C3-CB30-2B4F-8ECA-8A01745B8D9C}" type="presOf" srcId="{2B38D4D5-9B2A-4DEB-B733-E4337F93CF67}" destId="{EBD5BAB9-AFF8-438D-8B24-9352A1152C98}" srcOrd="0" destOrd="0" presId="urn:microsoft.com/office/officeart/2005/8/layout/radial5"/>
    <dgm:cxn modelId="{E3301F2D-E051-294E-A13E-6C741A8C1072}" type="presOf" srcId="{DAA7EDE3-DC12-434D-BE5F-D4E6FAFF2E83}" destId="{46A66BFC-2029-4E67-95D7-1114C457D370}" srcOrd="1" destOrd="0" presId="urn:microsoft.com/office/officeart/2005/8/layout/radial5"/>
    <dgm:cxn modelId="{F71BF6D5-B8C9-BE4F-AA96-B84D74F9849A}" type="presOf" srcId="{41A02177-9AE4-409B-AB6E-2541606BDAC2}" destId="{52434132-9B7B-4362-841F-4AADBCC995F1}" srcOrd="1" destOrd="0" presId="urn:microsoft.com/office/officeart/2005/8/layout/radial5"/>
    <dgm:cxn modelId="{EAC83290-236E-4947-96A2-C927FF814FAF}" type="presOf" srcId="{8E83F697-D30A-4B8C-9B26-F8B89F907064}" destId="{4F91F0D3-9368-4072-95E6-8089C39E8343}" srcOrd="1" destOrd="0" presId="urn:microsoft.com/office/officeart/2005/8/layout/radial5"/>
    <dgm:cxn modelId="{80175B16-C148-2246-A9A0-81A48FF2D5A5}" type="presOf" srcId="{4526F8EC-DD23-456C-B783-E15844F84384}" destId="{E29C3CBD-64E9-4E9A-BB3B-DFE2354DE12B}" srcOrd="0" destOrd="0" presId="urn:microsoft.com/office/officeart/2005/8/layout/radial5"/>
    <dgm:cxn modelId="{E33FD804-FEEE-8C48-8CF6-70411743949E}" type="presOf" srcId="{41A02177-9AE4-409B-AB6E-2541606BDAC2}" destId="{E142B195-FFA4-46F5-87AC-CE086B9E993B}" srcOrd="0" destOrd="0" presId="urn:microsoft.com/office/officeart/2005/8/layout/radial5"/>
    <dgm:cxn modelId="{8126C108-596E-1B46-8966-D0BFE451245D}" type="presOf" srcId="{41C8A8A8-ED83-4E4E-90F3-67EF7159832D}" destId="{F281B0FA-2A74-4CBD-88C5-9A999CE756D5}" srcOrd="0" destOrd="0" presId="urn:microsoft.com/office/officeart/2005/8/layout/radial5"/>
    <dgm:cxn modelId="{3F317762-3A56-2C4C-A6BE-5BBD54D119A4}" type="presOf" srcId="{CACC8994-D432-4A0F-A707-5C4DD3091826}" destId="{D3409BD3-A4EF-4C0D-B795-D552EEF65C8F}" srcOrd="1" destOrd="0" presId="urn:microsoft.com/office/officeart/2005/8/layout/radial5"/>
    <dgm:cxn modelId="{2730E6A5-E17D-F340-83C4-AAE402F9C7A6}" type="presParOf" srcId="{8BB70E6F-8F15-48CB-9342-EC8D11983D7F}" destId="{6271333E-D116-48D4-AA5A-1E470659310E}" srcOrd="0" destOrd="0" presId="urn:microsoft.com/office/officeart/2005/8/layout/radial5"/>
    <dgm:cxn modelId="{3C802056-0B30-F249-BE5B-7DC75E0245AD}" type="presParOf" srcId="{8BB70E6F-8F15-48CB-9342-EC8D11983D7F}" destId="{CCAE4AE7-E86F-4BB9-B77E-86A767FDA0FC}" srcOrd="1" destOrd="0" presId="urn:microsoft.com/office/officeart/2005/8/layout/radial5"/>
    <dgm:cxn modelId="{3ACAE4DE-A1C4-E64B-820A-9D448D6E2E73}" type="presParOf" srcId="{CCAE4AE7-E86F-4BB9-B77E-86A767FDA0FC}" destId="{D3409BD3-A4EF-4C0D-B795-D552EEF65C8F}" srcOrd="0" destOrd="0" presId="urn:microsoft.com/office/officeart/2005/8/layout/radial5"/>
    <dgm:cxn modelId="{975E979D-625F-F942-8C61-74C01C2F4B24}" type="presParOf" srcId="{8BB70E6F-8F15-48CB-9342-EC8D11983D7F}" destId="{E2F5A9E9-FDC9-4D6D-9F66-BC899F32A0A2}" srcOrd="2" destOrd="0" presId="urn:microsoft.com/office/officeart/2005/8/layout/radial5"/>
    <dgm:cxn modelId="{0E62B2C4-8E37-0A4A-8C20-23A1FC3F77D5}" type="presParOf" srcId="{8BB70E6F-8F15-48CB-9342-EC8D11983D7F}" destId="{3332086B-D5DA-433D-97C8-F11811CA5BFF}" srcOrd="3" destOrd="0" presId="urn:microsoft.com/office/officeart/2005/8/layout/radial5"/>
    <dgm:cxn modelId="{F9D2248D-3A4B-BC45-881D-F5308CF71788}" type="presParOf" srcId="{3332086B-D5DA-433D-97C8-F11811CA5BFF}" destId="{1393EE3D-53ED-4CF0-9ACD-E02638929D20}" srcOrd="0" destOrd="0" presId="urn:microsoft.com/office/officeart/2005/8/layout/radial5"/>
    <dgm:cxn modelId="{BF9708C4-0AFA-C84E-AC47-64C18141544B}" type="presParOf" srcId="{8BB70E6F-8F15-48CB-9342-EC8D11983D7F}" destId="{258C5218-7FD4-43A3-8D8C-EEB8DCE703F5}" srcOrd="4" destOrd="0" presId="urn:microsoft.com/office/officeart/2005/8/layout/radial5"/>
    <dgm:cxn modelId="{3E392EAE-2208-DA4C-B55D-585A80658D86}" type="presParOf" srcId="{8BB70E6F-8F15-48CB-9342-EC8D11983D7F}" destId="{EBD5BAB9-AFF8-438D-8B24-9352A1152C98}" srcOrd="5" destOrd="0" presId="urn:microsoft.com/office/officeart/2005/8/layout/radial5"/>
    <dgm:cxn modelId="{9DE299EB-D586-084C-9015-DE092CDBE74D}" type="presParOf" srcId="{EBD5BAB9-AFF8-438D-8B24-9352A1152C98}" destId="{E8F161D2-7D9B-45A8-A9C7-699DAFFFE425}" srcOrd="0" destOrd="0" presId="urn:microsoft.com/office/officeart/2005/8/layout/radial5"/>
    <dgm:cxn modelId="{549DC64A-6BD1-7C44-B75C-B7F6310B32A4}" type="presParOf" srcId="{8BB70E6F-8F15-48CB-9342-EC8D11983D7F}" destId="{84E8B976-51A3-48ED-8101-93EC0A9455D3}" srcOrd="6" destOrd="0" presId="urn:microsoft.com/office/officeart/2005/8/layout/radial5"/>
    <dgm:cxn modelId="{8AB70F3E-B6A8-0E4B-A792-B8E1307B8006}" type="presParOf" srcId="{8BB70E6F-8F15-48CB-9342-EC8D11983D7F}" destId="{9BB90ECC-30BE-4C79-8842-A042CE1915F6}" srcOrd="7" destOrd="0" presId="urn:microsoft.com/office/officeart/2005/8/layout/radial5"/>
    <dgm:cxn modelId="{7E37C06A-3F3F-CE42-AB8C-F5009F28D979}" type="presParOf" srcId="{9BB90ECC-30BE-4C79-8842-A042CE1915F6}" destId="{4F91F0D3-9368-4072-95E6-8089C39E8343}" srcOrd="0" destOrd="0" presId="urn:microsoft.com/office/officeart/2005/8/layout/radial5"/>
    <dgm:cxn modelId="{5604CDED-AA9F-864F-AA0B-A3610009B385}" type="presParOf" srcId="{8BB70E6F-8F15-48CB-9342-EC8D11983D7F}" destId="{B778EDC2-26A3-47B6-BCDB-D540FD1B35AF}" srcOrd="8" destOrd="0" presId="urn:microsoft.com/office/officeart/2005/8/layout/radial5"/>
    <dgm:cxn modelId="{A4807582-12D1-4347-BA11-D70DA244EC88}" type="presParOf" srcId="{8BB70E6F-8F15-48CB-9342-EC8D11983D7F}" destId="{1A25F79B-E414-4D6A-9DB8-227A4B54C1F2}" srcOrd="9" destOrd="0" presId="urn:microsoft.com/office/officeart/2005/8/layout/radial5"/>
    <dgm:cxn modelId="{41E02E58-73CE-3A45-88A0-1B2583107283}" type="presParOf" srcId="{1A25F79B-E414-4D6A-9DB8-227A4B54C1F2}" destId="{46A66BFC-2029-4E67-95D7-1114C457D370}" srcOrd="0" destOrd="0" presId="urn:microsoft.com/office/officeart/2005/8/layout/radial5"/>
    <dgm:cxn modelId="{954DF8FD-BC9F-674B-93C8-9764A48B1E53}" type="presParOf" srcId="{8BB70E6F-8F15-48CB-9342-EC8D11983D7F}" destId="{57470C92-7D4E-48E7-931F-2329BD7CC061}" srcOrd="10" destOrd="0" presId="urn:microsoft.com/office/officeart/2005/8/layout/radial5"/>
    <dgm:cxn modelId="{F83F29BC-42F8-C04C-98C9-BA6FBEB923FB}" type="presParOf" srcId="{8BB70E6F-8F15-48CB-9342-EC8D11983D7F}" destId="{F281B0FA-2A74-4CBD-88C5-9A999CE756D5}" srcOrd="11" destOrd="0" presId="urn:microsoft.com/office/officeart/2005/8/layout/radial5"/>
    <dgm:cxn modelId="{F897534E-C422-FF4B-AD7C-42F21818C8BC}" type="presParOf" srcId="{F281B0FA-2A74-4CBD-88C5-9A999CE756D5}" destId="{FF1C5113-F512-4421-BA75-2A88BF5BFCBB}" srcOrd="0" destOrd="0" presId="urn:microsoft.com/office/officeart/2005/8/layout/radial5"/>
    <dgm:cxn modelId="{76E01B5D-457E-B242-A582-B86223692410}" type="presParOf" srcId="{8BB70E6F-8F15-48CB-9342-EC8D11983D7F}" destId="{F0370520-D16F-465C-9B69-A385732B9E42}" srcOrd="12" destOrd="0" presId="urn:microsoft.com/office/officeart/2005/8/layout/radial5"/>
    <dgm:cxn modelId="{D17A9C76-97F6-2D49-8DA1-ACA4DAABCA21}" type="presParOf" srcId="{8BB70E6F-8F15-48CB-9342-EC8D11983D7F}" destId="{E29C3CBD-64E9-4E9A-BB3B-DFE2354DE12B}" srcOrd="13" destOrd="0" presId="urn:microsoft.com/office/officeart/2005/8/layout/radial5"/>
    <dgm:cxn modelId="{E7E24D68-1599-FB43-A8FF-FEDF0DE641A3}" type="presParOf" srcId="{E29C3CBD-64E9-4E9A-BB3B-DFE2354DE12B}" destId="{36F88A59-55D8-44A9-B636-3A7CE02A3486}" srcOrd="0" destOrd="0" presId="urn:microsoft.com/office/officeart/2005/8/layout/radial5"/>
    <dgm:cxn modelId="{7CCDC0A6-0A05-F149-B6F0-C92EBB88A93B}" type="presParOf" srcId="{8BB70E6F-8F15-48CB-9342-EC8D11983D7F}" destId="{BA1E1E0D-627F-4CAC-85B8-A4282C4B1F33}" srcOrd="14" destOrd="0" presId="urn:microsoft.com/office/officeart/2005/8/layout/radial5"/>
    <dgm:cxn modelId="{0EEB5077-D523-254B-98F1-015E61827EAA}" type="presParOf" srcId="{8BB70E6F-8F15-48CB-9342-EC8D11983D7F}" destId="{E142B195-FFA4-46F5-87AC-CE086B9E993B}" srcOrd="15" destOrd="0" presId="urn:microsoft.com/office/officeart/2005/8/layout/radial5"/>
    <dgm:cxn modelId="{8C4849A3-8B37-CA4A-B175-51B1C2A5439D}" type="presParOf" srcId="{E142B195-FFA4-46F5-87AC-CE086B9E993B}" destId="{52434132-9B7B-4362-841F-4AADBCC995F1}" srcOrd="0" destOrd="0" presId="urn:microsoft.com/office/officeart/2005/8/layout/radial5"/>
    <dgm:cxn modelId="{482E1152-84A0-BA48-A1E7-3563EF3635E3}" type="presParOf" srcId="{8BB70E6F-8F15-48CB-9342-EC8D11983D7F}" destId="{5F3776C4-0954-479B-920A-271CF2B800E3}" srcOrd="16" destOrd="0" presId="urn:microsoft.com/office/officeart/2005/8/layout/radial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3BED2F-6E6F-43C3-B977-0A6BBA629829}" type="doc">
      <dgm:prSet loTypeId="urn:microsoft.com/office/officeart/2005/8/layout/radial5" loCatId="cycle" qsTypeId="urn:microsoft.com/office/officeart/2005/8/quickstyle/simple4" qsCatId="simple" csTypeId="urn:microsoft.com/office/officeart/2005/8/colors/accent3_2" csCatId="accent3" phldr="1"/>
      <dgm:spPr/>
      <dgm:t>
        <a:bodyPr/>
        <a:lstStyle/>
        <a:p>
          <a:endParaRPr lang="en-US"/>
        </a:p>
      </dgm:t>
    </dgm:pt>
    <dgm:pt modelId="{A62E7ADE-394B-401A-9370-546F61AA86C8}">
      <dgm:prSet phldrT="[Text]" custT="1"/>
      <dgm:spPr/>
      <dgm:t>
        <a:bodyPr/>
        <a:lstStyle/>
        <a:p>
          <a:r>
            <a:rPr lang="en-US" sz="1400" dirty="0" smtClean="0"/>
            <a:t>Service</a:t>
          </a:r>
          <a:endParaRPr lang="en-US" sz="1400" dirty="0"/>
        </a:p>
      </dgm:t>
    </dgm:pt>
    <dgm:pt modelId="{298BBBD3-ADEF-45DB-9AC4-DF75DD23186D}" type="parTrans" cxnId="{5F9F05F7-846A-4F3D-B6B0-833395AE3EBE}">
      <dgm:prSet/>
      <dgm:spPr/>
      <dgm:t>
        <a:bodyPr/>
        <a:lstStyle/>
        <a:p>
          <a:endParaRPr lang="en-US" sz="1600"/>
        </a:p>
      </dgm:t>
    </dgm:pt>
    <dgm:pt modelId="{103054A9-93CE-4705-A5FB-AD5571044393}" type="sibTrans" cxnId="{5F9F05F7-846A-4F3D-B6B0-833395AE3EBE}">
      <dgm:prSet/>
      <dgm:spPr/>
      <dgm:t>
        <a:bodyPr/>
        <a:lstStyle/>
        <a:p>
          <a:endParaRPr lang="en-US" sz="1600"/>
        </a:p>
      </dgm:t>
    </dgm:pt>
    <dgm:pt modelId="{CD962482-5A29-4901-B687-8AB7E2FA858B}">
      <dgm:prSet phldrT="[Text]" custT="1"/>
      <dgm:spPr/>
      <dgm:t>
        <a:bodyPr/>
        <a:lstStyle/>
        <a:p>
          <a:r>
            <a:rPr lang="en-US" sz="700" b="1" dirty="0" smtClean="0">
              <a:latin typeface="Arial Narrow" pitchFamily="34" charset="0"/>
            </a:rPr>
            <a:t>WWW</a:t>
          </a:r>
          <a:endParaRPr lang="en-US" sz="700" b="1" dirty="0">
            <a:latin typeface="Arial Narrow" pitchFamily="34" charset="0"/>
          </a:endParaRPr>
        </a:p>
      </dgm:t>
    </dgm:pt>
    <dgm:pt modelId="{621C9140-565A-4A48-8FEF-CD9BBEBB2149}" type="parTrans" cxnId="{07466B53-69C7-4736-91FC-3A44A1974D8B}">
      <dgm:prSet custT="1"/>
      <dgm:spPr/>
      <dgm:t>
        <a:bodyPr/>
        <a:lstStyle/>
        <a:p>
          <a:endParaRPr lang="en-US" sz="900"/>
        </a:p>
      </dgm:t>
    </dgm:pt>
    <dgm:pt modelId="{B7AB0D20-0E1C-45BA-B030-BE804F97EB53}" type="sibTrans" cxnId="{07466B53-69C7-4736-91FC-3A44A1974D8B}">
      <dgm:prSet/>
      <dgm:spPr/>
      <dgm:t>
        <a:bodyPr/>
        <a:lstStyle/>
        <a:p>
          <a:endParaRPr lang="en-US" sz="1600"/>
        </a:p>
      </dgm:t>
    </dgm:pt>
    <dgm:pt modelId="{F23BD063-D184-45B3-A31B-EC6C2BC06316}">
      <dgm:prSet phldrT="[Text]" custT="1"/>
      <dgm:spPr/>
      <dgm:t>
        <a:bodyPr/>
        <a:lstStyle/>
        <a:p>
          <a:r>
            <a:rPr lang="en-US" sz="700" b="1" dirty="0" smtClean="0">
              <a:latin typeface="Arial Narrow" pitchFamily="34" charset="0"/>
            </a:rPr>
            <a:t>Apps</a:t>
          </a:r>
          <a:endParaRPr lang="en-US" sz="700" b="1" dirty="0">
            <a:latin typeface="Arial Narrow" pitchFamily="34" charset="0"/>
          </a:endParaRPr>
        </a:p>
      </dgm:t>
    </dgm:pt>
    <dgm:pt modelId="{8465A247-AA44-4006-9E5E-6E06B6F99D68}" type="parTrans" cxnId="{A9FE4A4D-FAA9-42D7-B718-C203A24443A1}">
      <dgm:prSet custT="1"/>
      <dgm:spPr/>
      <dgm:t>
        <a:bodyPr/>
        <a:lstStyle/>
        <a:p>
          <a:endParaRPr lang="en-US" sz="900"/>
        </a:p>
      </dgm:t>
    </dgm:pt>
    <dgm:pt modelId="{ACFD0E70-9EE0-400E-A312-16C4783FFB61}" type="sibTrans" cxnId="{A9FE4A4D-FAA9-42D7-B718-C203A24443A1}">
      <dgm:prSet/>
      <dgm:spPr/>
      <dgm:t>
        <a:bodyPr/>
        <a:lstStyle/>
        <a:p>
          <a:endParaRPr lang="en-US" sz="1600"/>
        </a:p>
      </dgm:t>
    </dgm:pt>
    <dgm:pt modelId="{76E72B96-78B4-4B0B-89F6-C9B9B28B4977}">
      <dgm:prSet phldrT="[Text]" custT="1"/>
      <dgm:spPr/>
      <dgm:t>
        <a:bodyPr/>
        <a:lstStyle/>
        <a:p>
          <a:r>
            <a:rPr lang="en-US" sz="700" b="1" dirty="0" smtClean="0">
              <a:latin typeface="Arial Narrow" pitchFamily="34" charset="0"/>
            </a:rPr>
            <a:t>Exec.</a:t>
          </a:r>
          <a:endParaRPr lang="en-US" sz="700" b="1" dirty="0">
            <a:latin typeface="Arial Narrow" pitchFamily="34" charset="0"/>
          </a:endParaRPr>
        </a:p>
      </dgm:t>
    </dgm:pt>
    <dgm:pt modelId="{F969A0CF-CC46-486F-A4F6-366D249478E4}" type="parTrans" cxnId="{F5D83AAE-66BE-4332-9222-CCA8AB82ADC7}">
      <dgm:prSet custT="1"/>
      <dgm:spPr/>
      <dgm:t>
        <a:bodyPr/>
        <a:lstStyle/>
        <a:p>
          <a:endParaRPr lang="en-US" sz="900"/>
        </a:p>
      </dgm:t>
    </dgm:pt>
    <dgm:pt modelId="{855B40D7-1E69-4B29-8C8A-8502809B1EEE}" type="sibTrans" cxnId="{F5D83AAE-66BE-4332-9222-CCA8AB82ADC7}">
      <dgm:prSet/>
      <dgm:spPr/>
      <dgm:t>
        <a:bodyPr/>
        <a:lstStyle/>
        <a:p>
          <a:endParaRPr lang="en-US" sz="1600"/>
        </a:p>
      </dgm:t>
    </dgm:pt>
    <dgm:pt modelId="{C8EE1588-0670-43C3-8659-6089BE4888CE}">
      <dgm:prSet phldrT="[Text]" custT="1"/>
      <dgm:spPr/>
      <dgm:t>
        <a:bodyPr/>
        <a:lstStyle/>
        <a:p>
          <a:r>
            <a:rPr lang="en-US" sz="700" b="1" dirty="0" smtClean="0">
              <a:latin typeface="Arial Narrow" pitchFamily="34" charset="0"/>
            </a:rPr>
            <a:t>Hosting</a:t>
          </a:r>
          <a:endParaRPr lang="en-US" sz="700" b="1" dirty="0">
            <a:latin typeface="Arial Narrow" pitchFamily="34" charset="0"/>
          </a:endParaRPr>
        </a:p>
      </dgm:t>
    </dgm:pt>
    <dgm:pt modelId="{2F03B594-C123-4026-B758-0BDD5DC3398B}" type="parTrans" cxnId="{8C739A9D-C5F2-43FE-B994-203553EF7087}">
      <dgm:prSet custT="1"/>
      <dgm:spPr/>
      <dgm:t>
        <a:bodyPr/>
        <a:lstStyle/>
        <a:p>
          <a:endParaRPr lang="en-US" sz="900"/>
        </a:p>
      </dgm:t>
    </dgm:pt>
    <dgm:pt modelId="{E1946568-4826-451C-B481-E758674DA284}" type="sibTrans" cxnId="{8C739A9D-C5F2-43FE-B994-203553EF7087}">
      <dgm:prSet/>
      <dgm:spPr/>
      <dgm:t>
        <a:bodyPr/>
        <a:lstStyle/>
        <a:p>
          <a:endParaRPr lang="en-US" sz="1600"/>
        </a:p>
      </dgm:t>
    </dgm:pt>
    <dgm:pt modelId="{35CBBCD4-5B43-4D92-8AA1-55933BDA97F2}">
      <dgm:prSet phldrT="[Text]" custT="1"/>
      <dgm:spPr/>
      <dgm:t>
        <a:bodyPr/>
        <a:lstStyle/>
        <a:p>
          <a:r>
            <a:rPr lang="en-US" sz="700" b="1" dirty="0" smtClean="0">
              <a:latin typeface="Arial Narrow" pitchFamily="34" charset="0"/>
            </a:rPr>
            <a:t>Sharing</a:t>
          </a:r>
          <a:endParaRPr lang="en-US" sz="700" b="1" dirty="0">
            <a:latin typeface="Arial Narrow" pitchFamily="34" charset="0"/>
          </a:endParaRPr>
        </a:p>
      </dgm:t>
    </dgm:pt>
    <dgm:pt modelId="{F29D78BC-2E01-464B-AF4C-7423D62C2A4A}" type="parTrans" cxnId="{9D349CD8-49BA-4367-9429-BD23E2A26556}">
      <dgm:prSet custT="1"/>
      <dgm:spPr/>
      <dgm:t>
        <a:bodyPr/>
        <a:lstStyle/>
        <a:p>
          <a:endParaRPr lang="en-US" sz="900"/>
        </a:p>
      </dgm:t>
    </dgm:pt>
    <dgm:pt modelId="{10AD2168-C009-4E64-A4D6-2C7EB5496CA5}" type="sibTrans" cxnId="{9D349CD8-49BA-4367-9429-BD23E2A26556}">
      <dgm:prSet/>
      <dgm:spPr/>
      <dgm:t>
        <a:bodyPr/>
        <a:lstStyle/>
        <a:p>
          <a:endParaRPr lang="en-US" sz="1600"/>
        </a:p>
      </dgm:t>
    </dgm:pt>
    <dgm:pt modelId="{BE8A8464-EB16-4EC5-BC6F-CDC1ECEED23E}">
      <dgm:prSet phldrT="[Text]" custT="1"/>
      <dgm:spPr/>
      <dgm:t>
        <a:bodyPr/>
        <a:lstStyle/>
        <a:p>
          <a:r>
            <a:rPr lang="en-US" sz="700" b="1" dirty="0" smtClean="0">
              <a:latin typeface="Arial Narrow" pitchFamily="34" charset="0"/>
            </a:rPr>
            <a:t>Policies</a:t>
          </a:r>
          <a:endParaRPr lang="en-US" sz="700" b="1" dirty="0">
            <a:latin typeface="Arial Narrow" pitchFamily="34" charset="0"/>
          </a:endParaRPr>
        </a:p>
      </dgm:t>
    </dgm:pt>
    <dgm:pt modelId="{3275D4D8-3230-4D2C-A7E5-987974886AD7}" type="parTrans" cxnId="{75880BFF-AA78-475A-84C0-5508C5C1FC9E}">
      <dgm:prSet custT="1"/>
      <dgm:spPr/>
      <dgm:t>
        <a:bodyPr/>
        <a:lstStyle/>
        <a:p>
          <a:endParaRPr lang="en-US" sz="900"/>
        </a:p>
      </dgm:t>
    </dgm:pt>
    <dgm:pt modelId="{68D93301-F40A-41BF-B3C9-85620393D09C}" type="sibTrans" cxnId="{75880BFF-AA78-475A-84C0-5508C5C1FC9E}">
      <dgm:prSet/>
      <dgm:spPr/>
      <dgm:t>
        <a:bodyPr/>
        <a:lstStyle/>
        <a:p>
          <a:endParaRPr lang="en-US" sz="1600"/>
        </a:p>
      </dgm:t>
    </dgm:pt>
    <dgm:pt modelId="{E289D6A9-2830-48AD-B78F-6B1FF4D5BE24}">
      <dgm:prSet phldrT="[Text]" custT="1"/>
      <dgm:spPr/>
      <dgm:t>
        <a:bodyPr/>
        <a:lstStyle/>
        <a:p>
          <a:r>
            <a:rPr lang="en-US" sz="700" b="1" dirty="0" err="1" smtClean="0">
              <a:latin typeface="Arial Narrow" pitchFamily="34" charset="0"/>
            </a:rPr>
            <a:t>Aggreg</a:t>
          </a:r>
          <a:r>
            <a:rPr lang="en-US" sz="700" b="1" dirty="0" smtClean="0">
              <a:latin typeface="Arial Narrow" pitchFamily="34" charset="0"/>
            </a:rPr>
            <a:t>.</a:t>
          </a:r>
          <a:endParaRPr lang="en-US" sz="700" b="1" dirty="0">
            <a:latin typeface="Arial Narrow" pitchFamily="34" charset="0"/>
          </a:endParaRPr>
        </a:p>
      </dgm:t>
    </dgm:pt>
    <dgm:pt modelId="{FD0E9CE9-F803-4219-BA62-1C243A0E3D26}" type="parTrans" cxnId="{A2157B74-9230-48F2-AF2B-84E14FEC7B66}">
      <dgm:prSet custT="1"/>
      <dgm:spPr/>
      <dgm:t>
        <a:bodyPr/>
        <a:lstStyle/>
        <a:p>
          <a:endParaRPr lang="en-US" sz="900"/>
        </a:p>
      </dgm:t>
    </dgm:pt>
    <dgm:pt modelId="{67C55CC3-BF45-474F-A4C2-C53C57E39F17}" type="sibTrans" cxnId="{A2157B74-9230-48F2-AF2B-84E14FEC7B66}">
      <dgm:prSet/>
      <dgm:spPr/>
      <dgm:t>
        <a:bodyPr/>
        <a:lstStyle/>
        <a:p>
          <a:endParaRPr lang="en-US" sz="1600"/>
        </a:p>
      </dgm:t>
    </dgm:pt>
    <dgm:pt modelId="{4A9360F3-1789-45D4-8773-B9288EA7669B}">
      <dgm:prSet phldrT="[Text]" custT="1"/>
      <dgm:spPr>
        <a:noFill/>
        <a:ln>
          <a:noFill/>
        </a:ln>
      </dgm:spPr>
      <dgm:t>
        <a:bodyPr/>
        <a:lstStyle/>
        <a:p>
          <a:endParaRPr lang="en-US" sz="1600" dirty="0"/>
        </a:p>
      </dgm:t>
    </dgm:pt>
    <dgm:pt modelId="{11081195-2829-4A64-9971-2511AAD502FD}" type="parTrans" cxnId="{9256D24F-DAB9-4ECA-A750-4F980316E9A1}">
      <dgm:prSet custT="1"/>
      <dgm:spPr>
        <a:noFill/>
        <a:ln>
          <a:noFill/>
        </a:ln>
      </dgm:spPr>
      <dgm:t>
        <a:bodyPr/>
        <a:lstStyle/>
        <a:p>
          <a:endParaRPr lang="en-US" sz="900"/>
        </a:p>
      </dgm:t>
    </dgm:pt>
    <dgm:pt modelId="{E4EDC198-957D-45E5-BBE3-4A63F57FCC18}" type="sibTrans" cxnId="{9256D24F-DAB9-4ECA-A750-4F980316E9A1}">
      <dgm:prSet/>
      <dgm:spPr/>
      <dgm:t>
        <a:bodyPr/>
        <a:lstStyle/>
        <a:p>
          <a:endParaRPr lang="en-US" sz="1600"/>
        </a:p>
      </dgm:t>
    </dgm:pt>
    <dgm:pt modelId="{6E07A39E-7DDD-4B24-BE85-EF282EDA3C54}">
      <dgm:prSet phldrT="[Text]" custT="1"/>
      <dgm:spPr>
        <a:noFill/>
        <a:ln>
          <a:noFill/>
        </a:ln>
      </dgm:spPr>
      <dgm:t>
        <a:bodyPr/>
        <a:lstStyle/>
        <a:p>
          <a:endParaRPr lang="en-US" sz="1600" dirty="0"/>
        </a:p>
      </dgm:t>
    </dgm:pt>
    <dgm:pt modelId="{8F35A0EC-0C06-4FE2-A25A-C44E12C5D6B2}" type="parTrans" cxnId="{F8A5F2C0-0196-4681-9826-9FA798FBDAFF}">
      <dgm:prSet custT="1"/>
      <dgm:spPr>
        <a:noFill/>
        <a:ln>
          <a:noFill/>
        </a:ln>
      </dgm:spPr>
      <dgm:t>
        <a:bodyPr/>
        <a:lstStyle/>
        <a:p>
          <a:endParaRPr lang="en-US" sz="900"/>
        </a:p>
      </dgm:t>
    </dgm:pt>
    <dgm:pt modelId="{EC0DF158-BA9A-4C6C-844F-F9340A7F037A}" type="sibTrans" cxnId="{F8A5F2C0-0196-4681-9826-9FA798FBDAFF}">
      <dgm:prSet/>
      <dgm:spPr/>
      <dgm:t>
        <a:bodyPr/>
        <a:lstStyle/>
        <a:p>
          <a:endParaRPr lang="en-US" sz="1600"/>
        </a:p>
      </dgm:t>
    </dgm:pt>
    <dgm:pt modelId="{60FB12F7-CAD2-48E6-81F6-DAEF0D5AB975}">
      <dgm:prSet phldrT="[Text]" custT="1"/>
      <dgm:spPr>
        <a:noFill/>
        <a:ln>
          <a:noFill/>
        </a:ln>
      </dgm:spPr>
      <dgm:t>
        <a:bodyPr/>
        <a:lstStyle/>
        <a:p>
          <a:endParaRPr lang="en-US" sz="1600" dirty="0"/>
        </a:p>
      </dgm:t>
    </dgm:pt>
    <dgm:pt modelId="{914ACFEA-CA3F-4E4F-A012-E84280B99D46}" type="parTrans" cxnId="{232AC5ED-33D1-4A09-8E62-196DB1FD9F45}">
      <dgm:prSet custT="1"/>
      <dgm:spPr>
        <a:noFill/>
        <a:ln>
          <a:noFill/>
        </a:ln>
      </dgm:spPr>
      <dgm:t>
        <a:bodyPr/>
        <a:lstStyle/>
        <a:p>
          <a:endParaRPr lang="en-US" sz="900"/>
        </a:p>
      </dgm:t>
    </dgm:pt>
    <dgm:pt modelId="{D923D2E6-4ED3-47C6-8A9C-E92540CD549B}" type="sibTrans" cxnId="{232AC5ED-33D1-4A09-8E62-196DB1FD9F45}">
      <dgm:prSet/>
      <dgm:spPr/>
      <dgm:t>
        <a:bodyPr/>
        <a:lstStyle/>
        <a:p>
          <a:endParaRPr lang="en-US" sz="1600"/>
        </a:p>
      </dgm:t>
    </dgm:pt>
    <dgm:pt modelId="{521F4A83-C942-4CEC-AD09-F4221C0E1BF6}">
      <dgm:prSet phldrT="[Text]"/>
      <dgm:spPr/>
      <dgm:t>
        <a:bodyPr/>
        <a:lstStyle/>
        <a:p>
          <a:endParaRPr lang="en-US" sz="1600" dirty="0"/>
        </a:p>
      </dgm:t>
    </dgm:pt>
    <dgm:pt modelId="{A550273E-61DF-4804-BA3C-104068D1A1FE}" type="parTrans" cxnId="{79D4CBAD-8122-44EE-AB8E-4F3FAABB1700}">
      <dgm:prSet/>
      <dgm:spPr/>
      <dgm:t>
        <a:bodyPr/>
        <a:lstStyle/>
        <a:p>
          <a:endParaRPr lang="en-US" sz="1600"/>
        </a:p>
      </dgm:t>
    </dgm:pt>
    <dgm:pt modelId="{183ABDA4-1532-42CF-B223-F57DE772F0AB}" type="sibTrans" cxnId="{79D4CBAD-8122-44EE-AB8E-4F3FAABB1700}">
      <dgm:prSet/>
      <dgm:spPr/>
      <dgm:t>
        <a:bodyPr/>
        <a:lstStyle/>
        <a:p>
          <a:endParaRPr lang="en-US" sz="1600"/>
        </a:p>
      </dgm:t>
    </dgm:pt>
    <dgm:pt modelId="{EB1ADC97-F9F9-495A-B61D-7E9FEB4964AC}">
      <dgm:prSet phldrT="[Text]" custT="1"/>
      <dgm:spPr>
        <a:noFill/>
        <a:ln>
          <a:noFill/>
        </a:ln>
      </dgm:spPr>
      <dgm:t>
        <a:bodyPr/>
        <a:lstStyle/>
        <a:p>
          <a:endParaRPr lang="en-US" sz="1600" dirty="0"/>
        </a:p>
      </dgm:t>
    </dgm:pt>
    <dgm:pt modelId="{09D43EE1-F155-405A-8D6D-1B5BB7902CD6}" type="parTrans" cxnId="{F343E204-50A4-4A48-B135-DFD44058CE63}">
      <dgm:prSet custT="1"/>
      <dgm:spPr>
        <a:noFill/>
        <a:ln>
          <a:noFill/>
        </a:ln>
      </dgm:spPr>
      <dgm:t>
        <a:bodyPr/>
        <a:lstStyle/>
        <a:p>
          <a:endParaRPr lang="en-US" sz="900"/>
        </a:p>
      </dgm:t>
    </dgm:pt>
    <dgm:pt modelId="{EC8040D5-AD70-439F-97EB-407CE7ABB0A5}" type="sibTrans" cxnId="{F343E204-50A4-4A48-B135-DFD44058CE63}">
      <dgm:prSet/>
      <dgm:spPr/>
      <dgm:t>
        <a:bodyPr/>
        <a:lstStyle/>
        <a:p>
          <a:endParaRPr lang="en-US" sz="1600"/>
        </a:p>
      </dgm:t>
    </dgm:pt>
    <dgm:pt modelId="{6DF73EC6-E7BB-44CA-8512-4A6E446DDCD6}">
      <dgm:prSet phldrT="[Text]" custT="1"/>
      <dgm:spPr>
        <a:noFill/>
        <a:ln>
          <a:noFill/>
        </a:ln>
      </dgm:spPr>
      <dgm:t>
        <a:bodyPr/>
        <a:lstStyle/>
        <a:p>
          <a:endParaRPr lang="en-US" sz="1600" dirty="0"/>
        </a:p>
      </dgm:t>
    </dgm:pt>
    <dgm:pt modelId="{403A209D-AD9B-4CB9-ACE7-A5D7D0C228C4}" type="parTrans" cxnId="{EA20A189-7579-4DAB-B461-BCB0BCB364F1}">
      <dgm:prSet custT="1"/>
      <dgm:spPr>
        <a:noFill/>
        <a:ln>
          <a:noFill/>
        </a:ln>
      </dgm:spPr>
      <dgm:t>
        <a:bodyPr/>
        <a:lstStyle/>
        <a:p>
          <a:endParaRPr lang="en-US" sz="900"/>
        </a:p>
      </dgm:t>
    </dgm:pt>
    <dgm:pt modelId="{0C213B47-1D55-48EB-95D9-8D26C670021A}" type="sibTrans" cxnId="{EA20A189-7579-4DAB-B461-BCB0BCB364F1}">
      <dgm:prSet/>
      <dgm:spPr/>
      <dgm:t>
        <a:bodyPr/>
        <a:lstStyle/>
        <a:p>
          <a:endParaRPr lang="en-US" sz="1600"/>
        </a:p>
      </dgm:t>
    </dgm:pt>
    <dgm:pt modelId="{B4C67170-398B-46BC-A06E-36FE0E409991}">
      <dgm:prSet phldrT="[Text]" custT="1"/>
      <dgm:spPr>
        <a:noFill/>
        <a:ln>
          <a:noFill/>
        </a:ln>
      </dgm:spPr>
      <dgm:t>
        <a:bodyPr/>
        <a:lstStyle/>
        <a:p>
          <a:endParaRPr lang="en-US" sz="1600" dirty="0"/>
        </a:p>
      </dgm:t>
    </dgm:pt>
    <dgm:pt modelId="{B9C23F9C-5E9F-4F2A-A7E5-6BDCAC3E5911}" type="parTrans" cxnId="{46EAE5F6-D8D4-4B97-B922-FBD45E5346EC}">
      <dgm:prSet custT="1"/>
      <dgm:spPr>
        <a:noFill/>
        <a:ln>
          <a:noFill/>
        </a:ln>
      </dgm:spPr>
      <dgm:t>
        <a:bodyPr/>
        <a:lstStyle/>
        <a:p>
          <a:endParaRPr lang="en-US" sz="900"/>
        </a:p>
      </dgm:t>
    </dgm:pt>
    <dgm:pt modelId="{DF359677-265B-44BE-827B-0AA82C9B22D6}" type="sibTrans" cxnId="{46EAE5F6-D8D4-4B97-B922-FBD45E5346EC}">
      <dgm:prSet/>
      <dgm:spPr/>
      <dgm:t>
        <a:bodyPr/>
        <a:lstStyle/>
        <a:p>
          <a:endParaRPr lang="en-US" sz="1600"/>
        </a:p>
      </dgm:t>
    </dgm:pt>
    <dgm:pt modelId="{D0BB39BC-2B3F-49EF-B005-6DAD978C711F}" type="pres">
      <dgm:prSet presAssocID="{BE3BED2F-6E6F-43C3-B977-0A6BBA629829}" presName="Name0" presStyleCnt="0">
        <dgm:presLayoutVars>
          <dgm:chMax val="1"/>
          <dgm:dir/>
          <dgm:animLvl val="ctr"/>
          <dgm:resizeHandles val="exact"/>
        </dgm:presLayoutVars>
      </dgm:prSet>
      <dgm:spPr/>
      <dgm:t>
        <a:bodyPr/>
        <a:lstStyle/>
        <a:p>
          <a:endParaRPr lang="en-US"/>
        </a:p>
      </dgm:t>
    </dgm:pt>
    <dgm:pt modelId="{50C74718-A223-4F50-AB2B-C5AC910A3948}" type="pres">
      <dgm:prSet presAssocID="{A62E7ADE-394B-401A-9370-546F61AA86C8}" presName="centerShape" presStyleLbl="node0" presStyleIdx="0" presStyleCnt="1" custScaleX="142800" custScaleY="142800"/>
      <dgm:spPr/>
      <dgm:t>
        <a:bodyPr/>
        <a:lstStyle/>
        <a:p>
          <a:endParaRPr lang="en-US"/>
        </a:p>
      </dgm:t>
    </dgm:pt>
    <dgm:pt modelId="{60E43F9D-BA25-493D-AD18-516DAB694438}" type="pres">
      <dgm:prSet presAssocID="{11081195-2829-4A64-9971-2511AAD502FD}" presName="parTrans" presStyleLbl="sibTrans2D1" presStyleIdx="0" presStyleCnt="13"/>
      <dgm:spPr/>
      <dgm:t>
        <a:bodyPr/>
        <a:lstStyle/>
        <a:p>
          <a:endParaRPr lang="en-US"/>
        </a:p>
      </dgm:t>
    </dgm:pt>
    <dgm:pt modelId="{B25918D5-02CD-44B1-8BEB-73E9303C8463}" type="pres">
      <dgm:prSet presAssocID="{11081195-2829-4A64-9971-2511AAD502FD}" presName="connectorText" presStyleLbl="sibTrans2D1" presStyleIdx="0" presStyleCnt="13"/>
      <dgm:spPr/>
      <dgm:t>
        <a:bodyPr/>
        <a:lstStyle/>
        <a:p>
          <a:endParaRPr lang="en-US"/>
        </a:p>
      </dgm:t>
    </dgm:pt>
    <dgm:pt modelId="{189A05D2-2E50-42F8-8E52-78F516B97139}" type="pres">
      <dgm:prSet presAssocID="{4A9360F3-1789-45D4-8773-B9288EA7669B}" presName="node" presStyleLbl="node1" presStyleIdx="0" presStyleCnt="13">
        <dgm:presLayoutVars>
          <dgm:bulletEnabled val="1"/>
        </dgm:presLayoutVars>
      </dgm:prSet>
      <dgm:spPr/>
      <dgm:t>
        <a:bodyPr/>
        <a:lstStyle/>
        <a:p>
          <a:endParaRPr lang="en-US"/>
        </a:p>
      </dgm:t>
    </dgm:pt>
    <dgm:pt modelId="{FFB192A5-AFF3-4E86-B193-F3AAD0F7FC4F}" type="pres">
      <dgm:prSet presAssocID="{8F35A0EC-0C06-4FE2-A25A-C44E12C5D6B2}" presName="parTrans" presStyleLbl="sibTrans2D1" presStyleIdx="1" presStyleCnt="13"/>
      <dgm:spPr/>
      <dgm:t>
        <a:bodyPr/>
        <a:lstStyle/>
        <a:p>
          <a:endParaRPr lang="en-US"/>
        </a:p>
      </dgm:t>
    </dgm:pt>
    <dgm:pt modelId="{B0530D7A-8126-4049-A59C-89C7BCED8D6C}" type="pres">
      <dgm:prSet presAssocID="{8F35A0EC-0C06-4FE2-A25A-C44E12C5D6B2}" presName="connectorText" presStyleLbl="sibTrans2D1" presStyleIdx="1" presStyleCnt="13"/>
      <dgm:spPr/>
      <dgm:t>
        <a:bodyPr/>
        <a:lstStyle/>
        <a:p>
          <a:endParaRPr lang="en-US"/>
        </a:p>
      </dgm:t>
    </dgm:pt>
    <dgm:pt modelId="{EA71EDDC-BBFD-48AC-99D9-01AFFC464035}" type="pres">
      <dgm:prSet presAssocID="{6E07A39E-7DDD-4B24-BE85-EF282EDA3C54}" presName="node" presStyleLbl="node1" presStyleIdx="1" presStyleCnt="13">
        <dgm:presLayoutVars>
          <dgm:bulletEnabled val="1"/>
        </dgm:presLayoutVars>
      </dgm:prSet>
      <dgm:spPr/>
      <dgm:t>
        <a:bodyPr/>
        <a:lstStyle/>
        <a:p>
          <a:endParaRPr lang="en-US"/>
        </a:p>
      </dgm:t>
    </dgm:pt>
    <dgm:pt modelId="{3CFFA796-B795-4215-BAC8-038E4B6A4F71}" type="pres">
      <dgm:prSet presAssocID="{914ACFEA-CA3F-4E4F-A012-E84280B99D46}" presName="parTrans" presStyleLbl="sibTrans2D1" presStyleIdx="2" presStyleCnt="13"/>
      <dgm:spPr/>
      <dgm:t>
        <a:bodyPr/>
        <a:lstStyle/>
        <a:p>
          <a:endParaRPr lang="en-US"/>
        </a:p>
      </dgm:t>
    </dgm:pt>
    <dgm:pt modelId="{12C6827D-455B-4FF3-818A-FD421B7F6331}" type="pres">
      <dgm:prSet presAssocID="{914ACFEA-CA3F-4E4F-A012-E84280B99D46}" presName="connectorText" presStyleLbl="sibTrans2D1" presStyleIdx="2" presStyleCnt="13"/>
      <dgm:spPr/>
      <dgm:t>
        <a:bodyPr/>
        <a:lstStyle/>
        <a:p>
          <a:endParaRPr lang="en-US"/>
        </a:p>
      </dgm:t>
    </dgm:pt>
    <dgm:pt modelId="{FCBFCE81-C6DE-4E2C-99FD-12AE724BAA30}" type="pres">
      <dgm:prSet presAssocID="{60FB12F7-CAD2-48E6-81F6-DAEF0D5AB975}" presName="node" presStyleLbl="node1" presStyleIdx="2" presStyleCnt="13">
        <dgm:presLayoutVars>
          <dgm:bulletEnabled val="1"/>
        </dgm:presLayoutVars>
      </dgm:prSet>
      <dgm:spPr/>
      <dgm:t>
        <a:bodyPr/>
        <a:lstStyle/>
        <a:p>
          <a:endParaRPr lang="en-US"/>
        </a:p>
      </dgm:t>
    </dgm:pt>
    <dgm:pt modelId="{78E42C9E-8961-487A-AD72-B4BD4C9CFD81}" type="pres">
      <dgm:prSet presAssocID="{621C9140-565A-4A48-8FEF-CD9BBEBB2149}" presName="parTrans" presStyleLbl="sibTrans2D1" presStyleIdx="3" presStyleCnt="13"/>
      <dgm:spPr/>
      <dgm:t>
        <a:bodyPr/>
        <a:lstStyle/>
        <a:p>
          <a:endParaRPr lang="en-US"/>
        </a:p>
      </dgm:t>
    </dgm:pt>
    <dgm:pt modelId="{96394092-F5A0-4264-B41D-6CA82D6E5D2A}" type="pres">
      <dgm:prSet presAssocID="{621C9140-565A-4A48-8FEF-CD9BBEBB2149}" presName="connectorText" presStyleLbl="sibTrans2D1" presStyleIdx="3" presStyleCnt="13"/>
      <dgm:spPr/>
      <dgm:t>
        <a:bodyPr/>
        <a:lstStyle/>
        <a:p>
          <a:endParaRPr lang="en-US"/>
        </a:p>
      </dgm:t>
    </dgm:pt>
    <dgm:pt modelId="{C686A1DC-88D0-4B54-B43E-266BCEA4B824}" type="pres">
      <dgm:prSet presAssocID="{CD962482-5A29-4901-B687-8AB7E2FA858B}" presName="node" presStyleLbl="node1" presStyleIdx="3" presStyleCnt="13">
        <dgm:presLayoutVars>
          <dgm:bulletEnabled val="1"/>
        </dgm:presLayoutVars>
      </dgm:prSet>
      <dgm:spPr/>
      <dgm:t>
        <a:bodyPr/>
        <a:lstStyle/>
        <a:p>
          <a:endParaRPr lang="en-US"/>
        </a:p>
      </dgm:t>
    </dgm:pt>
    <dgm:pt modelId="{DDCFAE03-8D46-4B78-BE28-B9293E660618}" type="pres">
      <dgm:prSet presAssocID="{8465A247-AA44-4006-9E5E-6E06B6F99D68}" presName="parTrans" presStyleLbl="sibTrans2D1" presStyleIdx="4" presStyleCnt="13"/>
      <dgm:spPr/>
      <dgm:t>
        <a:bodyPr/>
        <a:lstStyle/>
        <a:p>
          <a:endParaRPr lang="en-US"/>
        </a:p>
      </dgm:t>
    </dgm:pt>
    <dgm:pt modelId="{08B1C3B9-9BA7-4B3A-B44A-2B062675C646}" type="pres">
      <dgm:prSet presAssocID="{8465A247-AA44-4006-9E5E-6E06B6F99D68}" presName="connectorText" presStyleLbl="sibTrans2D1" presStyleIdx="4" presStyleCnt="13"/>
      <dgm:spPr/>
      <dgm:t>
        <a:bodyPr/>
        <a:lstStyle/>
        <a:p>
          <a:endParaRPr lang="en-US"/>
        </a:p>
      </dgm:t>
    </dgm:pt>
    <dgm:pt modelId="{41A8E523-8AD5-45FB-9849-D5411C6ECFEE}" type="pres">
      <dgm:prSet presAssocID="{F23BD063-D184-45B3-A31B-EC6C2BC06316}" presName="node" presStyleLbl="node1" presStyleIdx="4" presStyleCnt="13">
        <dgm:presLayoutVars>
          <dgm:bulletEnabled val="1"/>
        </dgm:presLayoutVars>
      </dgm:prSet>
      <dgm:spPr/>
      <dgm:t>
        <a:bodyPr/>
        <a:lstStyle/>
        <a:p>
          <a:endParaRPr lang="en-US"/>
        </a:p>
      </dgm:t>
    </dgm:pt>
    <dgm:pt modelId="{828EAB1A-5546-413B-B514-C8FBC85F1A54}" type="pres">
      <dgm:prSet presAssocID="{F969A0CF-CC46-486F-A4F6-366D249478E4}" presName="parTrans" presStyleLbl="sibTrans2D1" presStyleIdx="5" presStyleCnt="13"/>
      <dgm:spPr/>
      <dgm:t>
        <a:bodyPr/>
        <a:lstStyle/>
        <a:p>
          <a:endParaRPr lang="en-US"/>
        </a:p>
      </dgm:t>
    </dgm:pt>
    <dgm:pt modelId="{2337BB27-2B05-4293-BAC5-E3FC53BDB1EF}" type="pres">
      <dgm:prSet presAssocID="{F969A0CF-CC46-486F-A4F6-366D249478E4}" presName="connectorText" presStyleLbl="sibTrans2D1" presStyleIdx="5" presStyleCnt="13"/>
      <dgm:spPr/>
      <dgm:t>
        <a:bodyPr/>
        <a:lstStyle/>
        <a:p>
          <a:endParaRPr lang="en-US"/>
        </a:p>
      </dgm:t>
    </dgm:pt>
    <dgm:pt modelId="{78D97DB5-BBDF-4D8F-9D49-1254D3781D8C}" type="pres">
      <dgm:prSet presAssocID="{76E72B96-78B4-4B0B-89F6-C9B9B28B4977}" presName="node" presStyleLbl="node1" presStyleIdx="5" presStyleCnt="13">
        <dgm:presLayoutVars>
          <dgm:bulletEnabled val="1"/>
        </dgm:presLayoutVars>
      </dgm:prSet>
      <dgm:spPr/>
      <dgm:t>
        <a:bodyPr/>
        <a:lstStyle/>
        <a:p>
          <a:endParaRPr lang="en-US"/>
        </a:p>
      </dgm:t>
    </dgm:pt>
    <dgm:pt modelId="{5614D78C-86B8-49F2-9149-0F9B0A515218}" type="pres">
      <dgm:prSet presAssocID="{FD0E9CE9-F803-4219-BA62-1C243A0E3D26}" presName="parTrans" presStyleLbl="sibTrans2D1" presStyleIdx="6" presStyleCnt="13"/>
      <dgm:spPr/>
      <dgm:t>
        <a:bodyPr/>
        <a:lstStyle/>
        <a:p>
          <a:endParaRPr lang="en-US"/>
        </a:p>
      </dgm:t>
    </dgm:pt>
    <dgm:pt modelId="{2868E5F8-4812-4CBE-9F99-AA3B6EC41E37}" type="pres">
      <dgm:prSet presAssocID="{FD0E9CE9-F803-4219-BA62-1C243A0E3D26}" presName="connectorText" presStyleLbl="sibTrans2D1" presStyleIdx="6" presStyleCnt="13"/>
      <dgm:spPr/>
      <dgm:t>
        <a:bodyPr/>
        <a:lstStyle/>
        <a:p>
          <a:endParaRPr lang="en-US"/>
        </a:p>
      </dgm:t>
    </dgm:pt>
    <dgm:pt modelId="{0F72C66F-4E53-471D-8FD2-74AC3C9225C0}" type="pres">
      <dgm:prSet presAssocID="{E289D6A9-2830-48AD-B78F-6B1FF4D5BE24}" presName="node" presStyleLbl="node1" presStyleIdx="6" presStyleCnt="13">
        <dgm:presLayoutVars>
          <dgm:bulletEnabled val="1"/>
        </dgm:presLayoutVars>
      </dgm:prSet>
      <dgm:spPr/>
      <dgm:t>
        <a:bodyPr/>
        <a:lstStyle/>
        <a:p>
          <a:endParaRPr lang="en-US"/>
        </a:p>
      </dgm:t>
    </dgm:pt>
    <dgm:pt modelId="{1CC43267-817C-485D-A057-D5A67D6449A5}" type="pres">
      <dgm:prSet presAssocID="{2F03B594-C123-4026-B758-0BDD5DC3398B}" presName="parTrans" presStyleLbl="sibTrans2D1" presStyleIdx="7" presStyleCnt="13"/>
      <dgm:spPr/>
      <dgm:t>
        <a:bodyPr/>
        <a:lstStyle/>
        <a:p>
          <a:endParaRPr lang="en-US"/>
        </a:p>
      </dgm:t>
    </dgm:pt>
    <dgm:pt modelId="{F14FD201-78F1-47C4-A0CD-E18FC7D7C8ED}" type="pres">
      <dgm:prSet presAssocID="{2F03B594-C123-4026-B758-0BDD5DC3398B}" presName="connectorText" presStyleLbl="sibTrans2D1" presStyleIdx="7" presStyleCnt="13"/>
      <dgm:spPr/>
      <dgm:t>
        <a:bodyPr/>
        <a:lstStyle/>
        <a:p>
          <a:endParaRPr lang="en-US"/>
        </a:p>
      </dgm:t>
    </dgm:pt>
    <dgm:pt modelId="{596AC58F-7A94-42B3-83FE-2198A05892B7}" type="pres">
      <dgm:prSet presAssocID="{C8EE1588-0670-43C3-8659-6089BE4888CE}" presName="node" presStyleLbl="node1" presStyleIdx="7" presStyleCnt="13">
        <dgm:presLayoutVars>
          <dgm:bulletEnabled val="1"/>
        </dgm:presLayoutVars>
      </dgm:prSet>
      <dgm:spPr/>
      <dgm:t>
        <a:bodyPr/>
        <a:lstStyle/>
        <a:p>
          <a:endParaRPr lang="en-US"/>
        </a:p>
      </dgm:t>
    </dgm:pt>
    <dgm:pt modelId="{D66BBAC1-E3C6-40E1-A0C6-013B25401D3D}" type="pres">
      <dgm:prSet presAssocID="{F29D78BC-2E01-464B-AF4C-7423D62C2A4A}" presName="parTrans" presStyleLbl="sibTrans2D1" presStyleIdx="8" presStyleCnt="13"/>
      <dgm:spPr/>
      <dgm:t>
        <a:bodyPr/>
        <a:lstStyle/>
        <a:p>
          <a:endParaRPr lang="en-US"/>
        </a:p>
      </dgm:t>
    </dgm:pt>
    <dgm:pt modelId="{6ED9D23E-8945-47D6-B6CD-3555692D6523}" type="pres">
      <dgm:prSet presAssocID="{F29D78BC-2E01-464B-AF4C-7423D62C2A4A}" presName="connectorText" presStyleLbl="sibTrans2D1" presStyleIdx="8" presStyleCnt="13"/>
      <dgm:spPr/>
      <dgm:t>
        <a:bodyPr/>
        <a:lstStyle/>
        <a:p>
          <a:endParaRPr lang="en-US"/>
        </a:p>
      </dgm:t>
    </dgm:pt>
    <dgm:pt modelId="{652E0B04-9973-4F6D-8A49-34DD3BD50021}" type="pres">
      <dgm:prSet presAssocID="{35CBBCD4-5B43-4D92-8AA1-55933BDA97F2}" presName="node" presStyleLbl="node1" presStyleIdx="8" presStyleCnt="13">
        <dgm:presLayoutVars>
          <dgm:bulletEnabled val="1"/>
        </dgm:presLayoutVars>
      </dgm:prSet>
      <dgm:spPr/>
      <dgm:t>
        <a:bodyPr/>
        <a:lstStyle/>
        <a:p>
          <a:endParaRPr lang="en-US"/>
        </a:p>
      </dgm:t>
    </dgm:pt>
    <dgm:pt modelId="{B2CDA832-FA75-43D9-B660-EA4980817752}" type="pres">
      <dgm:prSet presAssocID="{3275D4D8-3230-4D2C-A7E5-987974886AD7}" presName="parTrans" presStyleLbl="sibTrans2D1" presStyleIdx="9" presStyleCnt="13"/>
      <dgm:spPr/>
      <dgm:t>
        <a:bodyPr/>
        <a:lstStyle/>
        <a:p>
          <a:endParaRPr lang="en-US"/>
        </a:p>
      </dgm:t>
    </dgm:pt>
    <dgm:pt modelId="{92F78E10-7490-4F66-86C6-718FDB3185A7}" type="pres">
      <dgm:prSet presAssocID="{3275D4D8-3230-4D2C-A7E5-987974886AD7}" presName="connectorText" presStyleLbl="sibTrans2D1" presStyleIdx="9" presStyleCnt="13"/>
      <dgm:spPr/>
      <dgm:t>
        <a:bodyPr/>
        <a:lstStyle/>
        <a:p>
          <a:endParaRPr lang="en-US"/>
        </a:p>
      </dgm:t>
    </dgm:pt>
    <dgm:pt modelId="{910A5BB5-FF1F-4FF6-85D9-8774F97D4EC9}" type="pres">
      <dgm:prSet presAssocID="{BE8A8464-EB16-4EC5-BC6F-CDC1ECEED23E}" presName="node" presStyleLbl="node1" presStyleIdx="9" presStyleCnt="13">
        <dgm:presLayoutVars>
          <dgm:bulletEnabled val="1"/>
        </dgm:presLayoutVars>
      </dgm:prSet>
      <dgm:spPr/>
      <dgm:t>
        <a:bodyPr/>
        <a:lstStyle/>
        <a:p>
          <a:endParaRPr lang="en-US"/>
        </a:p>
      </dgm:t>
    </dgm:pt>
    <dgm:pt modelId="{6D08DA82-0E0D-4DD0-B2DA-0D286B297825}" type="pres">
      <dgm:prSet presAssocID="{09D43EE1-F155-405A-8D6D-1B5BB7902CD6}" presName="parTrans" presStyleLbl="sibTrans2D1" presStyleIdx="10" presStyleCnt="13"/>
      <dgm:spPr/>
      <dgm:t>
        <a:bodyPr/>
        <a:lstStyle/>
        <a:p>
          <a:endParaRPr lang="en-US"/>
        </a:p>
      </dgm:t>
    </dgm:pt>
    <dgm:pt modelId="{14DF234F-6489-4898-BE9C-BF65E9A0FB15}" type="pres">
      <dgm:prSet presAssocID="{09D43EE1-F155-405A-8D6D-1B5BB7902CD6}" presName="connectorText" presStyleLbl="sibTrans2D1" presStyleIdx="10" presStyleCnt="13"/>
      <dgm:spPr/>
      <dgm:t>
        <a:bodyPr/>
        <a:lstStyle/>
        <a:p>
          <a:endParaRPr lang="en-US"/>
        </a:p>
      </dgm:t>
    </dgm:pt>
    <dgm:pt modelId="{DEA8A115-064A-4AE7-826E-505916B6FB87}" type="pres">
      <dgm:prSet presAssocID="{EB1ADC97-F9F9-495A-B61D-7E9FEB4964AC}" presName="node" presStyleLbl="node1" presStyleIdx="10" presStyleCnt="13">
        <dgm:presLayoutVars>
          <dgm:bulletEnabled val="1"/>
        </dgm:presLayoutVars>
      </dgm:prSet>
      <dgm:spPr/>
      <dgm:t>
        <a:bodyPr/>
        <a:lstStyle/>
        <a:p>
          <a:endParaRPr lang="en-US"/>
        </a:p>
      </dgm:t>
    </dgm:pt>
    <dgm:pt modelId="{8F16C3F6-58B1-499D-A406-8E6E8BDB3E49}" type="pres">
      <dgm:prSet presAssocID="{403A209D-AD9B-4CB9-ACE7-A5D7D0C228C4}" presName="parTrans" presStyleLbl="sibTrans2D1" presStyleIdx="11" presStyleCnt="13"/>
      <dgm:spPr/>
      <dgm:t>
        <a:bodyPr/>
        <a:lstStyle/>
        <a:p>
          <a:endParaRPr lang="en-US"/>
        </a:p>
      </dgm:t>
    </dgm:pt>
    <dgm:pt modelId="{5204324F-5194-41B8-AF17-1FFE9DE7128C}" type="pres">
      <dgm:prSet presAssocID="{403A209D-AD9B-4CB9-ACE7-A5D7D0C228C4}" presName="connectorText" presStyleLbl="sibTrans2D1" presStyleIdx="11" presStyleCnt="13"/>
      <dgm:spPr/>
      <dgm:t>
        <a:bodyPr/>
        <a:lstStyle/>
        <a:p>
          <a:endParaRPr lang="en-US"/>
        </a:p>
      </dgm:t>
    </dgm:pt>
    <dgm:pt modelId="{FDE6EC83-0680-475B-9E7D-5E61712B51A7}" type="pres">
      <dgm:prSet presAssocID="{6DF73EC6-E7BB-44CA-8512-4A6E446DDCD6}" presName="node" presStyleLbl="node1" presStyleIdx="11" presStyleCnt="13">
        <dgm:presLayoutVars>
          <dgm:bulletEnabled val="1"/>
        </dgm:presLayoutVars>
      </dgm:prSet>
      <dgm:spPr/>
      <dgm:t>
        <a:bodyPr/>
        <a:lstStyle/>
        <a:p>
          <a:endParaRPr lang="en-US"/>
        </a:p>
      </dgm:t>
    </dgm:pt>
    <dgm:pt modelId="{2D0EAAD6-291B-46BB-9705-5143B5E622C6}" type="pres">
      <dgm:prSet presAssocID="{B9C23F9C-5E9F-4F2A-A7E5-6BDCAC3E5911}" presName="parTrans" presStyleLbl="sibTrans2D1" presStyleIdx="12" presStyleCnt="13"/>
      <dgm:spPr/>
      <dgm:t>
        <a:bodyPr/>
        <a:lstStyle/>
        <a:p>
          <a:endParaRPr lang="en-US"/>
        </a:p>
      </dgm:t>
    </dgm:pt>
    <dgm:pt modelId="{189BE728-607B-4CC0-BA8A-2D51859FE722}" type="pres">
      <dgm:prSet presAssocID="{B9C23F9C-5E9F-4F2A-A7E5-6BDCAC3E5911}" presName="connectorText" presStyleLbl="sibTrans2D1" presStyleIdx="12" presStyleCnt="13"/>
      <dgm:spPr/>
      <dgm:t>
        <a:bodyPr/>
        <a:lstStyle/>
        <a:p>
          <a:endParaRPr lang="en-US"/>
        </a:p>
      </dgm:t>
    </dgm:pt>
    <dgm:pt modelId="{282A7FCA-E02F-4F09-888A-DBA8B8AA9FE5}" type="pres">
      <dgm:prSet presAssocID="{B4C67170-398B-46BC-A06E-36FE0E409991}" presName="node" presStyleLbl="node1" presStyleIdx="12" presStyleCnt="13">
        <dgm:presLayoutVars>
          <dgm:bulletEnabled val="1"/>
        </dgm:presLayoutVars>
      </dgm:prSet>
      <dgm:spPr/>
      <dgm:t>
        <a:bodyPr/>
        <a:lstStyle/>
        <a:p>
          <a:endParaRPr lang="en-US"/>
        </a:p>
      </dgm:t>
    </dgm:pt>
  </dgm:ptLst>
  <dgm:cxnLst>
    <dgm:cxn modelId="{F343E204-50A4-4A48-B135-DFD44058CE63}" srcId="{A62E7ADE-394B-401A-9370-546F61AA86C8}" destId="{EB1ADC97-F9F9-495A-B61D-7E9FEB4964AC}" srcOrd="10" destOrd="0" parTransId="{09D43EE1-F155-405A-8D6D-1B5BB7902CD6}" sibTransId="{EC8040D5-AD70-439F-97EB-407CE7ABB0A5}"/>
    <dgm:cxn modelId="{7DA015DD-02C2-264A-A163-86795C298E35}" type="presOf" srcId="{914ACFEA-CA3F-4E4F-A012-E84280B99D46}" destId="{12C6827D-455B-4FF3-818A-FD421B7F6331}" srcOrd="1" destOrd="0" presId="urn:microsoft.com/office/officeart/2005/8/layout/radial5"/>
    <dgm:cxn modelId="{D7DD9E26-D7A1-1140-B79B-8C51DA761293}" type="presOf" srcId="{F29D78BC-2E01-464B-AF4C-7423D62C2A4A}" destId="{6ED9D23E-8945-47D6-B6CD-3555692D6523}" srcOrd="1" destOrd="0" presId="urn:microsoft.com/office/officeart/2005/8/layout/radial5"/>
    <dgm:cxn modelId="{675DC42B-889E-FC4B-B274-AFFFF0463134}" type="presOf" srcId="{2F03B594-C123-4026-B758-0BDD5DC3398B}" destId="{1CC43267-817C-485D-A057-D5A67D6449A5}" srcOrd="0" destOrd="0" presId="urn:microsoft.com/office/officeart/2005/8/layout/radial5"/>
    <dgm:cxn modelId="{6924793F-CC5B-5948-97E3-893F27C1AD47}" type="presOf" srcId="{8465A247-AA44-4006-9E5E-6E06B6F99D68}" destId="{08B1C3B9-9BA7-4B3A-B44A-2B062675C646}" srcOrd="1" destOrd="0" presId="urn:microsoft.com/office/officeart/2005/8/layout/radial5"/>
    <dgm:cxn modelId="{F5D83AAE-66BE-4332-9222-CCA8AB82ADC7}" srcId="{A62E7ADE-394B-401A-9370-546F61AA86C8}" destId="{76E72B96-78B4-4B0B-89F6-C9B9B28B4977}" srcOrd="5" destOrd="0" parTransId="{F969A0CF-CC46-486F-A4F6-366D249478E4}" sibTransId="{855B40D7-1E69-4B29-8C8A-8502809B1EEE}"/>
    <dgm:cxn modelId="{FA334735-6CFE-5241-A70D-E56AEE4E3A03}" type="presOf" srcId="{FD0E9CE9-F803-4219-BA62-1C243A0E3D26}" destId="{2868E5F8-4812-4CBE-9F99-AA3B6EC41E37}" srcOrd="1" destOrd="0" presId="urn:microsoft.com/office/officeart/2005/8/layout/radial5"/>
    <dgm:cxn modelId="{B2D18D72-2888-FE47-B2E1-156E374BD3D1}" type="presOf" srcId="{3275D4D8-3230-4D2C-A7E5-987974886AD7}" destId="{92F78E10-7490-4F66-86C6-718FDB3185A7}" srcOrd="1" destOrd="0" presId="urn:microsoft.com/office/officeart/2005/8/layout/radial5"/>
    <dgm:cxn modelId="{A80A09AA-EACD-5442-AC8C-E58B66A24F09}" type="presOf" srcId="{F29D78BC-2E01-464B-AF4C-7423D62C2A4A}" destId="{D66BBAC1-E3C6-40E1-A0C6-013B25401D3D}" srcOrd="0" destOrd="0" presId="urn:microsoft.com/office/officeart/2005/8/layout/radial5"/>
    <dgm:cxn modelId="{EA9BE5D9-8837-5E4B-AA15-12CBFA997EDD}" type="presOf" srcId="{B9C23F9C-5E9F-4F2A-A7E5-6BDCAC3E5911}" destId="{189BE728-607B-4CC0-BA8A-2D51859FE722}" srcOrd="1" destOrd="0" presId="urn:microsoft.com/office/officeart/2005/8/layout/radial5"/>
    <dgm:cxn modelId="{16F83F49-3A1F-FF4C-A784-60760DE267BE}" type="presOf" srcId="{3275D4D8-3230-4D2C-A7E5-987974886AD7}" destId="{B2CDA832-FA75-43D9-B660-EA4980817752}" srcOrd="0" destOrd="0" presId="urn:microsoft.com/office/officeart/2005/8/layout/radial5"/>
    <dgm:cxn modelId="{3EDD210D-F430-CE4F-9516-4DB50621F43D}" type="presOf" srcId="{BE3BED2F-6E6F-43C3-B977-0A6BBA629829}" destId="{D0BB39BC-2B3F-49EF-B005-6DAD978C711F}" srcOrd="0" destOrd="0" presId="urn:microsoft.com/office/officeart/2005/8/layout/radial5"/>
    <dgm:cxn modelId="{70717ECB-8A7F-9F41-9B8B-0496E11BE43C}" type="presOf" srcId="{F969A0CF-CC46-486F-A4F6-366D249478E4}" destId="{828EAB1A-5546-413B-B514-C8FBC85F1A54}" srcOrd="0" destOrd="0" presId="urn:microsoft.com/office/officeart/2005/8/layout/radial5"/>
    <dgm:cxn modelId="{5C3A96B6-046E-544E-B32C-3EB818087751}" type="presOf" srcId="{C8EE1588-0670-43C3-8659-6089BE4888CE}" destId="{596AC58F-7A94-42B3-83FE-2198A05892B7}" srcOrd="0" destOrd="0" presId="urn:microsoft.com/office/officeart/2005/8/layout/radial5"/>
    <dgm:cxn modelId="{A8E5400E-E43C-D145-87DD-1B8646F0DDAA}" type="presOf" srcId="{6E07A39E-7DDD-4B24-BE85-EF282EDA3C54}" destId="{EA71EDDC-BBFD-48AC-99D9-01AFFC464035}" srcOrd="0" destOrd="0" presId="urn:microsoft.com/office/officeart/2005/8/layout/radial5"/>
    <dgm:cxn modelId="{4E4492D3-94B3-C34C-9D25-1C1CBF0A65B7}" type="presOf" srcId="{2F03B594-C123-4026-B758-0BDD5DC3398B}" destId="{F14FD201-78F1-47C4-A0CD-E18FC7D7C8ED}" srcOrd="1" destOrd="0" presId="urn:microsoft.com/office/officeart/2005/8/layout/radial5"/>
    <dgm:cxn modelId="{46EAE5F6-D8D4-4B97-B922-FBD45E5346EC}" srcId="{A62E7ADE-394B-401A-9370-546F61AA86C8}" destId="{B4C67170-398B-46BC-A06E-36FE0E409991}" srcOrd="12" destOrd="0" parTransId="{B9C23F9C-5E9F-4F2A-A7E5-6BDCAC3E5911}" sibTransId="{DF359677-265B-44BE-827B-0AA82C9B22D6}"/>
    <dgm:cxn modelId="{BDFB4B01-C686-EB4B-8489-6AD6481A4A8C}" type="presOf" srcId="{F969A0CF-CC46-486F-A4F6-366D249478E4}" destId="{2337BB27-2B05-4293-BAC5-E3FC53BDB1EF}" srcOrd="1" destOrd="0" presId="urn:microsoft.com/office/officeart/2005/8/layout/radial5"/>
    <dgm:cxn modelId="{5F9F05F7-846A-4F3D-B6B0-833395AE3EBE}" srcId="{BE3BED2F-6E6F-43C3-B977-0A6BBA629829}" destId="{A62E7ADE-394B-401A-9370-546F61AA86C8}" srcOrd="0" destOrd="0" parTransId="{298BBBD3-ADEF-45DB-9AC4-DF75DD23186D}" sibTransId="{103054A9-93CE-4705-A5FB-AD5571044393}"/>
    <dgm:cxn modelId="{7A175107-4713-E94B-9FB4-88885BAC4211}" type="presOf" srcId="{EB1ADC97-F9F9-495A-B61D-7E9FEB4964AC}" destId="{DEA8A115-064A-4AE7-826E-505916B6FB87}" srcOrd="0" destOrd="0" presId="urn:microsoft.com/office/officeart/2005/8/layout/radial5"/>
    <dgm:cxn modelId="{8C739A9D-C5F2-43FE-B994-203553EF7087}" srcId="{A62E7ADE-394B-401A-9370-546F61AA86C8}" destId="{C8EE1588-0670-43C3-8659-6089BE4888CE}" srcOrd="7" destOrd="0" parTransId="{2F03B594-C123-4026-B758-0BDD5DC3398B}" sibTransId="{E1946568-4826-451C-B481-E758674DA284}"/>
    <dgm:cxn modelId="{0F583547-00CB-CC46-A5B8-4D9CC1F96F48}" type="presOf" srcId="{8465A247-AA44-4006-9E5E-6E06B6F99D68}" destId="{DDCFAE03-8D46-4B78-BE28-B9293E660618}" srcOrd="0" destOrd="0" presId="urn:microsoft.com/office/officeart/2005/8/layout/radial5"/>
    <dgm:cxn modelId="{A9FE4A4D-FAA9-42D7-B718-C203A24443A1}" srcId="{A62E7ADE-394B-401A-9370-546F61AA86C8}" destId="{F23BD063-D184-45B3-A31B-EC6C2BC06316}" srcOrd="4" destOrd="0" parTransId="{8465A247-AA44-4006-9E5E-6E06B6F99D68}" sibTransId="{ACFD0E70-9EE0-400E-A312-16C4783FFB61}"/>
    <dgm:cxn modelId="{1443A6BC-CF08-994D-8E42-AE676E70641F}" type="presOf" srcId="{09D43EE1-F155-405A-8D6D-1B5BB7902CD6}" destId="{6D08DA82-0E0D-4DD0-B2DA-0D286B297825}" srcOrd="0" destOrd="0" presId="urn:microsoft.com/office/officeart/2005/8/layout/radial5"/>
    <dgm:cxn modelId="{50963F32-0181-3A4D-B835-B2CAC0191F30}" type="presOf" srcId="{A62E7ADE-394B-401A-9370-546F61AA86C8}" destId="{50C74718-A223-4F50-AB2B-C5AC910A3948}" srcOrd="0" destOrd="0" presId="urn:microsoft.com/office/officeart/2005/8/layout/radial5"/>
    <dgm:cxn modelId="{79D4CBAD-8122-44EE-AB8E-4F3FAABB1700}" srcId="{BE3BED2F-6E6F-43C3-B977-0A6BBA629829}" destId="{521F4A83-C942-4CEC-AD09-F4221C0E1BF6}" srcOrd="1" destOrd="0" parTransId="{A550273E-61DF-4804-BA3C-104068D1A1FE}" sibTransId="{183ABDA4-1532-42CF-B223-F57DE772F0AB}"/>
    <dgm:cxn modelId="{D610471D-C89D-8740-AF78-7B8AEFA852BE}" type="presOf" srcId="{B4C67170-398B-46BC-A06E-36FE0E409991}" destId="{282A7FCA-E02F-4F09-888A-DBA8B8AA9FE5}" srcOrd="0" destOrd="0" presId="urn:microsoft.com/office/officeart/2005/8/layout/radial5"/>
    <dgm:cxn modelId="{8F6FB51F-7DCC-F346-8C7B-7384AB33FFBB}" type="presOf" srcId="{76E72B96-78B4-4B0B-89F6-C9B9B28B4977}" destId="{78D97DB5-BBDF-4D8F-9D49-1254D3781D8C}" srcOrd="0" destOrd="0" presId="urn:microsoft.com/office/officeart/2005/8/layout/radial5"/>
    <dgm:cxn modelId="{04971781-9111-9F46-9AD0-7E11B9989812}" type="presOf" srcId="{FD0E9CE9-F803-4219-BA62-1C243A0E3D26}" destId="{5614D78C-86B8-49F2-9149-0F9B0A515218}" srcOrd="0" destOrd="0" presId="urn:microsoft.com/office/officeart/2005/8/layout/radial5"/>
    <dgm:cxn modelId="{B21BF352-F810-844B-802B-A3A9F7920929}" type="presOf" srcId="{4A9360F3-1789-45D4-8773-B9288EA7669B}" destId="{189A05D2-2E50-42F8-8E52-78F516B97139}" srcOrd="0" destOrd="0" presId="urn:microsoft.com/office/officeart/2005/8/layout/radial5"/>
    <dgm:cxn modelId="{F58518BF-D587-1B43-8EE6-BDA8B0393C6C}" type="presOf" srcId="{621C9140-565A-4A48-8FEF-CD9BBEBB2149}" destId="{78E42C9E-8961-487A-AD72-B4BD4C9CFD81}" srcOrd="0" destOrd="0" presId="urn:microsoft.com/office/officeart/2005/8/layout/radial5"/>
    <dgm:cxn modelId="{6000C20D-5B6A-C148-8655-CB55749C1AB5}" type="presOf" srcId="{35CBBCD4-5B43-4D92-8AA1-55933BDA97F2}" destId="{652E0B04-9973-4F6D-8A49-34DD3BD50021}" srcOrd="0" destOrd="0" presId="urn:microsoft.com/office/officeart/2005/8/layout/radial5"/>
    <dgm:cxn modelId="{09D9435D-A28D-CD45-B417-57F1B7A225D2}" type="presOf" srcId="{E289D6A9-2830-48AD-B78F-6B1FF4D5BE24}" destId="{0F72C66F-4E53-471D-8FD2-74AC3C9225C0}" srcOrd="0" destOrd="0" presId="urn:microsoft.com/office/officeart/2005/8/layout/radial5"/>
    <dgm:cxn modelId="{07466B53-69C7-4736-91FC-3A44A1974D8B}" srcId="{A62E7ADE-394B-401A-9370-546F61AA86C8}" destId="{CD962482-5A29-4901-B687-8AB7E2FA858B}" srcOrd="3" destOrd="0" parTransId="{621C9140-565A-4A48-8FEF-CD9BBEBB2149}" sibTransId="{B7AB0D20-0E1C-45BA-B030-BE804F97EB53}"/>
    <dgm:cxn modelId="{6BD018D1-932A-F849-AA7E-E72EA3785666}" type="presOf" srcId="{B9C23F9C-5E9F-4F2A-A7E5-6BDCAC3E5911}" destId="{2D0EAAD6-291B-46BB-9705-5143B5E622C6}" srcOrd="0" destOrd="0" presId="urn:microsoft.com/office/officeart/2005/8/layout/radial5"/>
    <dgm:cxn modelId="{F8A5F2C0-0196-4681-9826-9FA798FBDAFF}" srcId="{A62E7ADE-394B-401A-9370-546F61AA86C8}" destId="{6E07A39E-7DDD-4B24-BE85-EF282EDA3C54}" srcOrd="1" destOrd="0" parTransId="{8F35A0EC-0C06-4FE2-A25A-C44E12C5D6B2}" sibTransId="{EC0DF158-BA9A-4C6C-844F-F9340A7F037A}"/>
    <dgm:cxn modelId="{7C01550D-9880-2F4E-890C-16237A119AEC}" type="presOf" srcId="{914ACFEA-CA3F-4E4F-A012-E84280B99D46}" destId="{3CFFA796-B795-4215-BAC8-038E4B6A4F71}" srcOrd="0" destOrd="0" presId="urn:microsoft.com/office/officeart/2005/8/layout/radial5"/>
    <dgm:cxn modelId="{ECE5A4D0-E5AE-DD4A-A9EE-667E179978CE}" type="presOf" srcId="{11081195-2829-4A64-9971-2511AAD502FD}" destId="{B25918D5-02CD-44B1-8BEB-73E9303C8463}" srcOrd="1" destOrd="0" presId="urn:microsoft.com/office/officeart/2005/8/layout/radial5"/>
    <dgm:cxn modelId="{6428170B-5A47-6C44-9CE5-1D856BD7BFD0}" type="presOf" srcId="{CD962482-5A29-4901-B687-8AB7E2FA858B}" destId="{C686A1DC-88D0-4B54-B43E-266BCEA4B824}" srcOrd="0" destOrd="0" presId="urn:microsoft.com/office/officeart/2005/8/layout/radial5"/>
    <dgm:cxn modelId="{4133E243-6E53-B341-88FE-C74183E0F3A1}" type="presOf" srcId="{403A209D-AD9B-4CB9-ACE7-A5D7D0C228C4}" destId="{5204324F-5194-41B8-AF17-1FFE9DE7128C}" srcOrd="1" destOrd="0" presId="urn:microsoft.com/office/officeart/2005/8/layout/radial5"/>
    <dgm:cxn modelId="{12AA5C42-F38D-FA40-9DCA-33510CD5BC26}" type="presOf" srcId="{8F35A0EC-0C06-4FE2-A25A-C44E12C5D6B2}" destId="{B0530D7A-8126-4049-A59C-89C7BCED8D6C}" srcOrd="1" destOrd="0" presId="urn:microsoft.com/office/officeart/2005/8/layout/radial5"/>
    <dgm:cxn modelId="{EA20A189-7579-4DAB-B461-BCB0BCB364F1}" srcId="{A62E7ADE-394B-401A-9370-546F61AA86C8}" destId="{6DF73EC6-E7BB-44CA-8512-4A6E446DDCD6}" srcOrd="11" destOrd="0" parTransId="{403A209D-AD9B-4CB9-ACE7-A5D7D0C228C4}" sibTransId="{0C213B47-1D55-48EB-95D9-8D26C670021A}"/>
    <dgm:cxn modelId="{9256D24F-DAB9-4ECA-A750-4F980316E9A1}" srcId="{A62E7ADE-394B-401A-9370-546F61AA86C8}" destId="{4A9360F3-1789-45D4-8773-B9288EA7669B}" srcOrd="0" destOrd="0" parTransId="{11081195-2829-4A64-9971-2511AAD502FD}" sibTransId="{E4EDC198-957D-45E5-BBE3-4A63F57FCC18}"/>
    <dgm:cxn modelId="{2C8A696F-4576-114E-AA91-EEA0E04B949E}" type="presOf" srcId="{09D43EE1-F155-405A-8D6D-1B5BB7902CD6}" destId="{14DF234F-6489-4898-BE9C-BF65E9A0FB15}" srcOrd="1" destOrd="0" presId="urn:microsoft.com/office/officeart/2005/8/layout/radial5"/>
    <dgm:cxn modelId="{232AC5ED-33D1-4A09-8E62-196DB1FD9F45}" srcId="{A62E7ADE-394B-401A-9370-546F61AA86C8}" destId="{60FB12F7-CAD2-48E6-81F6-DAEF0D5AB975}" srcOrd="2" destOrd="0" parTransId="{914ACFEA-CA3F-4E4F-A012-E84280B99D46}" sibTransId="{D923D2E6-4ED3-47C6-8A9C-E92540CD549B}"/>
    <dgm:cxn modelId="{AEC174F7-27A7-1741-86EE-BAC3BC1E896F}" type="presOf" srcId="{11081195-2829-4A64-9971-2511AAD502FD}" destId="{60E43F9D-BA25-493D-AD18-516DAB694438}" srcOrd="0" destOrd="0" presId="urn:microsoft.com/office/officeart/2005/8/layout/radial5"/>
    <dgm:cxn modelId="{05146248-4B3E-9D4B-837B-E0CA099C41B9}" type="presOf" srcId="{8F35A0EC-0C06-4FE2-A25A-C44E12C5D6B2}" destId="{FFB192A5-AFF3-4E86-B193-F3AAD0F7FC4F}" srcOrd="0" destOrd="0" presId="urn:microsoft.com/office/officeart/2005/8/layout/radial5"/>
    <dgm:cxn modelId="{5AEFC714-BFB5-DE4A-AE83-1051682431E6}" type="presOf" srcId="{403A209D-AD9B-4CB9-ACE7-A5D7D0C228C4}" destId="{8F16C3F6-58B1-499D-A406-8E6E8BDB3E49}" srcOrd="0" destOrd="0" presId="urn:microsoft.com/office/officeart/2005/8/layout/radial5"/>
    <dgm:cxn modelId="{75880BFF-AA78-475A-84C0-5508C5C1FC9E}" srcId="{A62E7ADE-394B-401A-9370-546F61AA86C8}" destId="{BE8A8464-EB16-4EC5-BC6F-CDC1ECEED23E}" srcOrd="9" destOrd="0" parTransId="{3275D4D8-3230-4D2C-A7E5-987974886AD7}" sibTransId="{68D93301-F40A-41BF-B3C9-85620393D09C}"/>
    <dgm:cxn modelId="{A2157B74-9230-48F2-AF2B-84E14FEC7B66}" srcId="{A62E7ADE-394B-401A-9370-546F61AA86C8}" destId="{E289D6A9-2830-48AD-B78F-6B1FF4D5BE24}" srcOrd="6" destOrd="0" parTransId="{FD0E9CE9-F803-4219-BA62-1C243A0E3D26}" sibTransId="{67C55CC3-BF45-474F-A4C2-C53C57E39F17}"/>
    <dgm:cxn modelId="{4D94600E-329B-944E-844A-7F8B2CF65C81}" type="presOf" srcId="{6DF73EC6-E7BB-44CA-8512-4A6E446DDCD6}" destId="{FDE6EC83-0680-475B-9E7D-5E61712B51A7}" srcOrd="0" destOrd="0" presId="urn:microsoft.com/office/officeart/2005/8/layout/radial5"/>
    <dgm:cxn modelId="{FEAE5946-407C-0443-9D38-FE827E0A0C69}" type="presOf" srcId="{621C9140-565A-4A48-8FEF-CD9BBEBB2149}" destId="{96394092-F5A0-4264-B41D-6CA82D6E5D2A}" srcOrd="1" destOrd="0" presId="urn:microsoft.com/office/officeart/2005/8/layout/radial5"/>
    <dgm:cxn modelId="{9D349CD8-49BA-4367-9429-BD23E2A26556}" srcId="{A62E7ADE-394B-401A-9370-546F61AA86C8}" destId="{35CBBCD4-5B43-4D92-8AA1-55933BDA97F2}" srcOrd="8" destOrd="0" parTransId="{F29D78BC-2E01-464B-AF4C-7423D62C2A4A}" sibTransId="{10AD2168-C009-4E64-A4D6-2C7EB5496CA5}"/>
    <dgm:cxn modelId="{4C889744-E3CA-B743-A166-6B57F6D635C6}" type="presOf" srcId="{60FB12F7-CAD2-48E6-81F6-DAEF0D5AB975}" destId="{FCBFCE81-C6DE-4E2C-99FD-12AE724BAA30}" srcOrd="0" destOrd="0" presId="urn:microsoft.com/office/officeart/2005/8/layout/radial5"/>
    <dgm:cxn modelId="{F6FDCBC7-21E4-3142-AA4E-F00C40A81195}" type="presOf" srcId="{BE8A8464-EB16-4EC5-BC6F-CDC1ECEED23E}" destId="{910A5BB5-FF1F-4FF6-85D9-8774F97D4EC9}" srcOrd="0" destOrd="0" presId="urn:microsoft.com/office/officeart/2005/8/layout/radial5"/>
    <dgm:cxn modelId="{5280BCE7-4E49-244C-B403-D5C85A2E2847}" type="presOf" srcId="{F23BD063-D184-45B3-A31B-EC6C2BC06316}" destId="{41A8E523-8AD5-45FB-9849-D5411C6ECFEE}" srcOrd="0" destOrd="0" presId="urn:microsoft.com/office/officeart/2005/8/layout/radial5"/>
    <dgm:cxn modelId="{4EA39337-5A62-0243-BA22-C0DFAE01FEA7}" type="presParOf" srcId="{D0BB39BC-2B3F-49EF-B005-6DAD978C711F}" destId="{50C74718-A223-4F50-AB2B-C5AC910A3948}" srcOrd="0" destOrd="0" presId="urn:microsoft.com/office/officeart/2005/8/layout/radial5"/>
    <dgm:cxn modelId="{028869CB-3DBC-FA4D-B9BB-4AEA1D727F72}" type="presParOf" srcId="{D0BB39BC-2B3F-49EF-B005-6DAD978C711F}" destId="{60E43F9D-BA25-493D-AD18-516DAB694438}" srcOrd="1" destOrd="0" presId="urn:microsoft.com/office/officeart/2005/8/layout/radial5"/>
    <dgm:cxn modelId="{D94E57BF-026B-554E-9A87-09642847ED19}" type="presParOf" srcId="{60E43F9D-BA25-493D-AD18-516DAB694438}" destId="{B25918D5-02CD-44B1-8BEB-73E9303C8463}" srcOrd="0" destOrd="0" presId="urn:microsoft.com/office/officeart/2005/8/layout/radial5"/>
    <dgm:cxn modelId="{3A93CE34-2DBB-B44D-901E-4AD5448705B6}" type="presParOf" srcId="{D0BB39BC-2B3F-49EF-B005-6DAD978C711F}" destId="{189A05D2-2E50-42F8-8E52-78F516B97139}" srcOrd="2" destOrd="0" presId="urn:microsoft.com/office/officeart/2005/8/layout/radial5"/>
    <dgm:cxn modelId="{068C0DF3-538A-F440-8C50-B92BC01462DD}" type="presParOf" srcId="{D0BB39BC-2B3F-49EF-B005-6DAD978C711F}" destId="{FFB192A5-AFF3-4E86-B193-F3AAD0F7FC4F}" srcOrd="3" destOrd="0" presId="urn:microsoft.com/office/officeart/2005/8/layout/radial5"/>
    <dgm:cxn modelId="{120D4224-6296-0B4A-B4E5-257D622E92DC}" type="presParOf" srcId="{FFB192A5-AFF3-4E86-B193-F3AAD0F7FC4F}" destId="{B0530D7A-8126-4049-A59C-89C7BCED8D6C}" srcOrd="0" destOrd="0" presId="urn:microsoft.com/office/officeart/2005/8/layout/radial5"/>
    <dgm:cxn modelId="{E1787500-A5B6-014A-95F6-D1341E358D16}" type="presParOf" srcId="{D0BB39BC-2B3F-49EF-B005-6DAD978C711F}" destId="{EA71EDDC-BBFD-48AC-99D9-01AFFC464035}" srcOrd="4" destOrd="0" presId="urn:microsoft.com/office/officeart/2005/8/layout/radial5"/>
    <dgm:cxn modelId="{289677D2-5C35-534E-BA90-E692F7B75DD5}" type="presParOf" srcId="{D0BB39BC-2B3F-49EF-B005-6DAD978C711F}" destId="{3CFFA796-B795-4215-BAC8-038E4B6A4F71}" srcOrd="5" destOrd="0" presId="urn:microsoft.com/office/officeart/2005/8/layout/radial5"/>
    <dgm:cxn modelId="{B5D755E6-2774-9343-8C3D-C4E71B674EC6}" type="presParOf" srcId="{3CFFA796-B795-4215-BAC8-038E4B6A4F71}" destId="{12C6827D-455B-4FF3-818A-FD421B7F6331}" srcOrd="0" destOrd="0" presId="urn:microsoft.com/office/officeart/2005/8/layout/radial5"/>
    <dgm:cxn modelId="{90F167D2-7892-A64F-8AC7-B0805C0E27E7}" type="presParOf" srcId="{D0BB39BC-2B3F-49EF-B005-6DAD978C711F}" destId="{FCBFCE81-C6DE-4E2C-99FD-12AE724BAA30}" srcOrd="6" destOrd="0" presId="urn:microsoft.com/office/officeart/2005/8/layout/radial5"/>
    <dgm:cxn modelId="{5CD71843-9B73-0245-ABC7-EE9CD533035B}" type="presParOf" srcId="{D0BB39BC-2B3F-49EF-B005-6DAD978C711F}" destId="{78E42C9E-8961-487A-AD72-B4BD4C9CFD81}" srcOrd="7" destOrd="0" presId="urn:microsoft.com/office/officeart/2005/8/layout/radial5"/>
    <dgm:cxn modelId="{E1FFF760-64B3-EC4C-9D05-5CC196AA5699}" type="presParOf" srcId="{78E42C9E-8961-487A-AD72-B4BD4C9CFD81}" destId="{96394092-F5A0-4264-B41D-6CA82D6E5D2A}" srcOrd="0" destOrd="0" presId="urn:microsoft.com/office/officeart/2005/8/layout/radial5"/>
    <dgm:cxn modelId="{2FFCD38F-28CB-AF46-AF3C-B9805964F957}" type="presParOf" srcId="{D0BB39BC-2B3F-49EF-B005-6DAD978C711F}" destId="{C686A1DC-88D0-4B54-B43E-266BCEA4B824}" srcOrd="8" destOrd="0" presId="urn:microsoft.com/office/officeart/2005/8/layout/radial5"/>
    <dgm:cxn modelId="{6BFF4EC6-6C56-1E43-A37C-0C5E8AD0CBF8}" type="presParOf" srcId="{D0BB39BC-2B3F-49EF-B005-6DAD978C711F}" destId="{DDCFAE03-8D46-4B78-BE28-B9293E660618}" srcOrd="9" destOrd="0" presId="urn:microsoft.com/office/officeart/2005/8/layout/radial5"/>
    <dgm:cxn modelId="{0070C44E-FE40-974D-A3C9-4918411D81FA}" type="presParOf" srcId="{DDCFAE03-8D46-4B78-BE28-B9293E660618}" destId="{08B1C3B9-9BA7-4B3A-B44A-2B062675C646}" srcOrd="0" destOrd="0" presId="urn:microsoft.com/office/officeart/2005/8/layout/radial5"/>
    <dgm:cxn modelId="{177FB722-C8CD-9043-A04E-5E9FDB82AA19}" type="presParOf" srcId="{D0BB39BC-2B3F-49EF-B005-6DAD978C711F}" destId="{41A8E523-8AD5-45FB-9849-D5411C6ECFEE}" srcOrd="10" destOrd="0" presId="urn:microsoft.com/office/officeart/2005/8/layout/radial5"/>
    <dgm:cxn modelId="{993FEAB6-911F-654C-9EBF-2B3411A2BE07}" type="presParOf" srcId="{D0BB39BC-2B3F-49EF-B005-6DAD978C711F}" destId="{828EAB1A-5546-413B-B514-C8FBC85F1A54}" srcOrd="11" destOrd="0" presId="urn:microsoft.com/office/officeart/2005/8/layout/radial5"/>
    <dgm:cxn modelId="{170FE25E-1E61-A54D-AC23-577AE6ED51E8}" type="presParOf" srcId="{828EAB1A-5546-413B-B514-C8FBC85F1A54}" destId="{2337BB27-2B05-4293-BAC5-E3FC53BDB1EF}" srcOrd="0" destOrd="0" presId="urn:microsoft.com/office/officeart/2005/8/layout/radial5"/>
    <dgm:cxn modelId="{DBF1AB1E-119F-754C-AADE-F458B4BFC6BB}" type="presParOf" srcId="{D0BB39BC-2B3F-49EF-B005-6DAD978C711F}" destId="{78D97DB5-BBDF-4D8F-9D49-1254D3781D8C}" srcOrd="12" destOrd="0" presId="urn:microsoft.com/office/officeart/2005/8/layout/radial5"/>
    <dgm:cxn modelId="{20C04E2E-5CF3-8E4E-81DC-98E4C2B70720}" type="presParOf" srcId="{D0BB39BC-2B3F-49EF-B005-6DAD978C711F}" destId="{5614D78C-86B8-49F2-9149-0F9B0A515218}" srcOrd="13" destOrd="0" presId="urn:microsoft.com/office/officeart/2005/8/layout/radial5"/>
    <dgm:cxn modelId="{8F84C366-FDCC-5A4B-B8FF-F6BC26ACEB8A}" type="presParOf" srcId="{5614D78C-86B8-49F2-9149-0F9B0A515218}" destId="{2868E5F8-4812-4CBE-9F99-AA3B6EC41E37}" srcOrd="0" destOrd="0" presId="urn:microsoft.com/office/officeart/2005/8/layout/radial5"/>
    <dgm:cxn modelId="{E7CBD191-B91A-C447-B394-3E8623C6EBED}" type="presParOf" srcId="{D0BB39BC-2B3F-49EF-B005-6DAD978C711F}" destId="{0F72C66F-4E53-471D-8FD2-74AC3C9225C0}" srcOrd="14" destOrd="0" presId="urn:microsoft.com/office/officeart/2005/8/layout/radial5"/>
    <dgm:cxn modelId="{854AE275-6282-9A46-961C-5AF3404DF40E}" type="presParOf" srcId="{D0BB39BC-2B3F-49EF-B005-6DAD978C711F}" destId="{1CC43267-817C-485D-A057-D5A67D6449A5}" srcOrd="15" destOrd="0" presId="urn:microsoft.com/office/officeart/2005/8/layout/radial5"/>
    <dgm:cxn modelId="{6E43C185-8A3C-9A46-B79F-EA67507DB6B2}" type="presParOf" srcId="{1CC43267-817C-485D-A057-D5A67D6449A5}" destId="{F14FD201-78F1-47C4-A0CD-E18FC7D7C8ED}" srcOrd="0" destOrd="0" presId="urn:microsoft.com/office/officeart/2005/8/layout/radial5"/>
    <dgm:cxn modelId="{5D0EE099-3F57-A84B-8F86-479EBC8D2C97}" type="presParOf" srcId="{D0BB39BC-2B3F-49EF-B005-6DAD978C711F}" destId="{596AC58F-7A94-42B3-83FE-2198A05892B7}" srcOrd="16" destOrd="0" presId="urn:microsoft.com/office/officeart/2005/8/layout/radial5"/>
    <dgm:cxn modelId="{A2A41185-0879-FB4C-95A6-28F67CA3052B}" type="presParOf" srcId="{D0BB39BC-2B3F-49EF-B005-6DAD978C711F}" destId="{D66BBAC1-E3C6-40E1-A0C6-013B25401D3D}" srcOrd="17" destOrd="0" presId="urn:microsoft.com/office/officeart/2005/8/layout/radial5"/>
    <dgm:cxn modelId="{E6067EF0-5109-C44F-A4FF-C5B48B0F6E82}" type="presParOf" srcId="{D66BBAC1-E3C6-40E1-A0C6-013B25401D3D}" destId="{6ED9D23E-8945-47D6-B6CD-3555692D6523}" srcOrd="0" destOrd="0" presId="urn:microsoft.com/office/officeart/2005/8/layout/radial5"/>
    <dgm:cxn modelId="{03C30D14-CB0C-6946-B23E-A6554D4D38F3}" type="presParOf" srcId="{D0BB39BC-2B3F-49EF-B005-6DAD978C711F}" destId="{652E0B04-9973-4F6D-8A49-34DD3BD50021}" srcOrd="18" destOrd="0" presId="urn:microsoft.com/office/officeart/2005/8/layout/radial5"/>
    <dgm:cxn modelId="{93636A9D-6258-554C-90FB-0DA415A3FE61}" type="presParOf" srcId="{D0BB39BC-2B3F-49EF-B005-6DAD978C711F}" destId="{B2CDA832-FA75-43D9-B660-EA4980817752}" srcOrd="19" destOrd="0" presId="urn:microsoft.com/office/officeart/2005/8/layout/radial5"/>
    <dgm:cxn modelId="{D08310F8-574B-8E45-84CE-28CC9A745727}" type="presParOf" srcId="{B2CDA832-FA75-43D9-B660-EA4980817752}" destId="{92F78E10-7490-4F66-86C6-718FDB3185A7}" srcOrd="0" destOrd="0" presId="urn:microsoft.com/office/officeart/2005/8/layout/radial5"/>
    <dgm:cxn modelId="{C9FCB53B-CF30-8D45-AEDF-99586B0A5A5F}" type="presParOf" srcId="{D0BB39BC-2B3F-49EF-B005-6DAD978C711F}" destId="{910A5BB5-FF1F-4FF6-85D9-8774F97D4EC9}" srcOrd="20" destOrd="0" presId="urn:microsoft.com/office/officeart/2005/8/layout/radial5"/>
    <dgm:cxn modelId="{9A0E5E12-0F6E-AF46-AB24-5E48520BF301}" type="presParOf" srcId="{D0BB39BC-2B3F-49EF-B005-6DAD978C711F}" destId="{6D08DA82-0E0D-4DD0-B2DA-0D286B297825}" srcOrd="21" destOrd="0" presId="urn:microsoft.com/office/officeart/2005/8/layout/radial5"/>
    <dgm:cxn modelId="{B5995520-3809-CD4D-9462-E099138BB387}" type="presParOf" srcId="{6D08DA82-0E0D-4DD0-B2DA-0D286B297825}" destId="{14DF234F-6489-4898-BE9C-BF65E9A0FB15}" srcOrd="0" destOrd="0" presId="urn:microsoft.com/office/officeart/2005/8/layout/radial5"/>
    <dgm:cxn modelId="{6CAB1470-CE19-CA46-BF20-BB19B983404F}" type="presParOf" srcId="{D0BB39BC-2B3F-49EF-B005-6DAD978C711F}" destId="{DEA8A115-064A-4AE7-826E-505916B6FB87}" srcOrd="22" destOrd="0" presId="urn:microsoft.com/office/officeart/2005/8/layout/radial5"/>
    <dgm:cxn modelId="{8225F84E-629F-9D4B-BDAA-EBDB2C183A72}" type="presParOf" srcId="{D0BB39BC-2B3F-49EF-B005-6DAD978C711F}" destId="{8F16C3F6-58B1-499D-A406-8E6E8BDB3E49}" srcOrd="23" destOrd="0" presId="urn:microsoft.com/office/officeart/2005/8/layout/radial5"/>
    <dgm:cxn modelId="{B83DF9B0-F1F8-7144-9213-18E259A4B692}" type="presParOf" srcId="{8F16C3F6-58B1-499D-A406-8E6E8BDB3E49}" destId="{5204324F-5194-41B8-AF17-1FFE9DE7128C}" srcOrd="0" destOrd="0" presId="urn:microsoft.com/office/officeart/2005/8/layout/radial5"/>
    <dgm:cxn modelId="{BCD035C7-0721-2C4D-8350-32312C458682}" type="presParOf" srcId="{D0BB39BC-2B3F-49EF-B005-6DAD978C711F}" destId="{FDE6EC83-0680-475B-9E7D-5E61712B51A7}" srcOrd="24" destOrd="0" presId="urn:microsoft.com/office/officeart/2005/8/layout/radial5"/>
    <dgm:cxn modelId="{2D8AEBCE-6175-4344-976C-A145FE43B1BC}" type="presParOf" srcId="{D0BB39BC-2B3F-49EF-B005-6DAD978C711F}" destId="{2D0EAAD6-291B-46BB-9705-5143B5E622C6}" srcOrd="25" destOrd="0" presId="urn:microsoft.com/office/officeart/2005/8/layout/radial5"/>
    <dgm:cxn modelId="{FCB76938-EBB6-9A46-9915-3E3E6D08B49A}" type="presParOf" srcId="{2D0EAAD6-291B-46BB-9705-5143B5E622C6}" destId="{189BE728-607B-4CC0-BA8A-2D51859FE722}" srcOrd="0" destOrd="0" presId="urn:microsoft.com/office/officeart/2005/8/layout/radial5"/>
    <dgm:cxn modelId="{1387D6EB-12CB-4B4A-86F5-32C12A35D985}" type="presParOf" srcId="{D0BB39BC-2B3F-49EF-B005-6DAD978C711F}" destId="{282A7FCA-E02F-4F09-888A-DBA8B8AA9FE5}" srcOrd="26" destOrd="0" presId="urn:microsoft.com/office/officeart/2005/8/layout/radial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7F3EB4-3EE0-4A36-8B8D-C78CCF6A0D22}" type="doc">
      <dgm:prSet loTypeId="urn:microsoft.com/office/officeart/2005/8/layout/radial5" loCatId="cycle" qsTypeId="urn:microsoft.com/office/officeart/2005/8/quickstyle/simple4" qsCatId="simple" csTypeId="urn:microsoft.com/office/officeart/2005/8/colors/accent4_2" csCatId="accent4" phldr="1"/>
      <dgm:spPr/>
      <dgm:t>
        <a:bodyPr/>
        <a:lstStyle/>
        <a:p>
          <a:endParaRPr lang="en-US"/>
        </a:p>
      </dgm:t>
    </dgm:pt>
    <dgm:pt modelId="{FFE5EADC-EE54-4A81-AC70-A8A2C5A593C6}">
      <dgm:prSet phldrT="[Text]"/>
      <dgm:spPr/>
      <dgm:t>
        <a:bodyPr/>
        <a:lstStyle/>
        <a:p>
          <a:r>
            <a:rPr lang="en-US" dirty="0" smtClean="0"/>
            <a:t>Platform</a:t>
          </a:r>
          <a:endParaRPr lang="en-US" dirty="0"/>
        </a:p>
      </dgm:t>
    </dgm:pt>
    <dgm:pt modelId="{5137233F-9240-48FF-8A23-590E92DFCF57}" type="parTrans" cxnId="{35F6F241-8C1F-4C5D-AAB9-39CCC84CFD16}">
      <dgm:prSet/>
      <dgm:spPr/>
      <dgm:t>
        <a:bodyPr/>
        <a:lstStyle/>
        <a:p>
          <a:endParaRPr lang="en-US"/>
        </a:p>
      </dgm:t>
    </dgm:pt>
    <dgm:pt modelId="{0D592836-3ACA-4906-AAF8-A2EB89138860}" type="sibTrans" cxnId="{35F6F241-8C1F-4C5D-AAB9-39CCC84CFD16}">
      <dgm:prSet/>
      <dgm:spPr/>
      <dgm:t>
        <a:bodyPr/>
        <a:lstStyle/>
        <a:p>
          <a:endParaRPr lang="en-US"/>
        </a:p>
      </dgm:t>
    </dgm:pt>
    <dgm:pt modelId="{A95EB83E-1F19-480E-A9E3-F9271D7C483C}">
      <dgm:prSet phldrT="[Text]"/>
      <dgm:spPr/>
      <dgm:t>
        <a:bodyPr/>
        <a:lstStyle/>
        <a:p>
          <a:endParaRPr lang="en-US" dirty="0"/>
        </a:p>
      </dgm:t>
    </dgm:pt>
    <dgm:pt modelId="{0ACB82F3-F3C1-46D5-A9E0-3333F45E2CCC}" type="parTrans" cxnId="{D83017FA-96E2-4520-BC28-979D34E9051D}">
      <dgm:prSet/>
      <dgm:spPr/>
      <dgm:t>
        <a:bodyPr/>
        <a:lstStyle/>
        <a:p>
          <a:endParaRPr lang="en-US"/>
        </a:p>
      </dgm:t>
    </dgm:pt>
    <dgm:pt modelId="{2470E1F6-3BFF-454E-B740-4DD1C4C8579D}" type="sibTrans" cxnId="{D83017FA-96E2-4520-BC28-979D34E9051D}">
      <dgm:prSet/>
      <dgm:spPr/>
      <dgm:t>
        <a:bodyPr/>
        <a:lstStyle/>
        <a:p>
          <a:endParaRPr lang="en-US"/>
        </a:p>
      </dgm:t>
    </dgm:pt>
    <dgm:pt modelId="{B72A01F7-6B82-4474-A6D4-4DAAB00231D4}">
      <dgm:prSet phldrT="[Text]"/>
      <dgm:spPr/>
      <dgm:t>
        <a:bodyPr/>
        <a:lstStyle/>
        <a:p>
          <a:endParaRPr lang="en-US" dirty="0"/>
        </a:p>
      </dgm:t>
    </dgm:pt>
    <dgm:pt modelId="{E46EA96F-A3FB-46DF-94AA-4F24554FCC59}" type="parTrans" cxnId="{1AE3EF9C-8DD3-4ED3-94F0-3E635648658B}">
      <dgm:prSet/>
      <dgm:spPr/>
      <dgm:t>
        <a:bodyPr/>
        <a:lstStyle/>
        <a:p>
          <a:endParaRPr lang="en-US"/>
        </a:p>
      </dgm:t>
    </dgm:pt>
    <dgm:pt modelId="{1B5EB640-7BB7-440D-98AD-B7FC3A1EF1AB}" type="sibTrans" cxnId="{1AE3EF9C-8DD3-4ED3-94F0-3E635648658B}">
      <dgm:prSet/>
      <dgm:spPr/>
      <dgm:t>
        <a:bodyPr/>
        <a:lstStyle/>
        <a:p>
          <a:endParaRPr lang="en-US"/>
        </a:p>
      </dgm:t>
    </dgm:pt>
    <dgm:pt modelId="{8D305D00-4BCD-4F12-8505-6EE27E86C8E0}">
      <dgm:prSet phldrT="[Text]"/>
      <dgm:spPr/>
      <dgm:t>
        <a:bodyPr/>
        <a:lstStyle/>
        <a:p>
          <a:endParaRPr lang="en-US" dirty="0"/>
        </a:p>
      </dgm:t>
    </dgm:pt>
    <dgm:pt modelId="{DD54A577-1B29-415D-89D6-F82AA0123CA5}" type="parTrans" cxnId="{81D65270-FDAB-4E23-AA29-62346E5CFEF1}">
      <dgm:prSet/>
      <dgm:spPr/>
      <dgm:t>
        <a:bodyPr/>
        <a:lstStyle/>
        <a:p>
          <a:endParaRPr lang="en-US"/>
        </a:p>
      </dgm:t>
    </dgm:pt>
    <dgm:pt modelId="{EF5AE60D-01D1-4EDB-A3F3-8E806C163CA2}" type="sibTrans" cxnId="{81D65270-FDAB-4E23-AA29-62346E5CFEF1}">
      <dgm:prSet/>
      <dgm:spPr/>
      <dgm:t>
        <a:bodyPr/>
        <a:lstStyle/>
        <a:p>
          <a:endParaRPr lang="en-US"/>
        </a:p>
      </dgm:t>
    </dgm:pt>
    <dgm:pt modelId="{EB53D64C-7CC9-4594-A3C8-5E69188F04C5}">
      <dgm:prSet phldrT="[Text]"/>
      <dgm:spPr/>
      <dgm:t>
        <a:bodyPr/>
        <a:lstStyle/>
        <a:p>
          <a:endParaRPr lang="en-US" dirty="0"/>
        </a:p>
      </dgm:t>
    </dgm:pt>
    <dgm:pt modelId="{DC97C146-82F3-4F8E-85A9-88E3870170A8}" type="parTrans" cxnId="{FF38BE19-3092-49A2-9DF9-C5E07BA1B9C8}">
      <dgm:prSet/>
      <dgm:spPr/>
      <dgm:t>
        <a:bodyPr/>
        <a:lstStyle/>
        <a:p>
          <a:endParaRPr lang="en-US"/>
        </a:p>
      </dgm:t>
    </dgm:pt>
    <dgm:pt modelId="{E4CFA988-8F45-4695-B038-81680479E1A6}" type="sibTrans" cxnId="{FF38BE19-3092-49A2-9DF9-C5E07BA1B9C8}">
      <dgm:prSet/>
      <dgm:spPr/>
      <dgm:t>
        <a:bodyPr/>
        <a:lstStyle/>
        <a:p>
          <a:endParaRPr lang="en-US"/>
        </a:p>
      </dgm:t>
    </dgm:pt>
    <dgm:pt modelId="{A3549177-3822-4B61-BAE2-DD337D8F6914}">
      <dgm:prSet phldrT="[Text]"/>
      <dgm:spPr/>
      <dgm:t>
        <a:bodyPr/>
        <a:lstStyle/>
        <a:p>
          <a:endParaRPr lang="en-US" dirty="0"/>
        </a:p>
      </dgm:t>
    </dgm:pt>
    <dgm:pt modelId="{919CE894-D05C-45AE-9EE6-4854D0184786}" type="parTrans" cxnId="{57AFFB54-CBA9-4180-95B7-B8B8A54C82AB}">
      <dgm:prSet/>
      <dgm:spPr/>
      <dgm:t>
        <a:bodyPr/>
        <a:lstStyle/>
        <a:p>
          <a:endParaRPr lang="en-US"/>
        </a:p>
      </dgm:t>
    </dgm:pt>
    <dgm:pt modelId="{9448E20B-2594-4F95-B4F8-19CE4E25518D}" type="sibTrans" cxnId="{57AFFB54-CBA9-4180-95B7-B8B8A54C82AB}">
      <dgm:prSet/>
      <dgm:spPr/>
      <dgm:t>
        <a:bodyPr/>
        <a:lstStyle/>
        <a:p>
          <a:endParaRPr lang="en-US"/>
        </a:p>
      </dgm:t>
    </dgm:pt>
    <dgm:pt modelId="{1694056C-C56F-4602-9D15-88B356250063}">
      <dgm:prSet phldrT="[Text]"/>
      <dgm:spPr>
        <a:noFill/>
        <a:ln>
          <a:noFill/>
        </a:ln>
      </dgm:spPr>
      <dgm:t>
        <a:bodyPr/>
        <a:lstStyle/>
        <a:p>
          <a:endParaRPr lang="en-US" dirty="0"/>
        </a:p>
      </dgm:t>
    </dgm:pt>
    <dgm:pt modelId="{FE4A2E32-4688-4091-8F86-FB512A7E4FD6}" type="parTrans" cxnId="{A232FBA6-93B1-4163-9DA2-7B4260F20E63}">
      <dgm:prSet/>
      <dgm:spPr>
        <a:noFill/>
        <a:ln>
          <a:noFill/>
        </a:ln>
      </dgm:spPr>
      <dgm:t>
        <a:bodyPr/>
        <a:lstStyle/>
        <a:p>
          <a:endParaRPr lang="en-US"/>
        </a:p>
      </dgm:t>
    </dgm:pt>
    <dgm:pt modelId="{72D7AA7B-2D43-42A1-BEB7-B58AC457F81D}" type="sibTrans" cxnId="{A232FBA6-93B1-4163-9DA2-7B4260F20E63}">
      <dgm:prSet/>
      <dgm:spPr/>
      <dgm:t>
        <a:bodyPr/>
        <a:lstStyle/>
        <a:p>
          <a:endParaRPr lang="en-US"/>
        </a:p>
      </dgm:t>
    </dgm:pt>
    <dgm:pt modelId="{CC473144-BE1D-42AE-8341-932FB7EE60F3}">
      <dgm:prSet phldrT="[Text]"/>
      <dgm:spPr>
        <a:noFill/>
        <a:ln>
          <a:noFill/>
        </a:ln>
      </dgm:spPr>
      <dgm:t>
        <a:bodyPr/>
        <a:lstStyle/>
        <a:p>
          <a:endParaRPr lang="en-US" dirty="0"/>
        </a:p>
      </dgm:t>
    </dgm:pt>
    <dgm:pt modelId="{BB329F41-1151-4B47-9C06-65968DCC1635}" type="parTrans" cxnId="{64AF0B3A-79EC-44E4-BE1E-3F1D8B6AAC4D}">
      <dgm:prSet/>
      <dgm:spPr>
        <a:noFill/>
        <a:ln>
          <a:noFill/>
        </a:ln>
      </dgm:spPr>
      <dgm:t>
        <a:bodyPr/>
        <a:lstStyle/>
        <a:p>
          <a:endParaRPr lang="en-US"/>
        </a:p>
      </dgm:t>
    </dgm:pt>
    <dgm:pt modelId="{659EA7F0-0C30-434D-90CE-0610CD4FD418}" type="sibTrans" cxnId="{64AF0B3A-79EC-44E4-BE1E-3F1D8B6AAC4D}">
      <dgm:prSet/>
      <dgm:spPr/>
      <dgm:t>
        <a:bodyPr/>
        <a:lstStyle/>
        <a:p>
          <a:endParaRPr lang="en-US"/>
        </a:p>
      </dgm:t>
    </dgm:pt>
    <dgm:pt modelId="{55F1C819-FA27-4C88-8903-D8E418EBE04A}">
      <dgm:prSet phldrT="[Text]"/>
      <dgm:spPr>
        <a:noFill/>
        <a:ln>
          <a:noFill/>
        </a:ln>
      </dgm:spPr>
      <dgm:t>
        <a:bodyPr/>
        <a:lstStyle/>
        <a:p>
          <a:endParaRPr lang="en-US" dirty="0"/>
        </a:p>
      </dgm:t>
    </dgm:pt>
    <dgm:pt modelId="{1DE056DC-4CA2-4D1F-A2B4-69BDFCA754ED}" type="parTrans" cxnId="{D3CBDF59-13A9-4159-A7AB-197A960D6C77}">
      <dgm:prSet/>
      <dgm:spPr>
        <a:noFill/>
        <a:ln>
          <a:noFill/>
        </a:ln>
      </dgm:spPr>
      <dgm:t>
        <a:bodyPr/>
        <a:lstStyle/>
        <a:p>
          <a:endParaRPr lang="en-US"/>
        </a:p>
      </dgm:t>
    </dgm:pt>
    <dgm:pt modelId="{45A6F066-0485-4262-A24A-974F9F7C2146}" type="sibTrans" cxnId="{D3CBDF59-13A9-4159-A7AB-197A960D6C77}">
      <dgm:prSet/>
      <dgm:spPr/>
      <dgm:t>
        <a:bodyPr/>
        <a:lstStyle/>
        <a:p>
          <a:endParaRPr lang="en-US"/>
        </a:p>
      </dgm:t>
    </dgm:pt>
    <dgm:pt modelId="{3C252B4D-F7B0-4AB3-9388-9EF6E8561F96}">
      <dgm:prSet phldrT="[Text]" custT="1"/>
      <dgm:spPr/>
      <dgm:t>
        <a:bodyPr lIns="0" tIns="0" rIns="0" bIns="0"/>
        <a:lstStyle/>
        <a:p>
          <a:r>
            <a:rPr lang="en-US" sz="900" dirty="0" smtClean="0">
              <a:latin typeface="Arial Narrow" pitchFamily="34" charset="0"/>
            </a:rPr>
            <a:t>Develop.</a:t>
          </a:r>
          <a:endParaRPr lang="en-US" sz="900" dirty="0">
            <a:latin typeface="Arial Narrow" pitchFamily="34" charset="0"/>
          </a:endParaRPr>
        </a:p>
      </dgm:t>
    </dgm:pt>
    <dgm:pt modelId="{7202CE1E-E1E3-4CA8-A7A1-E811D5B46F6E}" type="parTrans" cxnId="{A020707F-2DF6-41C2-ABC0-37A9532A81B2}">
      <dgm:prSet/>
      <dgm:spPr/>
      <dgm:t>
        <a:bodyPr/>
        <a:lstStyle/>
        <a:p>
          <a:endParaRPr lang="en-US"/>
        </a:p>
      </dgm:t>
    </dgm:pt>
    <dgm:pt modelId="{64829B6A-93BD-4231-9735-9854B12CFCA5}" type="sibTrans" cxnId="{A020707F-2DF6-41C2-ABC0-37A9532A81B2}">
      <dgm:prSet/>
      <dgm:spPr/>
      <dgm:t>
        <a:bodyPr/>
        <a:lstStyle/>
        <a:p>
          <a:endParaRPr lang="en-US"/>
        </a:p>
      </dgm:t>
    </dgm:pt>
    <dgm:pt modelId="{50DFC976-408E-415E-A967-D6744D806639}">
      <dgm:prSet phldrT="[Text]" custT="1"/>
      <dgm:spPr/>
      <dgm:t>
        <a:bodyPr lIns="0" tIns="0" rIns="0" bIns="0"/>
        <a:lstStyle/>
        <a:p>
          <a:r>
            <a:rPr lang="en-US" sz="900" dirty="0" smtClean="0">
              <a:latin typeface="Arial Narrow" pitchFamily="34" charset="0"/>
            </a:rPr>
            <a:t>Federation</a:t>
          </a:r>
          <a:endParaRPr lang="en-US" sz="900" dirty="0">
            <a:latin typeface="Arial Narrow" pitchFamily="34" charset="0"/>
          </a:endParaRPr>
        </a:p>
      </dgm:t>
    </dgm:pt>
    <dgm:pt modelId="{1CADAB79-A1A6-4D09-A786-0917B8E3CEAC}" type="parTrans" cxnId="{8D30C6CF-CAB3-47AE-A639-4154915ACA5D}">
      <dgm:prSet/>
      <dgm:spPr/>
      <dgm:t>
        <a:bodyPr/>
        <a:lstStyle/>
        <a:p>
          <a:endParaRPr lang="en-US"/>
        </a:p>
      </dgm:t>
    </dgm:pt>
    <dgm:pt modelId="{7B1DA3B6-31F7-4E81-B094-D144FA119A93}" type="sibTrans" cxnId="{8D30C6CF-CAB3-47AE-A639-4154915ACA5D}">
      <dgm:prSet/>
      <dgm:spPr/>
      <dgm:t>
        <a:bodyPr/>
        <a:lstStyle/>
        <a:p>
          <a:endParaRPr lang="en-US"/>
        </a:p>
      </dgm:t>
    </dgm:pt>
    <dgm:pt modelId="{B167DF52-1E41-4708-98FC-B32A0B7FF800}">
      <dgm:prSet phldrT="[Text]" custT="1"/>
      <dgm:spPr/>
      <dgm:t>
        <a:bodyPr lIns="0" tIns="0" rIns="0" bIns="0"/>
        <a:lstStyle/>
        <a:p>
          <a:r>
            <a:rPr lang="en-US" sz="900" dirty="0" smtClean="0">
              <a:latin typeface="Arial Narrow" pitchFamily="34" charset="0"/>
            </a:rPr>
            <a:t>Research</a:t>
          </a:r>
          <a:endParaRPr lang="en-US" sz="900" dirty="0">
            <a:latin typeface="Arial Narrow" pitchFamily="34" charset="0"/>
          </a:endParaRPr>
        </a:p>
      </dgm:t>
    </dgm:pt>
    <dgm:pt modelId="{CAE79D51-75BF-4E89-9CD4-F76F4963747B}" type="parTrans" cxnId="{D27ABEAC-1432-4210-8416-290978E04C40}">
      <dgm:prSet/>
      <dgm:spPr/>
      <dgm:t>
        <a:bodyPr/>
        <a:lstStyle/>
        <a:p>
          <a:endParaRPr lang="en-US"/>
        </a:p>
      </dgm:t>
    </dgm:pt>
    <dgm:pt modelId="{62172408-1481-41F0-9A40-334CEA9673AB}" type="sibTrans" cxnId="{D27ABEAC-1432-4210-8416-290978E04C40}">
      <dgm:prSet/>
      <dgm:spPr/>
      <dgm:t>
        <a:bodyPr/>
        <a:lstStyle/>
        <a:p>
          <a:endParaRPr lang="en-US"/>
        </a:p>
      </dgm:t>
    </dgm:pt>
    <dgm:pt modelId="{DBC8DEFF-8836-4E4D-8C9E-4BD1083FC1E6}" type="pres">
      <dgm:prSet presAssocID="{137F3EB4-3EE0-4A36-8B8D-C78CCF6A0D22}" presName="Name0" presStyleCnt="0">
        <dgm:presLayoutVars>
          <dgm:chMax val="1"/>
          <dgm:dir/>
          <dgm:animLvl val="ctr"/>
          <dgm:resizeHandles val="exact"/>
        </dgm:presLayoutVars>
      </dgm:prSet>
      <dgm:spPr/>
      <dgm:t>
        <a:bodyPr/>
        <a:lstStyle/>
        <a:p>
          <a:endParaRPr lang="en-US"/>
        </a:p>
      </dgm:t>
    </dgm:pt>
    <dgm:pt modelId="{4B4E957B-03F2-4051-8961-51402ACF702C}" type="pres">
      <dgm:prSet presAssocID="{FFE5EADC-EE54-4A81-AC70-A8A2C5A593C6}" presName="centerShape" presStyleLbl="node0" presStyleIdx="0" presStyleCnt="1" custScaleX="128830" custScaleY="128830"/>
      <dgm:spPr/>
      <dgm:t>
        <a:bodyPr/>
        <a:lstStyle/>
        <a:p>
          <a:endParaRPr lang="en-US"/>
        </a:p>
      </dgm:t>
    </dgm:pt>
    <dgm:pt modelId="{37ADD74C-1FCB-4A01-AF07-44C2EFE5277D}" type="pres">
      <dgm:prSet presAssocID="{FE4A2E32-4688-4091-8F86-FB512A7E4FD6}" presName="parTrans" presStyleLbl="sibTrans2D1" presStyleIdx="0" presStyleCnt="6"/>
      <dgm:spPr/>
      <dgm:t>
        <a:bodyPr/>
        <a:lstStyle/>
        <a:p>
          <a:endParaRPr lang="en-US"/>
        </a:p>
      </dgm:t>
    </dgm:pt>
    <dgm:pt modelId="{5D27481F-9610-4962-84D8-F98792E077F2}" type="pres">
      <dgm:prSet presAssocID="{FE4A2E32-4688-4091-8F86-FB512A7E4FD6}" presName="connectorText" presStyleLbl="sibTrans2D1" presStyleIdx="0" presStyleCnt="6"/>
      <dgm:spPr/>
      <dgm:t>
        <a:bodyPr/>
        <a:lstStyle/>
        <a:p>
          <a:endParaRPr lang="en-US"/>
        </a:p>
      </dgm:t>
    </dgm:pt>
    <dgm:pt modelId="{ECB7E5C7-B14F-4285-A6F3-695938307041}" type="pres">
      <dgm:prSet presAssocID="{1694056C-C56F-4602-9D15-88B356250063}" presName="node" presStyleLbl="node1" presStyleIdx="0" presStyleCnt="6">
        <dgm:presLayoutVars>
          <dgm:bulletEnabled val="1"/>
        </dgm:presLayoutVars>
      </dgm:prSet>
      <dgm:spPr/>
      <dgm:t>
        <a:bodyPr/>
        <a:lstStyle/>
        <a:p>
          <a:endParaRPr lang="en-US"/>
        </a:p>
      </dgm:t>
    </dgm:pt>
    <dgm:pt modelId="{927E3A55-2429-436A-9930-FFF0AF499928}" type="pres">
      <dgm:prSet presAssocID="{BB329F41-1151-4B47-9C06-65968DCC1635}" presName="parTrans" presStyleLbl="sibTrans2D1" presStyleIdx="1" presStyleCnt="6"/>
      <dgm:spPr/>
      <dgm:t>
        <a:bodyPr/>
        <a:lstStyle/>
        <a:p>
          <a:endParaRPr lang="en-US"/>
        </a:p>
      </dgm:t>
    </dgm:pt>
    <dgm:pt modelId="{A2648EE6-F8F7-41BD-9846-43FC6C46D41F}" type="pres">
      <dgm:prSet presAssocID="{BB329F41-1151-4B47-9C06-65968DCC1635}" presName="connectorText" presStyleLbl="sibTrans2D1" presStyleIdx="1" presStyleCnt="6"/>
      <dgm:spPr/>
      <dgm:t>
        <a:bodyPr/>
        <a:lstStyle/>
        <a:p>
          <a:endParaRPr lang="en-US"/>
        </a:p>
      </dgm:t>
    </dgm:pt>
    <dgm:pt modelId="{AE044311-DF22-4B80-99B6-D6D5C59415B3}" type="pres">
      <dgm:prSet presAssocID="{CC473144-BE1D-42AE-8341-932FB7EE60F3}" presName="node" presStyleLbl="node1" presStyleIdx="1" presStyleCnt="6">
        <dgm:presLayoutVars>
          <dgm:bulletEnabled val="1"/>
        </dgm:presLayoutVars>
      </dgm:prSet>
      <dgm:spPr/>
      <dgm:t>
        <a:bodyPr/>
        <a:lstStyle/>
        <a:p>
          <a:endParaRPr lang="en-US"/>
        </a:p>
      </dgm:t>
    </dgm:pt>
    <dgm:pt modelId="{6E8DEE7B-FE75-465A-BD8F-5B63DD32EC95}" type="pres">
      <dgm:prSet presAssocID="{1DE056DC-4CA2-4D1F-A2B4-69BDFCA754ED}" presName="parTrans" presStyleLbl="sibTrans2D1" presStyleIdx="2" presStyleCnt="6"/>
      <dgm:spPr/>
      <dgm:t>
        <a:bodyPr/>
        <a:lstStyle/>
        <a:p>
          <a:endParaRPr lang="en-US"/>
        </a:p>
      </dgm:t>
    </dgm:pt>
    <dgm:pt modelId="{6040558B-6215-446C-9AE7-A1A178E9B601}" type="pres">
      <dgm:prSet presAssocID="{1DE056DC-4CA2-4D1F-A2B4-69BDFCA754ED}" presName="connectorText" presStyleLbl="sibTrans2D1" presStyleIdx="2" presStyleCnt="6"/>
      <dgm:spPr/>
      <dgm:t>
        <a:bodyPr/>
        <a:lstStyle/>
        <a:p>
          <a:endParaRPr lang="en-US"/>
        </a:p>
      </dgm:t>
    </dgm:pt>
    <dgm:pt modelId="{3057806E-6264-487E-B4F8-5A39E01055A3}" type="pres">
      <dgm:prSet presAssocID="{55F1C819-FA27-4C88-8903-D8E418EBE04A}" presName="node" presStyleLbl="node1" presStyleIdx="2" presStyleCnt="6">
        <dgm:presLayoutVars>
          <dgm:bulletEnabled val="1"/>
        </dgm:presLayoutVars>
      </dgm:prSet>
      <dgm:spPr/>
      <dgm:t>
        <a:bodyPr/>
        <a:lstStyle/>
        <a:p>
          <a:endParaRPr lang="en-US"/>
        </a:p>
      </dgm:t>
    </dgm:pt>
    <dgm:pt modelId="{28D76538-F8C1-4DD8-BDC2-F43E067680A5}" type="pres">
      <dgm:prSet presAssocID="{CAE79D51-75BF-4E89-9CD4-F76F4963747B}" presName="parTrans" presStyleLbl="sibTrans2D1" presStyleIdx="3" presStyleCnt="6"/>
      <dgm:spPr/>
      <dgm:t>
        <a:bodyPr/>
        <a:lstStyle/>
        <a:p>
          <a:endParaRPr lang="en-US"/>
        </a:p>
      </dgm:t>
    </dgm:pt>
    <dgm:pt modelId="{0BD061C7-9DBD-48D2-A3B7-F6678ABE5211}" type="pres">
      <dgm:prSet presAssocID="{CAE79D51-75BF-4E89-9CD4-F76F4963747B}" presName="connectorText" presStyleLbl="sibTrans2D1" presStyleIdx="3" presStyleCnt="6"/>
      <dgm:spPr/>
      <dgm:t>
        <a:bodyPr/>
        <a:lstStyle/>
        <a:p>
          <a:endParaRPr lang="en-US"/>
        </a:p>
      </dgm:t>
    </dgm:pt>
    <dgm:pt modelId="{FB4A1828-3FDF-43F0-98E2-A4EC9CF1ECF8}" type="pres">
      <dgm:prSet presAssocID="{B167DF52-1E41-4708-98FC-B32A0B7FF800}" presName="node" presStyleLbl="node1" presStyleIdx="3" presStyleCnt="6" custScaleX="74325" custScaleY="74325">
        <dgm:presLayoutVars>
          <dgm:bulletEnabled val="1"/>
        </dgm:presLayoutVars>
      </dgm:prSet>
      <dgm:spPr/>
      <dgm:t>
        <a:bodyPr/>
        <a:lstStyle/>
        <a:p>
          <a:endParaRPr lang="en-US"/>
        </a:p>
      </dgm:t>
    </dgm:pt>
    <dgm:pt modelId="{935483A5-9862-44E0-B26A-C58D9A68C13F}" type="pres">
      <dgm:prSet presAssocID="{7202CE1E-E1E3-4CA8-A7A1-E811D5B46F6E}" presName="parTrans" presStyleLbl="sibTrans2D1" presStyleIdx="4" presStyleCnt="6"/>
      <dgm:spPr/>
      <dgm:t>
        <a:bodyPr/>
        <a:lstStyle/>
        <a:p>
          <a:endParaRPr lang="en-US"/>
        </a:p>
      </dgm:t>
    </dgm:pt>
    <dgm:pt modelId="{671F7C8C-48F2-4186-BAF4-096614558162}" type="pres">
      <dgm:prSet presAssocID="{7202CE1E-E1E3-4CA8-A7A1-E811D5B46F6E}" presName="connectorText" presStyleLbl="sibTrans2D1" presStyleIdx="4" presStyleCnt="6"/>
      <dgm:spPr/>
      <dgm:t>
        <a:bodyPr/>
        <a:lstStyle/>
        <a:p>
          <a:endParaRPr lang="en-US"/>
        </a:p>
      </dgm:t>
    </dgm:pt>
    <dgm:pt modelId="{81643684-91AC-471D-AE64-281991DFE45D}" type="pres">
      <dgm:prSet presAssocID="{3C252B4D-F7B0-4AB3-9388-9EF6E8561F96}" presName="node" presStyleLbl="node1" presStyleIdx="4" presStyleCnt="6" custScaleX="74325" custScaleY="74325">
        <dgm:presLayoutVars>
          <dgm:bulletEnabled val="1"/>
        </dgm:presLayoutVars>
      </dgm:prSet>
      <dgm:spPr/>
      <dgm:t>
        <a:bodyPr/>
        <a:lstStyle/>
        <a:p>
          <a:endParaRPr lang="en-US"/>
        </a:p>
      </dgm:t>
    </dgm:pt>
    <dgm:pt modelId="{08153583-D6B2-434A-A48D-B4978DE4DA1E}" type="pres">
      <dgm:prSet presAssocID="{1CADAB79-A1A6-4D09-A786-0917B8E3CEAC}" presName="parTrans" presStyleLbl="sibTrans2D1" presStyleIdx="5" presStyleCnt="6"/>
      <dgm:spPr/>
      <dgm:t>
        <a:bodyPr/>
        <a:lstStyle/>
        <a:p>
          <a:endParaRPr lang="en-US"/>
        </a:p>
      </dgm:t>
    </dgm:pt>
    <dgm:pt modelId="{4BD73E1E-B4AA-4679-A5E5-78C8F54EAAEF}" type="pres">
      <dgm:prSet presAssocID="{1CADAB79-A1A6-4D09-A786-0917B8E3CEAC}" presName="connectorText" presStyleLbl="sibTrans2D1" presStyleIdx="5" presStyleCnt="6"/>
      <dgm:spPr/>
      <dgm:t>
        <a:bodyPr/>
        <a:lstStyle/>
        <a:p>
          <a:endParaRPr lang="en-US"/>
        </a:p>
      </dgm:t>
    </dgm:pt>
    <dgm:pt modelId="{8B72D6A2-CB41-476E-88B0-82051C1C692B}" type="pres">
      <dgm:prSet presAssocID="{50DFC976-408E-415E-A967-D6744D806639}" presName="node" presStyleLbl="node1" presStyleIdx="5" presStyleCnt="6" custScaleX="74325" custScaleY="74325">
        <dgm:presLayoutVars>
          <dgm:bulletEnabled val="1"/>
        </dgm:presLayoutVars>
      </dgm:prSet>
      <dgm:spPr/>
      <dgm:t>
        <a:bodyPr/>
        <a:lstStyle/>
        <a:p>
          <a:endParaRPr lang="en-US"/>
        </a:p>
      </dgm:t>
    </dgm:pt>
  </dgm:ptLst>
  <dgm:cxnLst>
    <dgm:cxn modelId="{D3CBDF59-13A9-4159-A7AB-197A960D6C77}" srcId="{FFE5EADC-EE54-4A81-AC70-A8A2C5A593C6}" destId="{55F1C819-FA27-4C88-8903-D8E418EBE04A}" srcOrd="2" destOrd="0" parTransId="{1DE056DC-4CA2-4D1F-A2B4-69BDFCA754ED}" sibTransId="{45A6F066-0485-4262-A24A-974F9F7C2146}"/>
    <dgm:cxn modelId="{19747A59-24B0-494A-AA4C-C3003447ACD5}" type="presOf" srcId="{BB329F41-1151-4B47-9C06-65968DCC1635}" destId="{927E3A55-2429-436A-9930-FFF0AF499928}" srcOrd="0" destOrd="0" presId="urn:microsoft.com/office/officeart/2005/8/layout/radial5"/>
    <dgm:cxn modelId="{0E0D32FA-2977-8C49-B9A7-08F05A68ED0C}" type="presOf" srcId="{B167DF52-1E41-4708-98FC-B32A0B7FF800}" destId="{FB4A1828-3FDF-43F0-98E2-A4EC9CF1ECF8}" srcOrd="0" destOrd="0" presId="urn:microsoft.com/office/officeart/2005/8/layout/radial5"/>
    <dgm:cxn modelId="{CE166A7F-90E3-9F49-A739-89131F9F921B}" type="presOf" srcId="{CAE79D51-75BF-4E89-9CD4-F76F4963747B}" destId="{0BD061C7-9DBD-48D2-A3B7-F6678ABE5211}" srcOrd="1" destOrd="0" presId="urn:microsoft.com/office/officeart/2005/8/layout/radial5"/>
    <dgm:cxn modelId="{1AE3EF9C-8DD3-4ED3-94F0-3E635648658B}" srcId="{EB53D64C-7CC9-4594-A3C8-5E69188F04C5}" destId="{B72A01F7-6B82-4474-A6D4-4DAAB00231D4}" srcOrd="3" destOrd="0" parTransId="{E46EA96F-A3FB-46DF-94AA-4F24554FCC59}" sibTransId="{1B5EB640-7BB7-440D-98AD-B7FC3A1EF1AB}"/>
    <dgm:cxn modelId="{D27ABEAC-1432-4210-8416-290978E04C40}" srcId="{FFE5EADC-EE54-4A81-AC70-A8A2C5A593C6}" destId="{B167DF52-1E41-4708-98FC-B32A0B7FF800}" srcOrd="3" destOrd="0" parTransId="{CAE79D51-75BF-4E89-9CD4-F76F4963747B}" sibTransId="{62172408-1481-41F0-9A40-334CEA9673AB}"/>
    <dgm:cxn modelId="{81D65270-FDAB-4E23-AA29-62346E5CFEF1}" srcId="{EB53D64C-7CC9-4594-A3C8-5E69188F04C5}" destId="{8D305D00-4BCD-4F12-8505-6EE27E86C8E0}" srcOrd="2" destOrd="0" parTransId="{DD54A577-1B29-415D-89D6-F82AA0123CA5}" sibTransId="{EF5AE60D-01D1-4EDB-A3F3-8E806C163CA2}"/>
    <dgm:cxn modelId="{A232FBA6-93B1-4163-9DA2-7B4260F20E63}" srcId="{FFE5EADC-EE54-4A81-AC70-A8A2C5A593C6}" destId="{1694056C-C56F-4602-9D15-88B356250063}" srcOrd="0" destOrd="0" parTransId="{FE4A2E32-4688-4091-8F86-FB512A7E4FD6}" sibTransId="{72D7AA7B-2D43-42A1-BEB7-B58AC457F81D}"/>
    <dgm:cxn modelId="{64AF0B3A-79EC-44E4-BE1E-3F1D8B6AAC4D}" srcId="{FFE5EADC-EE54-4A81-AC70-A8A2C5A593C6}" destId="{CC473144-BE1D-42AE-8341-932FB7EE60F3}" srcOrd="1" destOrd="0" parTransId="{BB329F41-1151-4B47-9C06-65968DCC1635}" sibTransId="{659EA7F0-0C30-434D-90CE-0610CD4FD418}"/>
    <dgm:cxn modelId="{5D68C8C4-222F-A84B-B900-612DFE983A74}" type="presOf" srcId="{CC473144-BE1D-42AE-8341-932FB7EE60F3}" destId="{AE044311-DF22-4B80-99B6-D6D5C59415B3}" srcOrd="0" destOrd="0" presId="urn:microsoft.com/office/officeart/2005/8/layout/radial5"/>
    <dgm:cxn modelId="{77F39338-91C4-0D4A-9082-95465C3185E3}" type="presOf" srcId="{FE4A2E32-4688-4091-8F86-FB512A7E4FD6}" destId="{5D27481F-9610-4962-84D8-F98792E077F2}" srcOrd="1" destOrd="0" presId="urn:microsoft.com/office/officeart/2005/8/layout/radial5"/>
    <dgm:cxn modelId="{A020707F-2DF6-41C2-ABC0-37A9532A81B2}" srcId="{FFE5EADC-EE54-4A81-AC70-A8A2C5A593C6}" destId="{3C252B4D-F7B0-4AB3-9388-9EF6E8561F96}" srcOrd="4" destOrd="0" parTransId="{7202CE1E-E1E3-4CA8-A7A1-E811D5B46F6E}" sibTransId="{64829B6A-93BD-4231-9735-9854B12CFCA5}"/>
    <dgm:cxn modelId="{3417499F-9BDE-D442-AECA-C7C02AFCFECC}" type="presOf" srcId="{1694056C-C56F-4602-9D15-88B356250063}" destId="{ECB7E5C7-B14F-4285-A6F3-695938307041}" srcOrd="0" destOrd="0" presId="urn:microsoft.com/office/officeart/2005/8/layout/radial5"/>
    <dgm:cxn modelId="{88D72249-9FC2-CC43-86C9-58066EDDED34}" type="presOf" srcId="{3C252B4D-F7B0-4AB3-9388-9EF6E8561F96}" destId="{81643684-91AC-471D-AE64-281991DFE45D}" srcOrd="0" destOrd="0" presId="urn:microsoft.com/office/officeart/2005/8/layout/radial5"/>
    <dgm:cxn modelId="{8B78F22E-2B01-774C-B196-31C22534ACB8}" type="presOf" srcId="{1CADAB79-A1A6-4D09-A786-0917B8E3CEAC}" destId="{08153583-D6B2-434A-A48D-B4978DE4DA1E}" srcOrd="0" destOrd="0" presId="urn:microsoft.com/office/officeart/2005/8/layout/radial5"/>
    <dgm:cxn modelId="{A05D42F1-4418-CE40-BD4C-3B8A75A648A3}" type="presOf" srcId="{7202CE1E-E1E3-4CA8-A7A1-E811D5B46F6E}" destId="{935483A5-9862-44E0-B26A-C58D9A68C13F}" srcOrd="0" destOrd="0" presId="urn:microsoft.com/office/officeart/2005/8/layout/radial5"/>
    <dgm:cxn modelId="{75A62C5B-4D25-B441-A2E7-AC119F03987B}" type="presOf" srcId="{1CADAB79-A1A6-4D09-A786-0917B8E3CEAC}" destId="{4BD73E1E-B4AA-4679-A5E5-78C8F54EAAEF}" srcOrd="1" destOrd="0" presId="urn:microsoft.com/office/officeart/2005/8/layout/radial5"/>
    <dgm:cxn modelId="{DC68D77E-4197-E043-A68E-216DE46356F0}" type="presOf" srcId="{CAE79D51-75BF-4E89-9CD4-F76F4963747B}" destId="{28D76538-F8C1-4DD8-BDC2-F43E067680A5}" srcOrd="0" destOrd="0" presId="urn:microsoft.com/office/officeart/2005/8/layout/radial5"/>
    <dgm:cxn modelId="{EDCB4EAC-F18E-E245-A7D3-F26E2CB35B43}" type="presOf" srcId="{1DE056DC-4CA2-4D1F-A2B4-69BDFCA754ED}" destId="{6040558B-6215-446C-9AE7-A1A178E9B601}" srcOrd="1" destOrd="0" presId="urn:microsoft.com/office/officeart/2005/8/layout/radial5"/>
    <dgm:cxn modelId="{8D30C6CF-CAB3-47AE-A639-4154915ACA5D}" srcId="{FFE5EADC-EE54-4A81-AC70-A8A2C5A593C6}" destId="{50DFC976-408E-415E-A967-D6744D806639}" srcOrd="5" destOrd="0" parTransId="{1CADAB79-A1A6-4D09-A786-0917B8E3CEAC}" sibTransId="{7B1DA3B6-31F7-4E81-B094-D144FA119A93}"/>
    <dgm:cxn modelId="{57AFFB54-CBA9-4180-95B7-B8B8A54C82AB}" srcId="{EB53D64C-7CC9-4594-A3C8-5E69188F04C5}" destId="{A3549177-3822-4B61-BAE2-DD337D8F6914}" srcOrd="0" destOrd="0" parTransId="{919CE894-D05C-45AE-9EE6-4854D0184786}" sibTransId="{9448E20B-2594-4F95-B4F8-19CE4E25518D}"/>
    <dgm:cxn modelId="{321F981C-A341-2346-9619-751D4D2DB88F}" type="presOf" srcId="{50DFC976-408E-415E-A967-D6744D806639}" destId="{8B72D6A2-CB41-476E-88B0-82051C1C692B}" srcOrd="0" destOrd="0" presId="urn:microsoft.com/office/officeart/2005/8/layout/radial5"/>
    <dgm:cxn modelId="{FF38BE19-3092-49A2-9DF9-C5E07BA1B9C8}" srcId="{137F3EB4-3EE0-4A36-8B8D-C78CCF6A0D22}" destId="{EB53D64C-7CC9-4594-A3C8-5E69188F04C5}" srcOrd="1" destOrd="0" parTransId="{DC97C146-82F3-4F8E-85A9-88E3870170A8}" sibTransId="{E4CFA988-8F45-4695-B038-81680479E1A6}"/>
    <dgm:cxn modelId="{0942C4CC-5C9D-A742-9E3D-E690B1322406}" type="presOf" srcId="{7202CE1E-E1E3-4CA8-A7A1-E811D5B46F6E}" destId="{671F7C8C-48F2-4186-BAF4-096614558162}" srcOrd="1" destOrd="0" presId="urn:microsoft.com/office/officeart/2005/8/layout/radial5"/>
    <dgm:cxn modelId="{35F6F241-8C1F-4C5D-AAB9-39CCC84CFD16}" srcId="{137F3EB4-3EE0-4A36-8B8D-C78CCF6A0D22}" destId="{FFE5EADC-EE54-4A81-AC70-A8A2C5A593C6}" srcOrd="0" destOrd="0" parTransId="{5137233F-9240-48FF-8A23-590E92DFCF57}" sibTransId="{0D592836-3ACA-4906-AAF8-A2EB89138860}"/>
    <dgm:cxn modelId="{D83017FA-96E2-4520-BC28-979D34E9051D}" srcId="{EB53D64C-7CC9-4594-A3C8-5E69188F04C5}" destId="{A95EB83E-1F19-480E-A9E3-F9271D7C483C}" srcOrd="1" destOrd="0" parTransId="{0ACB82F3-F3C1-46D5-A9E0-3333F45E2CCC}" sibTransId="{2470E1F6-3BFF-454E-B740-4DD1C4C8579D}"/>
    <dgm:cxn modelId="{14B57333-3689-2A44-9266-7596BBD00155}" type="presOf" srcId="{BB329F41-1151-4B47-9C06-65968DCC1635}" destId="{A2648EE6-F8F7-41BD-9846-43FC6C46D41F}" srcOrd="1" destOrd="0" presId="urn:microsoft.com/office/officeart/2005/8/layout/radial5"/>
    <dgm:cxn modelId="{1FF87952-EF6C-8249-A039-A50EE93A119A}" type="presOf" srcId="{FFE5EADC-EE54-4A81-AC70-A8A2C5A593C6}" destId="{4B4E957B-03F2-4051-8961-51402ACF702C}" srcOrd="0" destOrd="0" presId="urn:microsoft.com/office/officeart/2005/8/layout/radial5"/>
    <dgm:cxn modelId="{17D43128-FE43-1144-BB9C-6386A1EF3A9B}" type="presOf" srcId="{FE4A2E32-4688-4091-8F86-FB512A7E4FD6}" destId="{37ADD74C-1FCB-4A01-AF07-44C2EFE5277D}" srcOrd="0" destOrd="0" presId="urn:microsoft.com/office/officeart/2005/8/layout/radial5"/>
    <dgm:cxn modelId="{A5F5A0AC-F792-234F-A31A-8DC1F9D9C34F}" type="presOf" srcId="{137F3EB4-3EE0-4A36-8B8D-C78CCF6A0D22}" destId="{DBC8DEFF-8836-4E4D-8C9E-4BD1083FC1E6}" srcOrd="0" destOrd="0" presId="urn:microsoft.com/office/officeart/2005/8/layout/radial5"/>
    <dgm:cxn modelId="{63BC9C48-5F1E-9543-A348-A0713B4BC0A6}" type="presOf" srcId="{1DE056DC-4CA2-4D1F-A2B4-69BDFCA754ED}" destId="{6E8DEE7B-FE75-465A-BD8F-5B63DD32EC95}" srcOrd="0" destOrd="0" presId="urn:microsoft.com/office/officeart/2005/8/layout/radial5"/>
    <dgm:cxn modelId="{9FA3F2A7-B1B2-C24A-AE12-A0A16D235B0B}" type="presOf" srcId="{55F1C819-FA27-4C88-8903-D8E418EBE04A}" destId="{3057806E-6264-487E-B4F8-5A39E01055A3}" srcOrd="0" destOrd="0" presId="urn:microsoft.com/office/officeart/2005/8/layout/radial5"/>
    <dgm:cxn modelId="{736CF1E3-A7C5-E94A-8089-370EE445AA57}" type="presParOf" srcId="{DBC8DEFF-8836-4E4D-8C9E-4BD1083FC1E6}" destId="{4B4E957B-03F2-4051-8961-51402ACF702C}" srcOrd="0" destOrd="0" presId="urn:microsoft.com/office/officeart/2005/8/layout/radial5"/>
    <dgm:cxn modelId="{041FEAC0-AB35-1241-B922-FCA20B2BBE7C}" type="presParOf" srcId="{DBC8DEFF-8836-4E4D-8C9E-4BD1083FC1E6}" destId="{37ADD74C-1FCB-4A01-AF07-44C2EFE5277D}" srcOrd="1" destOrd="0" presId="urn:microsoft.com/office/officeart/2005/8/layout/radial5"/>
    <dgm:cxn modelId="{FC8D220C-407B-684F-AC64-4917E14CA752}" type="presParOf" srcId="{37ADD74C-1FCB-4A01-AF07-44C2EFE5277D}" destId="{5D27481F-9610-4962-84D8-F98792E077F2}" srcOrd="0" destOrd="0" presId="urn:microsoft.com/office/officeart/2005/8/layout/radial5"/>
    <dgm:cxn modelId="{CAEC723A-886E-0248-AEC0-7903FDE12E61}" type="presParOf" srcId="{DBC8DEFF-8836-4E4D-8C9E-4BD1083FC1E6}" destId="{ECB7E5C7-B14F-4285-A6F3-695938307041}" srcOrd="2" destOrd="0" presId="urn:microsoft.com/office/officeart/2005/8/layout/radial5"/>
    <dgm:cxn modelId="{135D60BA-D488-134E-82D2-6B5C550BDCA7}" type="presParOf" srcId="{DBC8DEFF-8836-4E4D-8C9E-4BD1083FC1E6}" destId="{927E3A55-2429-436A-9930-FFF0AF499928}" srcOrd="3" destOrd="0" presId="urn:microsoft.com/office/officeart/2005/8/layout/radial5"/>
    <dgm:cxn modelId="{46E9FA95-D588-8648-A559-65FA3C4A51BF}" type="presParOf" srcId="{927E3A55-2429-436A-9930-FFF0AF499928}" destId="{A2648EE6-F8F7-41BD-9846-43FC6C46D41F}" srcOrd="0" destOrd="0" presId="urn:microsoft.com/office/officeart/2005/8/layout/radial5"/>
    <dgm:cxn modelId="{20E2602C-573E-104F-BC94-BE845E3A2035}" type="presParOf" srcId="{DBC8DEFF-8836-4E4D-8C9E-4BD1083FC1E6}" destId="{AE044311-DF22-4B80-99B6-D6D5C59415B3}" srcOrd="4" destOrd="0" presId="urn:microsoft.com/office/officeart/2005/8/layout/radial5"/>
    <dgm:cxn modelId="{CE842B35-BDF4-9042-BD2B-4A1937E05135}" type="presParOf" srcId="{DBC8DEFF-8836-4E4D-8C9E-4BD1083FC1E6}" destId="{6E8DEE7B-FE75-465A-BD8F-5B63DD32EC95}" srcOrd="5" destOrd="0" presId="urn:microsoft.com/office/officeart/2005/8/layout/radial5"/>
    <dgm:cxn modelId="{B19A9998-0130-624F-8799-A32ECE876240}" type="presParOf" srcId="{6E8DEE7B-FE75-465A-BD8F-5B63DD32EC95}" destId="{6040558B-6215-446C-9AE7-A1A178E9B601}" srcOrd="0" destOrd="0" presId="urn:microsoft.com/office/officeart/2005/8/layout/radial5"/>
    <dgm:cxn modelId="{48CC16C4-55F7-E84B-A382-9843AF7E9AD9}" type="presParOf" srcId="{DBC8DEFF-8836-4E4D-8C9E-4BD1083FC1E6}" destId="{3057806E-6264-487E-B4F8-5A39E01055A3}" srcOrd="6" destOrd="0" presId="urn:microsoft.com/office/officeart/2005/8/layout/radial5"/>
    <dgm:cxn modelId="{E294B9C7-023D-B04B-9090-D9A2315FE1C5}" type="presParOf" srcId="{DBC8DEFF-8836-4E4D-8C9E-4BD1083FC1E6}" destId="{28D76538-F8C1-4DD8-BDC2-F43E067680A5}" srcOrd="7" destOrd="0" presId="urn:microsoft.com/office/officeart/2005/8/layout/radial5"/>
    <dgm:cxn modelId="{73A983AE-F802-AC4F-90CE-0A5235030A80}" type="presParOf" srcId="{28D76538-F8C1-4DD8-BDC2-F43E067680A5}" destId="{0BD061C7-9DBD-48D2-A3B7-F6678ABE5211}" srcOrd="0" destOrd="0" presId="urn:microsoft.com/office/officeart/2005/8/layout/radial5"/>
    <dgm:cxn modelId="{7EEA7FAE-368A-6D4C-958E-3EF81E469F7C}" type="presParOf" srcId="{DBC8DEFF-8836-4E4D-8C9E-4BD1083FC1E6}" destId="{FB4A1828-3FDF-43F0-98E2-A4EC9CF1ECF8}" srcOrd="8" destOrd="0" presId="urn:microsoft.com/office/officeart/2005/8/layout/radial5"/>
    <dgm:cxn modelId="{E6F19F01-2B09-8242-B6D0-CF28885E4E1D}" type="presParOf" srcId="{DBC8DEFF-8836-4E4D-8C9E-4BD1083FC1E6}" destId="{935483A5-9862-44E0-B26A-C58D9A68C13F}" srcOrd="9" destOrd="0" presId="urn:microsoft.com/office/officeart/2005/8/layout/radial5"/>
    <dgm:cxn modelId="{9F939239-1041-D146-AA4A-8E76D348B54A}" type="presParOf" srcId="{935483A5-9862-44E0-B26A-C58D9A68C13F}" destId="{671F7C8C-48F2-4186-BAF4-096614558162}" srcOrd="0" destOrd="0" presId="urn:microsoft.com/office/officeart/2005/8/layout/radial5"/>
    <dgm:cxn modelId="{03E63D45-DB1D-1647-B9B7-C57B0CE935FE}" type="presParOf" srcId="{DBC8DEFF-8836-4E4D-8C9E-4BD1083FC1E6}" destId="{81643684-91AC-471D-AE64-281991DFE45D}" srcOrd="10" destOrd="0" presId="urn:microsoft.com/office/officeart/2005/8/layout/radial5"/>
    <dgm:cxn modelId="{271B11CF-5A0D-EE40-AFFB-2674C856128C}" type="presParOf" srcId="{DBC8DEFF-8836-4E4D-8C9E-4BD1083FC1E6}" destId="{08153583-D6B2-434A-A48D-B4978DE4DA1E}" srcOrd="11" destOrd="0" presId="urn:microsoft.com/office/officeart/2005/8/layout/radial5"/>
    <dgm:cxn modelId="{F38C090C-1689-D64C-8EC1-28609C2C8DD0}" type="presParOf" srcId="{08153583-D6B2-434A-A48D-B4978DE4DA1E}" destId="{4BD73E1E-B4AA-4679-A5E5-78C8F54EAAEF}" srcOrd="0" destOrd="0" presId="urn:microsoft.com/office/officeart/2005/8/layout/radial5"/>
    <dgm:cxn modelId="{F503C6B0-3376-6F4E-928C-FF88E988CA0F}" type="presParOf" srcId="{DBC8DEFF-8836-4E4D-8C9E-4BD1083FC1E6}" destId="{8B72D6A2-CB41-476E-88B0-82051C1C692B}" srcOrd="12" destOrd="0" presId="urn:microsoft.com/office/officeart/2005/8/layout/radial5"/>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DAB83A-2601-40EA-AD5C-FFCA6EE61354}" type="doc">
      <dgm:prSet loTypeId="urn:microsoft.com/office/officeart/2005/8/layout/process1" loCatId="process" qsTypeId="urn:microsoft.com/office/officeart/2005/8/quickstyle/simple4" qsCatId="simple" csTypeId="urn:microsoft.com/office/officeart/2005/8/colors/colorful1#1" csCatId="colorful" phldr="1"/>
      <dgm:spPr/>
      <dgm:t>
        <a:bodyPr/>
        <a:lstStyle/>
        <a:p>
          <a:endParaRPr lang="x-none"/>
        </a:p>
      </dgm:t>
    </dgm:pt>
    <dgm:pt modelId="{AD548A3F-6597-49A0-A006-C80A90B63E2A}">
      <dgm:prSet phldrT="[Text]" custT="1"/>
      <dgm:spPr/>
      <dgm:t>
        <a:bodyPr/>
        <a:lstStyle/>
        <a:p>
          <a:r>
            <a:rPr lang="en-US" sz="2000" b="1" dirty="0" smtClean="0"/>
            <a:t>Year 1</a:t>
          </a:r>
          <a:endParaRPr lang="en-US" sz="2000" b="1" dirty="0"/>
        </a:p>
        <a:p>
          <a:r>
            <a:rPr lang="en-US" sz="1800" dirty="0" err="1" smtClean="0"/>
            <a:t>iPad</a:t>
          </a:r>
          <a:r>
            <a:rPr lang="en-US" sz="1800" dirty="0" smtClean="0"/>
            <a:t> Consent Application</a:t>
          </a:r>
        </a:p>
        <a:p>
          <a:endParaRPr lang="en-US" sz="1800" dirty="0" smtClean="0"/>
        </a:p>
        <a:p>
          <a:r>
            <a:rPr lang="en-US" sz="1800" dirty="0" smtClean="0"/>
            <a:t>Data Use Agreements</a:t>
          </a:r>
          <a:endParaRPr lang="en-US" sz="1800" dirty="0"/>
        </a:p>
      </dgm:t>
    </dgm:pt>
    <dgm:pt modelId="{F139BEBB-B81C-4E9B-A269-92A177E46D81}" type="parTrans" cxnId="{C9E4173C-5EE1-4824-B175-0842ADD93178}">
      <dgm:prSet/>
      <dgm:spPr/>
      <dgm:t>
        <a:bodyPr/>
        <a:lstStyle/>
        <a:p>
          <a:endParaRPr lang="x-none" sz="3200"/>
        </a:p>
      </dgm:t>
    </dgm:pt>
    <dgm:pt modelId="{5C9AEC89-CFC5-42D7-85F1-2A3C7E227566}" type="sibTrans" cxnId="{C9E4173C-5EE1-4824-B175-0842ADD93178}">
      <dgm:prSet custT="1"/>
      <dgm:spPr/>
      <dgm:t>
        <a:bodyPr/>
        <a:lstStyle/>
        <a:p>
          <a:endParaRPr lang="x-none" sz="1200"/>
        </a:p>
      </dgm:t>
    </dgm:pt>
    <dgm:pt modelId="{5986371F-9770-4586-9C46-6F5ED9ECB5A2}">
      <dgm:prSet phldrT="[Text]" custT="1"/>
      <dgm:spPr/>
      <dgm:t>
        <a:bodyPr/>
        <a:lstStyle/>
        <a:p>
          <a:r>
            <a:rPr lang="en-US" sz="2000" b="1" dirty="0" smtClean="0"/>
            <a:t>Year 2</a:t>
          </a:r>
          <a:endParaRPr lang="en-US" sz="2000" b="1" dirty="0"/>
        </a:p>
        <a:p>
          <a:r>
            <a:rPr lang="en-US" sz="1800" dirty="0" smtClean="0"/>
            <a:t>Consent Ontology</a:t>
          </a:r>
        </a:p>
        <a:p>
          <a:endParaRPr lang="en-US" sz="1800" dirty="0" smtClean="0"/>
        </a:p>
        <a:p>
          <a:r>
            <a:rPr lang="en-US" sz="1800" dirty="0" smtClean="0"/>
            <a:t>Educational Materials</a:t>
          </a:r>
          <a:endParaRPr lang="en-US" sz="1800" dirty="0"/>
        </a:p>
      </dgm:t>
    </dgm:pt>
    <dgm:pt modelId="{1C910AB7-6948-47AD-AC79-64DE8F0039E4}" type="parTrans" cxnId="{EF53B61F-0A6F-4DF0-93FE-3C8B802160AF}">
      <dgm:prSet/>
      <dgm:spPr/>
      <dgm:t>
        <a:bodyPr/>
        <a:lstStyle/>
        <a:p>
          <a:endParaRPr lang="x-none" sz="3200"/>
        </a:p>
      </dgm:t>
    </dgm:pt>
    <dgm:pt modelId="{E6EE0DB4-FFD2-4D03-B460-B385D301B59B}" type="sibTrans" cxnId="{EF53B61F-0A6F-4DF0-93FE-3C8B802160AF}">
      <dgm:prSet custT="1"/>
      <dgm:spPr/>
      <dgm:t>
        <a:bodyPr/>
        <a:lstStyle/>
        <a:p>
          <a:endParaRPr lang="x-none" sz="1200"/>
        </a:p>
      </dgm:t>
    </dgm:pt>
    <dgm:pt modelId="{DD930306-32EA-4088-9C97-95BB1019C6CA}">
      <dgm:prSet phldrT="[Text]" custT="1"/>
      <dgm:spPr/>
      <dgm:t>
        <a:bodyPr/>
        <a:lstStyle/>
        <a:p>
          <a:r>
            <a:rPr lang="en-US" sz="2000" b="1" dirty="0" smtClean="0"/>
            <a:t>Year 3</a:t>
          </a:r>
          <a:endParaRPr lang="en-US" sz="2000" b="1" dirty="0"/>
        </a:p>
        <a:p>
          <a:r>
            <a:rPr lang="en-US" sz="1800" dirty="0" smtClean="0"/>
            <a:t>Consent Builder</a:t>
          </a:r>
        </a:p>
        <a:p>
          <a:endParaRPr lang="en-US" sz="1800" dirty="0" smtClean="0"/>
        </a:p>
        <a:p>
          <a:r>
            <a:rPr lang="pt-BR" sz="1800" dirty="0" smtClean="0"/>
            <a:t>Data </a:t>
          </a:r>
          <a:r>
            <a:rPr lang="pt-BR" sz="1800" dirty="0" err="1" smtClean="0"/>
            <a:t>Warehouse</a:t>
          </a:r>
          <a:r>
            <a:rPr lang="pt-BR" sz="1800" dirty="0" smtClean="0"/>
            <a:t> </a:t>
          </a:r>
          <a:r>
            <a:rPr lang="pt-BR" sz="1800" dirty="0" err="1" smtClean="0"/>
            <a:t>Sharing</a:t>
          </a:r>
          <a:r>
            <a:rPr lang="pt-BR" sz="1800" dirty="0" smtClean="0"/>
            <a:t> </a:t>
          </a:r>
          <a:r>
            <a:rPr lang="pt-BR" sz="1800" dirty="0" err="1" smtClean="0"/>
            <a:t>Preferences</a:t>
          </a:r>
          <a:endParaRPr lang="x-none" sz="1800" dirty="0"/>
        </a:p>
      </dgm:t>
    </dgm:pt>
    <dgm:pt modelId="{1FCB27CC-F61E-444A-9161-17C188A4F9F4}" type="parTrans" cxnId="{0445A1D2-C1C5-44BD-9218-57DC5EEFE402}">
      <dgm:prSet/>
      <dgm:spPr/>
      <dgm:t>
        <a:bodyPr/>
        <a:lstStyle/>
        <a:p>
          <a:endParaRPr lang="x-none" sz="3200"/>
        </a:p>
      </dgm:t>
    </dgm:pt>
    <dgm:pt modelId="{F93B021A-6EF0-4B4B-BEB2-CC8D7AE8BFE3}" type="sibTrans" cxnId="{0445A1D2-C1C5-44BD-9218-57DC5EEFE402}">
      <dgm:prSet custT="1"/>
      <dgm:spPr/>
      <dgm:t>
        <a:bodyPr/>
        <a:lstStyle/>
        <a:p>
          <a:endParaRPr lang="x-none" sz="3200"/>
        </a:p>
      </dgm:t>
    </dgm:pt>
    <dgm:pt modelId="{B39E3452-F7DE-1E4A-95D2-BAD5A6C20242}">
      <dgm:prSet phldrT="[Text]" custT="1"/>
      <dgm:spPr/>
      <dgm:t>
        <a:bodyPr/>
        <a:lstStyle/>
        <a:p>
          <a:r>
            <a:rPr lang="en-US" sz="2000" b="1" dirty="0" smtClean="0"/>
            <a:t>Year 4</a:t>
          </a:r>
        </a:p>
        <a:p>
          <a:r>
            <a:rPr lang="en-US" sz="1800" b="0" dirty="0" smtClean="0"/>
            <a:t>Healthy volunteer preferences</a:t>
          </a:r>
        </a:p>
        <a:p>
          <a:r>
            <a:rPr lang="en-US" sz="1800" b="0" dirty="0" smtClean="0"/>
            <a:t/>
          </a:r>
          <a:br>
            <a:rPr lang="en-US" sz="1800" b="0" dirty="0" smtClean="0"/>
          </a:br>
          <a:r>
            <a:rPr lang="en-US" sz="1800" b="0" dirty="0" smtClean="0"/>
            <a:t> New driving biological projects (DBPs)</a:t>
          </a:r>
          <a:endParaRPr lang="en-US" sz="1800" b="0" dirty="0"/>
        </a:p>
      </dgm:t>
    </dgm:pt>
    <dgm:pt modelId="{29407B19-CE48-AA48-B3A5-4FB179ACF14A}" type="parTrans" cxnId="{FC585E3E-F108-9448-BBA5-E75863D89E66}">
      <dgm:prSet/>
      <dgm:spPr/>
      <dgm:t>
        <a:bodyPr/>
        <a:lstStyle/>
        <a:p>
          <a:endParaRPr lang="en-US" sz="4000"/>
        </a:p>
      </dgm:t>
    </dgm:pt>
    <dgm:pt modelId="{A44AD669-DA54-894E-AE6D-AEFCF6F16F84}" type="sibTrans" cxnId="{FC585E3E-F108-9448-BBA5-E75863D89E66}">
      <dgm:prSet/>
      <dgm:spPr/>
      <dgm:t>
        <a:bodyPr/>
        <a:lstStyle/>
        <a:p>
          <a:endParaRPr lang="en-US" sz="4000"/>
        </a:p>
      </dgm:t>
    </dgm:pt>
    <dgm:pt modelId="{6CE268D7-100E-4104-967E-760A2B5B8B66}" type="pres">
      <dgm:prSet presAssocID="{4BDAB83A-2601-40EA-AD5C-FFCA6EE61354}" presName="Name0" presStyleCnt="0">
        <dgm:presLayoutVars>
          <dgm:dir/>
          <dgm:resizeHandles val="exact"/>
        </dgm:presLayoutVars>
      </dgm:prSet>
      <dgm:spPr/>
      <dgm:t>
        <a:bodyPr/>
        <a:lstStyle/>
        <a:p>
          <a:endParaRPr lang="x-none"/>
        </a:p>
      </dgm:t>
    </dgm:pt>
    <dgm:pt modelId="{3477AF1D-FAEF-4304-B5A1-469F38CD82B3}" type="pres">
      <dgm:prSet presAssocID="{AD548A3F-6597-49A0-A006-C80A90B63E2A}" presName="node" presStyleLbl="node1" presStyleIdx="0" presStyleCnt="4">
        <dgm:presLayoutVars>
          <dgm:bulletEnabled val="1"/>
        </dgm:presLayoutVars>
      </dgm:prSet>
      <dgm:spPr/>
      <dgm:t>
        <a:bodyPr/>
        <a:lstStyle/>
        <a:p>
          <a:endParaRPr lang="x-none"/>
        </a:p>
      </dgm:t>
    </dgm:pt>
    <dgm:pt modelId="{B35AB263-7CF8-4544-9898-10A059A297E6}" type="pres">
      <dgm:prSet presAssocID="{5C9AEC89-CFC5-42D7-85F1-2A3C7E227566}" presName="sibTrans" presStyleLbl="sibTrans2D1" presStyleIdx="0" presStyleCnt="3"/>
      <dgm:spPr/>
      <dgm:t>
        <a:bodyPr/>
        <a:lstStyle/>
        <a:p>
          <a:endParaRPr lang="x-none"/>
        </a:p>
      </dgm:t>
    </dgm:pt>
    <dgm:pt modelId="{FBA2ABDC-1D7B-4249-8BAF-D0DE062BAF01}" type="pres">
      <dgm:prSet presAssocID="{5C9AEC89-CFC5-42D7-85F1-2A3C7E227566}" presName="connectorText" presStyleLbl="sibTrans2D1" presStyleIdx="0" presStyleCnt="3"/>
      <dgm:spPr/>
      <dgm:t>
        <a:bodyPr/>
        <a:lstStyle/>
        <a:p>
          <a:endParaRPr lang="x-none"/>
        </a:p>
      </dgm:t>
    </dgm:pt>
    <dgm:pt modelId="{DA6F4533-E179-4FDC-9230-CAAD2FC12329}" type="pres">
      <dgm:prSet presAssocID="{5986371F-9770-4586-9C46-6F5ED9ECB5A2}" presName="node" presStyleLbl="node1" presStyleIdx="1" presStyleCnt="4">
        <dgm:presLayoutVars>
          <dgm:bulletEnabled val="1"/>
        </dgm:presLayoutVars>
      </dgm:prSet>
      <dgm:spPr/>
      <dgm:t>
        <a:bodyPr/>
        <a:lstStyle/>
        <a:p>
          <a:endParaRPr lang="x-none"/>
        </a:p>
      </dgm:t>
    </dgm:pt>
    <dgm:pt modelId="{591BE240-C82C-42B2-8E3C-BB2A25A16E36}" type="pres">
      <dgm:prSet presAssocID="{E6EE0DB4-FFD2-4D03-B460-B385D301B59B}" presName="sibTrans" presStyleLbl="sibTrans2D1" presStyleIdx="1" presStyleCnt="3"/>
      <dgm:spPr/>
      <dgm:t>
        <a:bodyPr/>
        <a:lstStyle/>
        <a:p>
          <a:endParaRPr lang="x-none"/>
        </a:p>
      </dgm:t>
    </dgm:pt>
    <dgm:pt modelId="{5FA96058-25B1-4814-B54C-CAE7E69029D7}" type="pres">
      <dgm:prSet presAssocID="{E6EE0DB4-FFD2-4D03-B460-B385D301B59B}" presName="connectorText" presStyleLbl="sibTrans2D1" presStyleIdx="1" presStyleCnt="3"/>
      <dgm:spPr/>
      <dgm:t>
        <a:bodyPr/>
        <a:lstStyle/>
        <a:p>
          <a:endParaRPr lang="x-none"/>
        </a:p>
      </dgm:t>
    </dgm:pt>
    <dgm:pt modelId="{3D94EF75-E013-47C1-A7B1-C07C0C9FF824}" type="pres">
      <dgm:prSet presAssocID="{DD930306-32EA-4088-9C97-95BB1019C6CA}" presName="node" presStyleLbl="node1" presStyleIdx="2" presStyleCnt="4">
        <dgm:presLayoutVars>
          <dgm:bulletEnabled val="1"/>
        </dgm:presLayoutVars>
      </dgm:prSet>
      <dgm:spPr/>
      <dgm:t>
        <a:bodyPr/>
        <a:lstStyle/>
        <a:p>
          <a:endParaRPr lang="x-none"/>
        </a:p>
      </dgm:t>
    </dgm:pt>
    <dgm:pt modelId="{19C221EA-1C55-5044-B8A9-AC64C41FFD4B}" type="pres">
      <dgm:prSet presAssocID="{F93B021A-6EF0-4B4B-BEB2-CC8D7AE8BFE3}" presName="sibTrans" presStyleLbl="sibTrans2D1" presStyleIdx="2" presStyleCnt="3"/>
      <dgm:spPr/>
      <dgm:t>
        <a:bodyPr/>
        <a:lstStyle/>
        <a:p>
          <a:endParaRPr lang="en-US"/>
        </a:p>
      </dgm:t>
    </dgm:pt>
    <dgm:pt modelId="{4F3275C4-7699-7C43-BA7E-C8A65D6F07E1}" type="pres">
      <dgm:prSet presAssocID="{F93B021A-6EF0-4B4B-BEB2-CC8D7AE8BFE3}" presName="connectorText" presStyleLbl="sibTrans2D1" presStyleIdx="2" presStyleCnt="3"/>
      <dgm:spPr/>
      <dgm:t>
        <a:bodyPr/>
        <a:lstStyle/>
        <a:p>
          <a:endParaRPr lang="en-US"/>
        </a:p>
      </dgm:t>
    </dgm:pt>
    <dgm:pt modelId="{78F11FB4-69B1-0E4B-BDC2-51AFCBF9507E}" type="pres">
      <dgm:prSet presAssocID="{B39E3452-F7DE-1E4A-95D2-BAD5A6C20242}" presName="node" presStyleLbl="node1" presStyleIdx="3" presStyleCnt="4">
        <dgm:presLayoutVars>
          <dgm:bulletEnabled val="1"/>
        </dgm:presLayoutVars>
      </dgm:prSet>
      <dgm:spPr/>
      <dgm:t>
        <a:bodyPr/>
        <a:lstStyle/>
        <a:p>
          <a:endParaRPr lang="en-US"/>
        </a:p>
      </dgm:t>
    </dgm:pt>
  </dgm:ptLst>
  <dgm:cxnLst>
    <dgm:cxn modelId="{0445A1D2-C1C5-44BD-9218-57DC5EEFE402}" srcId="{4BDAB83A-2601-40EA-AD5C-FFCA6EE61354}" destId="{DD930306-32EA-4088-9C97-95BB1019C6CA}" srcOrd="2" destOrd="0" parTransId="{1FCB27CC-F61E-444A-9161-17C188A4F9F4}" sibTransId="{F93B021A-6EF0-4B4B-BEB2-CC8D7AE8BFE3}"/>
    <dgm:cxn modelId="{0F9A82C7-3EBD-E14C-AE30-9DE78D5978CC}" type="presOf" srcId="{DD930306-32EA-4088-9C97-95BB1019C6CA}" destId="{3D94EF75-E013-47C1-A7B1-C07C0C9FF824}" srcOrd="0" destOrd="0" presId="urn:microsoft.com/office/officeart/2005/8/layout/process1"/>
    <dgm:cxn modelId="{C9E4173C-5EE1-4824-B175-0842ADD93178}" srcId="{4BDAB83A-2601-40EA-AD5C-FFCA6EE61354}" destId="{AD548A3F-6597-49A0-A006-C80A90B63E2A}" srcOrd="0" destOrd="0" parTransId="{F139BEBB-B81C-4E9B-A269-92A177E46D81}" sibTransId="{5C9AEC89-CFC5-42D7-85F1-2A3C7E227566}"/>
    <dgm:cxn modelId="{F8EAA508-34EB-1749-A8AE-3AD27519D892}" type="presOf" srcId="{AD548A3F-6597-49A0-A006-C80A90B63E2A}" destId="{3477AF1D-FAEF-4304-B5A1-469F38CD82B3}" srcOrd="0" destOrd="0" presId="urn:microsoft.com/office/officeart/2005/8/layout/process1"/>
    <dgm:cxn modelId="{ED0092DA-E8AC-3240-B400-94CF34A48A07}" type="presOf" srcId="{5986371F-9770-4586-9C46-6F5ED9ECB5A2}" destId="{DA6F4533-E179-4FDC-9230-CAAD2FC12329}" srcOrd="0" destOrd="0" presId="urn:microsoft.com/office/officeart/2005/8/layout/process1"/>
    <dgm:cxn modelId="{C1C1A780-71ED-8643-AC74-0AFEDC1D90EE}" type="presOf" srcId="{5C9AEC89-CFC5-42D7-85F1-2A3C7E227566}" destId="{B35AB263-7CF8-4544-9898-10A059A297E6}" srcOrd="0" destOrd="0" presId="urn:microsoft.com/office/officeart/2005/8/layout/process1"/>
    <dgm:cxn modelId="{4EC507F9-FA38-BB40-A961-EBF9F4D881DB}" type="presOf" srcId="{E6EE0DB4-FFD2-4D03-B460-B385D301B59B}" destId="{591BE240-C82C-42B2-8E3C-BB2A25A16E36}" srcOrd="0" destOrd="0" presId="urn:microsoft.com/office/officeart/2005/8/layout/process1"/>
    <dgm:cxn modelId="{FC585E3E-F108-9448-BBA5-E75863D89E66}" srcId="{4BDAB83A-2601-40EA-AD5C-FFCA6EE61354}" destId="{B39E3452-F7DE-1E4A-95D2-BAD5A6C20242}" srcOrd="3" destOrd="0" parTransId="{29407B19-CE48-AA48-B3A5-4FB179ACF14A}" sibTransId="{A44AD669-DA54-894E-AE6D-AEFCF6F16F84}"/>
    <dgm:cxn modelId="{EAD67137-6E5C-5846-A206-E345688D2C48}" type="presOf" srcId="{4BDAB83A-2601-40EA-AD5C-FFCA6EE61354}" destId="{6CE268D7-100E-4104-967E-760A2B5B8B66}" srcOrd="0" destOrd="0" presId="urn:microsoft.com/office/officeart/2005/8/layout/process1"/>
    <dgm:cxn modelId="{EF53B61F-0A6F-4DF0-93FE-3C8B802160AF}" srcId="{4BDAB83A-2601-40EA-AD5C-FFCA6EE61354}" destId="{5986371F-9770-4586-9C46-6F5ED9ECB5A2}" srcOrd="1" destOrd="0" parTransId="{1C910AB7-6948-47AD-AC79-64DE8F0039E4}" sibTransId="{E6EE0DB4-FFD2-4D03-B460-B385D301B59B}"/>
    <dgm:cxn modelId="{483B9818-44A3-C341-BEB7-B103FB2D26EA}" type="presOf" srcId="{F93B021A-6EF0-4B4B-BEB2-CC8D7AE8BFE3}" destId="{19C221EA-1C55-5044-B8A9-AC64C41FFD4B}" srcOrd="0" destOrd="0" presId="urn:microsoft.com/office/officeart/2005/8/layout/process1"/>
    <dgm:cxn modelId="{6344F837-FAD5-764F-8FA6-27A21BB72A61}" type="presOf" srcId="{F93B021A-6EF0-4B4B-BEB2-CC8D7AE8BFE3}" destId="{4F3275C4-7699-7C43-BA7E-C8A65D6F07E1}" srcOrd="1" destOrd="0" presId="urn:microsoft.com/office/officeart/2005/8/layout/process1"/>
    <dgm:cxn modelId="{9A052851-226B-594B-9CF7-8202B1C6DC34}" type="presOf" srcId="{5C9AEC89-CFC5-42D7-85F1-2A3C7E227566}" destId="{FBA2ABDC-1D7B-4249-8BAF-D0DE062BAF01}" srcOrd="1" destOrd="0" presId="urn:microsoft.com/office/officeart/2005/8/layout/process1"/>
    <dgm:cxn modelId="{09594A9F-ECA1-2B4F-AD9E-997D69C12285}" type="presOf" srcId="{B39E3452-F7DE-1E4A-95D2-BAD5A6C20242}" destId="{78F11FB4-69B1-0E4B-BDC2-51AFCBF9507E}" srcOrd="0" destOrd="0" presId="urn:microsoft.com/office/officeart/2005/8/layout/process1"/>
    <dgm:cxn modelId="{D3657A95-0E16-5142-ACD9-8056CC4FDA55}" type="presOf" srcId="{E6EE0DB4-FFD2-4D03-B460-B385D301B59B}" destId="{5FA96058-25B1-4814-B54C-CAE7E69029D7}" srcOrd="1" destOrd="0" presId="urn:microsoft.com/office/officeart/2005/8/layout/process1"/>
    <dgm:cxn modelId="{D11BD828-8C0E-344C-84D3-A332A069B884}" type="presParOf" srcId="{6CE268D7-100E-4104-967E-760A2B5B8B66}" destId="{3477AF1D-FAEF-4304-B5A1-469F38CD82B3}" srcOrd="0" destOrd="0" presId="urn:microsoft.com/office/officeart/2005/8/layout/process1"/>
    <dgm:cxn modelId="{1D555E8D-740D-2643-84A3-513E790020F8}" type="presParOf" srcId="{6CE268D7-100E-4104-967E-760A2B5B8B66}" destId="{B35AB263-7CF8-4544-9898-10A059A297E6}" srcOrd="1" destOrd="0" presId="urn:microsoft.com/office/officeart/2005/8/layout/process1"/>
    <dgm:cxn modelId="{221CC4D0-FE53-664D-A18A-55849A7FACAF}" type="presParOf" srcId="{B35AB263-7CF8-4544-9898-10A059A297E6}" destId="{FBA2ABDC-1D7B-4249-8BAF-D0DE062BAF01}" srcOrd="0" destOrd="0" presId="urn:microsoft.com/office/officeart/2005/8/layout/process1"/>
    <dgm:cxn modelId="{62BF6F02-4CEB-3B42-A898-C728C78C2983}" type="presParOf" srcId="{6CE268D7-100E-4104-967E-760A2B5B8B66}" destId="{DA6F4533-E179-4FDC-9230-CAAD2FC12329}" srcOrd="2" destOrd="0" presId="urn:microsoft.com/office/officeart/2005/8/layout/process1"/>
    <dgm:cxn modelId="{12DA1FAD-6D36-1B46-8826-0E46D04E1AB2}" type="presParOf" srcId="{6CE268D7-100E-4104-967E-760A2B5B8B66}" destId="{591BE240-C82C-42B2-8E3C-BB2A25A16E36}" srcOrd="3" destOrd="0" presId="urn:microsoft.com/office/officeart/2005/8/layout/process1"/>
    <dgm:cxn modelId="{13102647-A033-BB45-91A3-319D072B5C4D}" type="presParOf" srcId="{591BE240-C82C-42B2-8E3C-BB2A25A16E36}" destId="{5FA96058-25B1-4814-B54C-CAE7E69029D7}" srcOrd="0" destOrd="0" presId="urn:microsoft.com/office/officeart/2005/8/layout/process1"/>
    <dgm:cxn modelId="{AA4392DA-AEBA-E64B-A1DE-58A8311AE1DB}" type="presParOf" srcId="{6CE268D7-100E-4104-967E-760A2B5B8B66}" destId="{3D94EF75-E013-47C1-A7B1-C07C0C9FF824}" srcOrd="4" destOrd="0" presId="urn:microsoft.com/office/officeart/2005/8/layout/process1"/>
    <dgm:cxn modelId="{9B2765BF-E9F3-5340-BCA7-98AC4422A496}" type="presParOf" srcId="{6CE268D7-100E-4104-967E-760A2B5B8B66}" destId="{19C221EA-1C55-5044-B8A9-AC64C41FFD4B}" srcOrd="5" destOrd="0" presId="urn:microsoft.com/office/officeart/2005/8/layout/process1"/>
    <dgm:cxn modelId="{E9C70389-6E52-CE40-98E8-1A228D446597}" type="presParOf" srcId="{19C221EA-1C55-5044-B8A9-AC64C41FFD4B}" destId="{4F3275C4-7699-7C43-BA7E-C8A65D6F07E1}" srcOrd="0" destOrd="0" presId="urn:microsoft.com/office/officeart/2005/8/layout/process1"/>
    <dgm:cxn modelId="{879E466F-66ED-1840-9A62-7028DA8F57B5}" type="presParOf" srcId="{6CE268D7-100E-4104-967E-760A2B5B8B66}" destId="{78F11FB4-69B1-0E4B-BDC2-51AFCBF9507E}"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F74F91-CF22-D04F-9C3C-064980F4294C}" type="doc">
      <dgm:prSet loTypeId="urn:microsoft.com/office/officeart/2005/8/layout/venn1" loCatId="relationship" qsTypeId="urn:microsoft.com/office/officeart/2005/8/quickstyle/simple4" qsCatId="simple" csTypeId="urn:microsoft.com/office/officeart/2005/8/colors/accent1_2" csCatId="accent1" phldr="1"/>
      <dgm:spPr/>
    </dgm:pt>
    <dgm:pt modelId="{90552D82-6E2A-B844-AA84-B1725914A088}">
      <dgm:prSet phldrT="[Text]"/>
      <dgm:spPr>
        <a:solidFill>
          <a:srgbClr val="DC0000">
            <a:alpha val="87000"/>
          </a:srgbClr>
        </a:solidFill>
        <a:effectLst>
          <a:outerShdw blurRad="50800" dist="38100" dir="2700000" algn="tl" rotWithShape="0">
            <a:srgbClr val="000000">
              <a:alpha val="43000"/>
            </a:srgbClr>
          </a:outerShdw>
        </a:effectLst>
      </dgm:spPr>
      <dgm:t>
        <a:bodyPr/>
        <a:lstStyle/>
        <a:p>
          <a:r>
            <a:rPr lang="en-US" dirty="0" smtClean="0">
              <a:solidFill>
                <a:srgbClr val="FFFF00"/>
              </a:solidFill>
            </a:rPr>
            <a:t>Privacy Preserving Analytics for KD in African-Americans</a:t>
          </a:r>
          <a:endParaRPr lang="en-US" dirty="0">
            <a:solidFill>
              <a:srgbClr val="FFFF00"/>
            </a:solidFill>
          </a:endParaRPr>
        </a:p>
      </dgm:t>
    </dgm:pt>
    <dgm:pt modelId="{542F04B6-CC96-6D4D-868E-F30B2C3566C6}" type="parTrans" cxnId="{2022F6EE-4662-6344-A0BC-BA61EB9158F9}">
      <dgm:prSet/>
      <dgm:spPr/>
      <dgm:t>
        <a:bodyPr/>
        <a:lstStyle/>
        <a:p>
          <a:endParaRPr lang="en-US"/>
        </a:p>
      </dgm:t>
    </dgm:pt>
    <dgm:pt modelId="{67ACFC18-ECAE-AC44-9453-E4CEA93D7E2D}" type="sibTrans" cxnId="{2022F6EE-4662-6344-A0BC-BA61EB9158F9}">
      <dgm:prSet/>
      <dgm:spPr/>
      <dgm:t>
        <a:bodyPr/>
        <a:lstStyle/>
        <a:p>
          <a:endParaRPr lang="en-US"/>
        </a:p>
      </dgm:t>
    </dgm:pt>
    <dgm:pt modelId="{549ED733-28DA-CF44-B904-48D9E60EF57C}">
      <dgm:prSet phldrT="[Text]"/>
      <dgm:spPr>
        <a:solidFill>
          <a:srgbClr val="00BA00">
            <a:alpha val="79000"/>
          </a:srgbClr>
        </a:solidFill>
        <a:effectLst>
          <a:outerShdw blurRad="50800" dist="38100" dir="2700000" algn="tl" rotWithShape="0">
            <a:srgbClr val="000000">
              <a:alpha val="43000"/>
            </a:srgbClr>
          </a:outerShdw>
        </a:effectLst>
      </dgm:spPr>
      <dgm:t>
        <a:bodyPr/>
        <a:lstStyle/>
        <a:p>
          <a:r>
            <a:rPr lang="en-US" dirty="0" smtClean="0">
              <a:solidFill>
                <a:schemeClr val="tx1"/>
              </a:solidFill>
            </a:rPr>
            <a:t>Consent for Data and </a:t>
          </a:r>
          <a:r>
            <a:rPr lang="en-US" dirty="0" err="1" smtClean="0">
              <a:solidFill>
                <a:schemeClr val="tx1"/>
              </a:solidFill>
            </a:rPr>
            <a:t>Biosample</a:t>
          </a:r>
          <a:r>
            <a:rPr lang="en-US" dirty="0" smtClean="0">
              <a:solidFill>
                <a:schemeClr val="tx1"/>
              </a:solidFill>
            </a:rPr>
            <a:t> Sharing in an Underserved Population</a:t>
          </a:r>
        </a:p>
        <a:p>
          <a:endParaRPr lang="en-US" dirty="0">
            <a:solidFill>
              <a:schemeClr val="bg2">
                <a:lumMod val="10000"/>
              </a:schemeClr>
            </a:solidFill>
          </a:endParaRPr>
        </a:p>
      </dgm:t>
    </dgm:pt>
    <dgm:pt modelId="{1E09B4AE-9992-7E4F-927C-A001296C862C}" type="parTrans" cxnId="{8465BD7C-83E5-5D44-82EE-BC8EFCE03D74}">
      <dgm:prSet/>
      <dgm:spPr/>
      <dgm:t>
        <a:bodyPr/>
        <a:lstStyle/>
        <a:p>
          <a:endParaRPr lang="en-US"/>
        </a:p>
      </dgm:t>
    </dgm:pt>
    <dgm:pt modelId="{A741F094-6D6B-FA40-A23A-8D8662C024D5}" type="sibTrans" cxnId="{8465BD7C-83E5-5D44-82EE-BC8EFCE03D74}">
      <dgm:prSet/>
      <dgm:spPr/>
      <dgm:t>
        <a:bodyPr/>
        <a:lstStyle/>
        <a:p>
          <a:endParaRPr lang="en-US"/>
        </a:p>
      </dgm:t>
    </dgm:pt>
    <dgm:pt modelId="{61A35738-E45F-A440-B2CD-04D3E822F001}">
      <dgm:prSet phldrT="[Text]"/>
      <dgm:spPr>
        <a:solidFill>
          <a:srgbClr val="FFFF00">
            <a:alpha val="60000"/>
          </a:srgbClr>
        </a:solidFill>
        <a:effectLst>
          <a:outerShdw blurRad="50800" dist="38100" dir="2700000" algn="tl" rotWithShape="0">
            <a:srgbClr val="000000">
              <a:alpha val="43000"/>
            </a:srgbClr>
          </a:outerShdw>
        </a:effectLst>
      </dgm:spPr>
      <dgm:t>
        <a:bodyPr/>
        <a:lstStyle/>
        <a:p>
          <a:r>
            <a:rPr lang="en-US" dirty="0" smtClean="0"/>
            <a:t>Partnership for Epidemiological Research on Latinos</a:t>
          </a:r>
          <a:endParaRPr lang="en-US" dirty="0"/>
        </a:p>
      </dgm:t>
    </dgm:pt>
    <dgm:pt modelId="{A93F0844-4EC9-FC45-83C0-4B4B7D49F782}" type="parTrans" cxnId="{A413D2CE-7722-8F47-9A74-43E88CF78D87}">
      <dgm:prSet/>
      <dgm:spPr/>
      <dgm:t>
        <a:bodyPr/>
        <a:lstStyle/>
        <a:p>
          <a:endParaRPr lang="en-US"/>
        </a:p>
      </dgm:t>
    </dgm:pt>
    <dgm:pt modelId="{C86C62DA-7CC9-4747-9197-E752A6E12652}" type="sibTrans" cxnId="{A413D2CE-7722-8F47-9A74-43E88CF78D87}">
      <dgm:prSet/>
      <dgm:spPr/>
      <dgm:t>
        <a:bodyPr/>
        <a:lstStyle/>
        <a:p>
          <a:endParaRPr lang="en-US"/>
        </a:p>
      </dgm:t>
    </dgm:pt>
    <dgm:pt modelId="{C236EBFE-21C2-F648-97CA-B4FDC419D4C2}" type="pres">
      <dgm:prSet presAssocID="{D4F74F91-CF22-D04F-9C3C-064980F4294C}" presName="compositeShape" presStyleCnt="0">
        <dgm:presLayoutVars>
          <dgm:chMax val="7"/>
          <dgm:dir/>
          <dgm:resizeHandles val="exact"/>
        </dgm:presLayoutVars>
      </dgm:prSet>
      <dgm:spPr/>
    </dgm:pt>
    <dgm:pt modelId="{E0492003-094F-1B49-AB2E-D88B558BF6F0}" type="pres">
      <dgm:prSet presAssocID="{90552D82-6E2A-B844-AA84-B1725914A088}" presName="circ1" presStyleLbl="vennNode1" presStyleIdx="0" presStyleCnt="3"/>
      <dgm:spPr/>
      <dgm:t>
        <a:bodyPr/>
        <a:lstStyle/>
        <a:p>
          <a:endParaRPr lang="en-US"/>
        </a:p>
      </dgm:t>
    </dgm:pt>
    <dgm:pt modelId="{0169A3AD-6FB2-0945-860C-D52426C44AAC}" type="pres">
      <dgm:prSet presAssocID="{90552D82-6E2A-B844-AA84-B1725914A088}" presName="circ1Tx" presStyleLbl="revTx" presStyleIdx="0" presStyleCnt="0">
        <dgm:presLayoutVars>
          <dgm:chMax val="0"/>
          <dgm:chPref val="0"/>
          <dgm:bulletEnabled val="1"/>
        </dgm:presLayoutVars>
      </dgm:prSet>
      <dgm:spPr/>
      <dgm:t>
        <a:bodyPr/>
        <a:lstStyle/>
        <a:p>
          <a:endParaRPr lang="en-US"/>
        </a:p>
      </dgm:t>
    </dgm:pt>
    <dgm:pt modelId="{EC1AAD7A-586B-A145-9AF3-CEA2B15A8D64}" type="pres">
      <dgm:prSet presAssocID="{549ED733-28DA-CF44-B904-48D9E60EF57C}" presName="circ2" presStyleLbl="vennNode1" presStyleIdx="1" presStyleCnt="3" custLinFactNeighborY="4772"/>
      <dgm:spPr/>
      <dgm:t>
        <a:bodyPr/>
        <a:lstStyle/>
        <a:p>
          <a:endParaRPr lang="en-US"/>
        </a:p>
      </dgm:t>
    </dgm:pt>
    <dgm:pt modelId="{515C813C-ACFC-AF41-86CB-6C8E76775D86}" type="pres">
      <dgm:prSet presAssocID="{549ED733-28DA-CF44-B904-48D9E60EF57C}" presName="circ2Tx" presStyleLbl="revTx" presStyleIdx="0" presStyleCnt="0">
        <dgm:presLayoutVars>
          <dgm:chMax val="0"/>
          <dgm:chPref val="0"/>
          <dgm:bulletEnabled val="1"/>
        </dgm:presLayoutVars>
      </dgm:prSet>
      <dgm:spPr/>
      <dgm:t>
        <a:bodyPr/>
        <a:lstStyle/>
        <a:p>
          <a:endParaRPr lang="en-US"/>
        </a:p>
      </dgm:t>
    </dgm:pt>
    <dgm:pt modelId="{1A7F50EE-16CE-5C4E-ACA1-D19AA610EC74}" type="pres">
      <dgm:prSet presAssocID="{61A35738-E45F-A440-B2CD-04D3E822F001}" presName="circ3" presStyleLbl="vennNode1" presStyleIdx="2" presStyleCnt="3"/>
      <dgm:spPr/>
      <dgm:t>
        <a:bodyPr/>
        <a:lstStyle/>
        <a:p>
          <a:endParaRPr lang="en-US"/>
        </a:p>
      </dgm:t>
    </dgm:pt>
    <dgm:pt modelId="{447C7BD4-4123-E344-B80B-4B3309669EEE}" type="pres">
      <dgm:prSet presAssocID="{61A35738-E45F-A440-B2CD-04D3E822F001}" presName="circ3Tx" presStyleLbl="revTx" presStyleIdx="0" presStyleCnt="0">
        <dgm:presLayoutVars>
          <dgm:chMax val="0"/>
          <dgm:chPref val="0"/>
          <dgm:bulletEnabled val="1"/>
        </dgm:presLayoutVars>
      </dgm:prSet>
      <dgm:spPr/>
      <dgm:t>
        <a:bodyPr/>
        <a:lstStyle/>
        <a:p>
          <a:endParaRPr lang="en-US"/>
        </a:p>
      </dgm:t>
    </dgm:pt>
  </dgm:ptLst>
  <dgm:cxnLst>
    <dgm:cxn modelId="{E99B9074-E484-2D48-AA2D-8276403190B5}" type="presOf" srcId="{90552D82-6E2A-B844-AA84-B1725914A088}" destId="{E0492003-094F-1B49-AB2E-D88B558BF6F0}" srcOrd="0" destOrd="0" presId="urn:microsoft.com/office/officeart/2005/8/layout/venn1"/>
    <dgm:cxn modelId="{568E46B1-46A8-774F-A74E-74172D4101B4}" type="presOf" srcId="{61A35738-E45F-A440-B2CD-04D3E822F001}" destId="{1A7F50EE-16CE-5C4E-ACA1-D19AA610EC74}" srcOrd="0" destOrd="0" presId="urn:microsoft.com/office/officeart/2005/8/layout/venn1"/>
    <dgm:cxn modelId="{CA78F0CB-35BB-8248-A9CF-16B976554911}" type="presOf" srcId="{549ED733-28DA-CF44-B904-48D9E60EF57C}" destId="{515C813C-ACFC-AF41-86CB-6C8E76775D86}" srcOrd="1" destOrd="0" presId="urn:microsoft.com/office/officeart/2005/8/layout/venn1"/>
    <dgm:cxn modelId="{5D6129E8-8CEB-534C-B234-4406D9348E0D}" type="presOf" srcId="{D4F74F91-CF22-D04F-9C3C-064980F4294C}" destId="{C236EBFE-21C2-F648-97CA-B4FDC419D4C2}" srcOrd="0" destOrd="0" presId="urn:microsoft.com/office/officeart/2005/8/layout/venn1"/>
    <dgm:cxn modelId="{B147E8E6-7819-1041-B0C2-D16C4C33D6B8}" type="presOf" srcId="{61A35738-E45F-A440-B2CD-04D3E822F001}" destId="{447C7BD4-4123-E344-B80B-4B3309669EEE}" srcOrd="1" destOrd="0" presId="urn:microsoft.com/office/officeart/2005/8/layout/venn1"/>
    <dgm:cxn modelId="{A413D2CE-7722-8F47-9A74-43E88CF78D87}" srcId="{D4F74F91-CF22-D04F-9C3C-064980F4294C}" destId="{61A35738-E45F-A440-B2CD-04D3E822F001}" srcOrd="2" destOrd="0" parTransId="{A93F0844-4EC9-FC45-83C0-4B4B7D49F782}" sibTransId="{C86C62DA-7CC9-4747-9197-E752A6E12652}"/>
    <dgm:cxn modelId="{2022F6EE-4662-6344-A0BC-BA61EB9158F9}" srcId="{D4F74F91-CF22-D04F-9C3C-064980F4294C}" destId="{90552D82-6E2A-B844-AA84-B1725914A088}" srcOrd="0" destOrd="0" parTransId="{542F04B6-CC96-6D4D-868E-F30B2C3566C6}" sibTransId="{67ACFC18-ECAE-AC44-9453-E4CEA93D7E2D}"/>
    <dgm:cxn modelId="{8EFECFE0-4596-FF42-A242-73C981D8EA6B}" type="presOf" srcId="{549ED733-28DA-CF44-B904-48D9E60EF57C}" destId="{EC1AAD7A-586B-A145-9AF3-CEA2B15A8D64}" srcOrd="0" destOrd="0" presId="urn:microsoft.com/office/officeart/2005/8/layout/venn1"/>
    <dgm:cxn modelId="{C8B49791-A39B-9E42-8507-19B3F4D71309}" type="presOf" srcId="{90552D82-6E2A-B844-AA84-B1725914A088}" destId="{0169A3AD-6FB2-0945-860C-D52426C44AAC}" srcOrd="1" destOrd="0" presId="urn:microsoft.com/office/officeart/2005/8/layout/venn1"/>
    <dgm:cxn modelId="{8465BD7C-83E5-5D44-82EE-BC8EFCE03D74}" srcId="{D4F74F91-CF22-D04F-9C3C-064980F4294C}" destId="{549ED733-28DA-CF44-B904-48D9E60EF57C}" srcOrd="1" destOrd="0" parTransId="{1E09B4AE-9992-7E4F-927C-A001296C862C}" sibTransId="{A741F094-6D6B-FA40-A23A-8D8662C024D5}"/>
    <dgm:cxn modelId="{C179C08B-9037-8A4F-9BAB-E9D8E3C617A8}" type="presParOf" srcId="{C236EBFE-21C2-F648-97CA-B4FDC419D4C2}" destId="{E0492003-094F-1B49-AB2E-D88B558BF6F0}" srcOrd="0" destOrd="0" presId="urn:microsoft.com/office/officeart/2005/8/layout/venn1"/>
    <dgm:cxn modelId="{4882450A-317B-E846-9CA7-792C6C01ED9A}" type="presParOf" srcId="{C236EBFE-21C2-F648-97CA-B4FDC419D4C2}" destId="{0169A3AD-6FB2-0945-860C-D52426C44AAC}" srcOrd="1" destOrd="0" presId="urn:microsoft.com/office/officeart/2005/8/layout/venn1"/>
    <dgm:cxn modelId="{BE1F0239-6B5A-5F46-8960-4EA1D6092B56}" type="presParOf" srcId="{C236EBFE-21C2-F648-97CA-B4FDC419D4C2}" destId="{EC1AAD7A-586B-A145-9AF3-CEA2B15A8D64}" srcOrd="2" destOrd="0" presId="urn:microsoft.com/office/officeart/2005/8/layout/venn1"/>
    <dgm:cxn modelId="{09388A33-3A44-6B45-836D-1A9FE880EA42}" type="presParOf" srcId="{C236EBFE-21C2-F648-97CA-B4FDC419D4C2}" destId="{515C813C-ACFC-AF41-86CB-6C8E76775D86}" srcOrd="3" destOrd="0" presId="urn:microsoft.com/office/officeart/2005/8/layout/venn1"/>
    <dgm:cxn modelId="{ACB79FA0-B95E-0A48-AA2D-05AA0DFFC523}" type="presParOf" srcId="{C236EBFE-21C2-F648-97CA-B4FDC419D4C2}" destId="{1A7F50EE-16CE-5C4E-ACA1-D19AA610EC74}" srcOrd="4" destOrd="0" presId="urn:microsoft.com/office/officeart/2005/8/layout/venn1"/>
    <dgm:cxn modelId="{112BDFA8-0C2A-344E-9044-5E6FFDA7F625}" type="presParOf" srcId="{C236EBFE-21C2-F648-97CA-B4FDC419D4C2}" destId="{447C7BD4-4123-E344-B80B-4B3309669EE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F74F91-CF22-D04F-9C3C-064980F4294C}" type="doc">
      <dgm:prSet loTypeId="urn:microsoft.com/office/officeart/2005/8/layout/venn1" loCatId="relationship" qsTypeId="urn:microsoft.com/office/officeart/2005/8/quickstyle/simple4" qsCatId="simple" csTypeId="urn:microsoft.com/office/officeart/2005/8/colors/colorful2" csCatId="colorful" phldr="1"/>
      <dgm:spPr/>
    </dgm:pt>
    <dgm:pt modelId="{90552D82-6E2A-B844-AA84-B1725914A088}">
      <dgm:prSet phldrT="[Text]"/>
      <dgm:spPr/>
      <dgm:t>
        <a:bodyPr/>
        <a:lstStyle/>
        <a:p>
          <a:r>
            <a:rPr lang="en-US" dirty="0" smtClean="0"/>
            <a:t>Data Sharing</a:t>
          </a:r>
          <a:endParaRPr lang="en-US" dirty="0"/>
        </a:p>
      </dgm:t>
    </dgm:pt>
    <dgm:pt modelId="{542F04B6-CC96-6D4D-868E-F30B2C3566C6}" type="parTrans" cxnId="{2022F6EE-4662-6344-A0BC-BA61EB9158F9}">
      <dgm:prSet/>
      <dgm:spPr/>
      <dgm:t>
        <a:bodyPr/>
        <a:lstStyle/>
        <a:p>
          <a:endParaRPr lang="en-US"/>
        </a:p>
      </dgm:t>
    </dgm:pt>
    <dgm:pt modelId="{67ACFC18-ECAE-AC44-9453-E4CEA93D7E2D}" type="sibTrans" cxnId="{2022F6EE-4662-6344-A0BC-BA61EB9158F9}">
      <dgm:prSet/>
      <dgm:spPr/>
      <dgm:t>
        <a:bodyPr/>
        <a:lstStyle/>
        <a:p>
          <a:endParaRPr lang="en-US"/>
        </a:p>
      </dgm:t>
    </dgm:pt>
    <dgm:pt modelId="{549ED733-28DA-CF44-B904-48D9E60EF57C}">
      <dgm:prSet phldrT="[Text]"/>
      <dgm:spPr/>
      <dgm:t>
        <a:bodyPr/>
        <a:lstStyle/>
        <a:p>
          <a:r>
            <a:rPr lang="en-US" dirty="0" smtClean="0"/>
            <a:t>Algorithms and Tools</a:t>
          </a:r>
          <a:endParaRPr lang="en-US" dirty="0"/>
        </a:p>
      </dgm:t>
    </dgm:pt>
    <dgm:pt modelId="{1E09B4AE-9992-7E4F-927C-A001296C862C}" type="parTrans" cxnId="{8465BD7C-83E5-5D44-82EE-BC8EFCE03D74}">
      <dgm:prSet/>
      <dgm:spPr/>
      <dgm:t>
        <a:bodyPr/>
        <a:lstStyle/>
        <a:p>
          <a:endParaRPr lang="en-US"/>
        </a:p>
      </dgm:t>
    </dgm:pt>
    <dgm:pt modelId="{A741F094-6D6B-FA40-A23A-8D8662C024D5}" type="sibTrans" cxnId="{8465BD7C-83E5-5D44-82EE-BC8EFCE03D74}">
      <dgm:prSet/>
      <dgm:spPr/>
      <dgm:t>
        <a:bodyPr/>
        <a:lstStyle/>
        <a:p>
          <a:endParaRPr lang="en-US"/>
        </a:p>
      </dgm:t>
    </dgm:pt>
    <dgm:pt modelId="{61A35738-E45F-A440-B2CD-04D3E822F001}">
      <dgm:prSet phldrT="[Text]"/>
      <dgm:spPr/>
      <dgm:t>
        <a:bodyPr/>
        <a:lstStyle/>
        <a:p>
          <a:r>
            <a:rPr lang="en-US" dirty="0" smtClean="0"/>
            <a:t>Genomics</a:t>
          </a:r>
          <a:endParaRPr lang="en-US" dirty="0"/>
        </a:p>
      </dgm:t>
    </dgm:pt>
    <dgm:pt modelId="{A93F0844-4EC9-FC45-83C0-4B4B7D49F782}" type="parTrans" cxnId="{A413D2CE-7722-8F47-9A74-43E88CF78D87}">
      <dgm:prSet/>
      <dgm:spPr/>
      <dgm:t>
        <a:bodyPr/>
        <a:lstStyle/>
        <a:p>
          <a:endParaRPr lang="en-US"/>
        </a:p>
      </dgm:t>
    </dgm:pt>
    <dgm:pt modelId="{C86C62DA-7CC9-4747-9197-E752A6E12652}" type="sibTrans" cxnId="{A413D2CE-7722-8F47-9A74-43E88CF78D87}">
      <dgm:prSet/>
      <dgm:spPr/>
      <dgm:t>
        <a:bodyPr/>
        <a:lstStyle/>
        <a:p>
          <a:endParaRPr lang="en-US"/>
        </a:p>
      </dgm:t>
    </dgm:pt>
    <dgm:pt modelId="{654D67D5-AE42-BF40-ABAF-D62D053E9F40}">
      <dgm:prSet phldrT="[Text]"/>
      <dgm:spPr/>
      <dgm:t>
        <a:bodyPr/>
        <a:lstStyle/>
        <a:p>
          <a:r>
            <a:rPr lang="en-US" dirty="0" smtClean="0"/>
            <a:t>Privacy</a:t>
          </a:r>
          <a:endParaRPr lang="en-US" dirty="0"/>
        </a:p>
      </dgm:t>
    </dgm:pt>
    <dgm:pt modelId="{702B50F5-EF2E-1049-82A5-D58FD073147E}" type="parTrans" cxnId="{C71BF716-9947-5542-B1A9-1BDC7748E241}">
      <dgm:prSet/>
      <dgm:spPr/>
      <dgm:t>
        <a:bodyPr/>
        <a:lstStyle/>
        <a:p>
          <a:endParaRPr lang="en-US"/>
        </a:p>
      </dgm:t>
    </dgm:pt>
    <dgm:pt modelId="{31D2A76B-0AC0-FE4B-A3BF-3799F00EA4AA}" type="sibTrans" cxnId="{C71BF716-9947-5542-B1A9-1BDC7748E241}">
      <dgm:prSet/>
      <dgm:spPr/>
      <dgm:t>
        <a:bodyPr/>
        <a:lstStyle/>
        <a:p>
          <a:endParaRPr lang="en-US"/>
        </a:p>
      </dgm:t>
    </dgm:pt>
    <dgm:pt modelId="{C236EBFE-21C2-F648-97CA-B4FDC419D4C2}" type="pres">
      <dgm:prSet presAssocID="{D4F74F91-CF22-D04F-9C3C-064980F4294C}" presName="compositeShape" presStyleCnt="0">
        <dgm:presLayoutVars>
          <dgm:chMax val="7"/>
          <dgm:dir/>
          <dgm:resizeHandles val="exact"/>
        </dgm:presLayoutVars>
      </dgm:prSet>
      <dgm:spPr/>
    </dgm:pt>
    <dgm:pt modelId="{E0492003-094F-1B49-AB2E-D88B558BF6F0}" type="pres">
      <dgm:prSet presAssocID="{90552D82-6E2A-B844-AA84-B1725914A088}" presName="circ1" presStyleLbl="vennNode1" presStyleIdx="0" presStyleCnt="4"/>
      <dgm:spPr/>
      <dgm:t>
        <a:bodyPr/>
        <a:lstStyle/>
        <a:p>
          <a:endParaRPr lang="en-US"/>
        </a:p>
      </dgm:t>
    </dgm:pt>
    <dgm:pt modelId="{0169A3AD-6FB2-0945-860C-D52426C44AAC}" type="pres">
      <dgm:prSet presAssocID="{90552D82-6E2A-B844-AA84-B1725914A088}" presName="circ1Tx" presStyleLbl="revTx" presStyleIdx="0" presStyleCnt="0">
        <dgm:presLayoutVars>
          <dgm:chMax val="0"/>
          <dgm:chPref val="0"/>
          <dgm:bulletEnabled val="1"/>
        </dgm:presLayoutVars>
      </dgm:prSet>
      <dgm:spPr/>
      <dgm:t>
        <a:bodyPr/>
        <a:lstStyle/>
        <a:p>
          <a:endParaRPr lang="en-US"/>
        </a:p>
      </dgm:t>
    </dgm:pt>
    <dgm:pt modelId="{EC1AAD7A-586B-A145-9AF3-CEA2B15A8D64}" type="pres">
      <dgm:prSet presAssocID="{549ED733-28DA-CF44-B904-48D9E60EF57C}" presName="circ2" presStyleLbl="vennNode1" presStyleIdx="1" presStyleCnt="4" custLinFactNeighborX="-2212" custLinFactNeighborY="-67"/>
      <dgm:spPr/>
      <dgm:t>
        <a:bodyPr/>
        <a:lstStyle/>
        <a:p>
          <a:endParaRPr lang="en-US"/>
        </a:p>
      </dgm:t>
    </dgm:pt>
    <dgm:pt modelId="{515C813C-ACFC-AF41-86CB-6C8E76775D86}" type="pres">
      <dgm:prSet presAssocID="{549ED733-28DA-CF44-B904-48D9E60EF57C}" presName="circ2Tx" presStyleLbl="revTx" presStyleIdx="0" presStyleCnt="0">
        <dgm:presLayoutVars>
          <dgm:chMax val="0"/>
          <dgm:chPref val="0"/>
          <dgm:bulletEnabled val="1"/>
        </dgm:presLayoutVars>
      </dgm:prSet>
      <dgm:spPr/>
      <dgm:t>
        <a:bodyPr/>
        <a:lstStyle/>
        <a:p>
          <a:endParaRPr lang="en-US"/>
        </a:p>
      </dgm:t>
    </dgm:pt>
    <dgm:pt modelId="{97A38D7C-93CD-1248-BCB8-33D1BC262A24}" type="pres">
      <dgm:prSet presAssocID="{654D67D5-AE42-BF40-ABAF-D62D053E9F40}" presName="circ3" presStyleLbl="vennNode1" presStyleIdx="2" presStyleCnt="4" custLinFactNeighborX="-2212" custLinFactNeighborY="-67"/>
      <dgm:spPr/>
      <dgm:t>
        <a:bodyPr/>
        <a:lstStyle/>
        <a:p>
          <a:endParaRPr lang="en-US"/>
        </a:p>
      </dgm:t>
    </dgm:pt>
    <dgm:pt modelId="{63677024-D738-EA42-8E17-82A6CD1AF968}" type="pres">
      <dgm:prSet presAssocID="{654D67D5-AE42-BF40-ABAF-D62D053E9F40}" presName="circ3Tx" presStyleLbl="revTx" presStyleIdx="0" presStyleCnt="0">
        <dgm:presLayoutVars>
          <dgm:chMax val="0"/>
          <dgm:chPref val="0"/>
          <dgm:bulletEnabled val="1"/>
        </dgm:presLayoutVars>
      </dgm:prSet>
      <dgm:spPr/>
      <dgm:t>
        <a:bodyPr/>
        <a:lstStyle/>
        <a:p>
          <a:endParaRPr lang="en-US"/>
        </a:p>
      </dgm:t>
    </dgm:pt>
    <dgm:pt modelId="{AC8DB978-1C43-1E4E-B2FC-C2C910751B6F}" type="pres">
      <dgm:prSet presAssocID="{61A35738-E45F-A440-B2CD-04D3E822F001}" presName="circ4" presStyleLbl="vennNode1" presStyleIdx="3" presStyleCnt="4"/>
      <dgm:spPr/>
      <dgm:t>
        <a:bodyPr/>
        <a:lstStyle/>
        <a:p>
          <a:endParaRPr lang="en-US"/>
        </a:p>
      </dgm:t>
    </dgm:pt>
    <dgm:pt modelId="{5C0C5B1C-B96B-EA4E-9748-39CEE30714DB}" type="pres">
      <dgm:prSet presAssocID="{61A35738-E45F-A440-B2CD-04D3E822F001}" presName="circ4Tx" presStyleLbl="revTx" presStyleIdx="0" presStyleCnt="0">
        <dgm:presLayoutVars>
          <dgm:chMax val="0"/>
          <dgm:chPref val="0"/>
          <dgm:bulletEnabled val="1"/>
        </dgm:presLayoutVars>
      </dgm:prSet>
      <dgm:spPr/>
      <dgm:t>
        <a:bodyPr/>
        <a:lstStyle/>
        <a:p>
          <a:endParaRPr lang="en-US"/>
        </a:p>
      </dgm:t>
    </dgm:pt>
  </dgm:ptLst>
  <dgm:cxnLst>
    <dgm:cxn modelId="{EFD428F7-6075-FA45-A37A-7E4B2877D9E3}" type="presOf" srcId="{549ED733-28DA-CF44-B904-48D9E60EF57C}" destId="{515C813C-ACFC-AF41-86CB-6C8E76775D86}" srcOrd="1" destOrd="0" presId="urn:microsoft.com/office/officeart/2005/8/layout/venn1"/>
    <dgm:cxn modelId="{DF3632AB-CDEC-644A-A1B8-5B97434C360B}" type="presOf" srcId="{61A35738-E45F-A440-B2CD-04D3E822F001}" destId="{5C0C5B1C-B96B-EA4E-9748-39CEE30714DB}" srcOrd="1" destOrd="0" presId="urn:microsoft.com/office/officeart/2005/8/layout/venn1"/>
    <dgm:cxn modelId="{5DABBF96-2FA2-174E-9C99-BC9598825213}" type="presOf" srcId="{61A35738-E45F-A440-B2CD-04D3E822F001}" destId="{AC8DB978-1C43-1E4E-B2FC-C2C910751B6F}" srcOrd="0" destOrd="0" presId="urn:microsoft.com/office/officeart/2005/8/layout/venn1"/>
    <dgm:cxn modelId="{9D08834D-1602-D54C-98F7-991EAE58FC09}" type="presOf" srcId="{549ED733-28DA-CF44-B904-48D9E60EF57C}" destId="{EC1AAD7A-586B-A145-9AF3-CEA2B15A8D64}" srcOrd="0" destOrd="0" presId="urn:microsoft.com/office/officeart/2005/8/layout/venn1"/>
    <dgm:cxn modelId="{4B7773EC-91B9-0249-ADAE-8E1F65FC7391}" type="presOf" srcId="{654D67D5-AE42-BF40-ABAF-D62D053E9F40}" destId="{97A38D7C-93CD-1248-BCB8-33D1BC262A24}" srcOrd="0" destOrd="0" presId="urn:microsoft.com/office/officeart/2005/8/layout/venn1"/>
    <dgm:cxn modelId="{A413D2CE-7722-8F47-9A74-43E88CF78D87}" srcId="{D4F74F91-CF22-D04F-9C3C-064980F4294C}" destId="{61A35738-E45F-A440-B2CD-04D3E822F001}" srcOrd="3" destOrd="0" parTransId="{A93F0844-4EC9-FC45-83C0-4B4B7D49F782}" sibTransId="{C86C62DA-7CC9-4747-9197-E752A6E12652}"/>
    <dgm:cxn modelId="{2022F6EE-4662-6344-A0BC-BA61EB9158F9}" srcId="{D4F74F91-CF22-D04F-9C3C-064980F4294C}" destId="{90552D82-6E2A-B844-AA84-B1725914A088}" srcOrd="0" destOrd="0" parTransId="{542F04B6-CC96-6D4D-868E-F30B2C3566C6}" sibTransId="{67ACFC18-ECAE-AC44-9453-E4CEA93D7E2D}"/>
    <dgm:cxn modelId="{59B8B561-C919-0847-A2E3-B92AEA286495}" type="presOf" srcId="{90552D82-6E2A-B844-AA84-B1725914A088}" destId="{0169A3AD-6FB2-0945-860C-D52426C44AAC}" srcOrd="1" destOrd="0" presId="urn:microsoft.com/office/officeart/2005/8/layout/venn1"/>
    <dgm:cxn modelId="{DB0D7E24-8598-7948-A499-7710F5DAEE49}" type="presOf" srcId="{D4F74F91-CF22-D04F-9C3C-064980F4294C}" destId="{C236EBFE-21C2-F648-97CA-B4FDC419D4C2}" srcOrd="0" destOrd="0" presId="urn:microsoft.com/office/officeart/2005/8/layout/venn1"/>
    <dgm:cxn modelId="{C71BF716-9947-5542-B1A9-1BDC7748E241}" srcId="{D4F74F91-CF22-D04F-9C3C-064980F4294C}" destId="{654D67D5-AE42-BF40-ABAF-D62D053E9F40}" srcOrd="2" destOrd="0" parTransId="{702B50F5-EF2E-1049-82A5-D58FD073147E}" sibTransId="{31D2A76B-0AC0-FE4B-A3BF-3799F00EA4AA}"/>
    <dgm:cxn modelId="{7EF7AEB6-F16A-2C40-A928-2F8CE3D11645}" type="presOf" srcId="{90552D82-6E2A-B844-AA84-B1725914A088}" destId="{E0492003-094F-1B49-AB2E-D88B558BF6F0}" srcOrd="0" destOrd="0" presId="urn:microsoft.com/office/officeart/2005/8/layout/venn1"/>
    <dgm:cxn modelId="{8465BD7C-83E5-5D44-82EE-BC8EFCE03D74}" srcId="{D4F74F91-CF22-D04F-9C3C-064980F4294C}" destId="{549ED733-28DA-CF44-B904-48D9E60EF57C}" srcOrd="1" destOrd="0" parTransId="{1E09B4AE-9992-7E4F-927C-A001296C862C}" sibTransId="{A741F094-6D6B-FA40-A23A-8D8662C024D5}"/>
    <dgm:cxn modelId="{ECAF240C-31E3-A043-8493-7CDF4756A34F}" type="presOf" srcId="{654D67D5-AE42-BF40-ABAF-D62D053E9F40}" destId="{63677024-D738-EA42-8E17-82A6CD1AF968}" srcOrd="1" destOrd="0" presId="urn:microsoft.com/office/officeart/2005/8/layout/venn1"/>
    <dgm:cxn modelId="{B4180DCE-4F69-F94B-A17A-F41240049507}" type="presParOf" srcId="{C236EBFE-21C2-F648-97CA-B4FDC419D4C2}" destId="{E0492003-094F-1B49-AB2E-D88B558BF6F0}" srcOrd="0" destOrd="0" presId="urn:microsoft.com/office/officeart/2005/8/layout/venn1"/>
    <dgm:cxn modelId="{308CC919-D50B-9946-8D86-00B9B2F148F7}" type="presParOf" srcId="{C236EBFE-21C2-F648-97CA-B4FDC419D4C2}" destId="{0169A3AD-6FB2-0945-860C-D52426C44AAC}" srcOrd="1" destOrd="0" presId="urn:microsoft.com/office/officeart/2005/8/layout/venn1"/>
    <dgm:cxn modelId="{34DD08C5-6279-6F42-A05B-A87D47F3ACC3}" type="presParOf" srcId="{C236EBFE-21C2-F648-97CA-B4FDC419D4C2}" destId="{EC1AAD7A-586B-A145-9AF3-CEA2B15A8D64}" srcOrd="2" destOrd="0" presId="urn:microsoft.com/office/officeart/2005/8/layout/venn1"/>
    <dgm:cxn modelId="{5A87DACD-7CF2-4C43-8E9A-D46CC999118E}" type="presParOf" srcId="{C236EBFE-21C2-F648-97CA-B4FDC419D4C2}" destId="{515C813C-ACFC-AF41-86CB-6C8E76775D86}" srcOrd="3" destOrd="0" presId="urn:microsoft.com/office/officeart/2005/8/layout/venn1"/>
    <dgm:cxn modelId="{6D1F62BF-BEE6-6740-AC44-C1D94152A0A9}" type="presParOf" srcId="{C236EBFE-21C2-F648-97CA-B4FDC419D4C2}" destId="{97A38D7C-93CD-1248-BCB8-33D1BC262A24}" srcOrd="4" destOrd="0" presId="urn:microsoft.com/office/officeart/2005/8/layout/venn1"/>
    <dgm:cxn modelId="{40F0B0F6-FFAA-F544-A745-B7FA0D498376}" type="presParOf" srcId="{C236EBFE-21C2-F648-97CA-B4FDC419D4C2}" destId="{63677024-D738-EA42-8E17-82A6CD1AF968}" srcOrd="5" destOrd="0" presId="urn:microsoft.com/office/officeart/2005/8/layout/venn1"/>
    <dgm:cxn modelId="{14EAE381-8833-724E-9C07-8610BDB25154}" type="presParOf" srcId="{C236EBFE-21C2-F648-97CA-B4FDC419D4C2}" destId="{AC8DB978-1C43-1E4E-B2FC-C2C910751B6F}" srcOrd="6" destOrd="0" presId="urn:microsoft.com/office/officeart/2005/8/layout/venn1"/>
    <dgm:cxn modelId="{6D7E69F1-0A8A-024A-A7D6-9AC73347146C}" type="presParOf" srcId="{C236EBFE-21C2-F648-97CA-B4FDC419D4C2}" destId="{5C0C5B1C-B96B-EA4E-9748-39CEE30714DB}"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7C09E-A32E-4F3A-9742-C4635A6E55BC}">
      <dsp:nvSpPr>
        <dsp:cNvPr id="0" name=""/>
        <dsp:cNvSpPr/>
      </dsp:nvSpPr>
      <dsp:spPr>
        <a:xfrm>
          <a:off x="1463041" y="1120141"/>
          <a:ext cx="1188717" cy="118871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Knowledge &amp; Tools</a:t>
          </a:r>
          <a:endParaRPr lang="en-US" sz="1300" kern="1200" dirty="0"/>
        </a:p>
      </dsp:txBody>
      <dsp:txXfrm>
        <a:off x="1637125" y="1294225"/>
        <a:ext cx="840549" cy="840549"/>
      </dsp:txXfrm>
    </dsp:sp>
    <dsp:sp modelId="{67AA437F-09D7-4269-A4AF-1A1397F75407}">
      <dsp:nvSpPr>
        <dsp:cNvPr id="0" name=""/>
        <dsp:cNvSpPr/>
      </dsp:nvSpPr>
      <dsp:spPr>
        <a:xfrm rot="16200000">
          <a:off x="2000061" y="862011"/>
          <a:ext cx="114676" cy="30637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017263" y="940489"/>
        <a:ext cx="80273" cy="183827"/>
      </dsp:txXfrm>
    </dsp:sp>
    <dsp:sp modelId="{59EB5F22-F4E9-483B-846C-D24CBB652B5A}">
      <dsp:nvSpPr>
        <dsp:cNvPr id="0" name=""/>
        <dsp:cNvSpPr/>
      </dsp:nvSpPr>
      <dsp:spPr>
        <a:xfrm>
          <a:off x="1606841" y="2654"/>
          <a:ext cx="901117" cy="90111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Privacy</a:t>
          </a:r>
          <a:endParaRPr lang="en-US" sz="1300" kern="1200" dirty="0"/>
        </a:p>
      </dsp:txBody>
      <dsp:txXfrm>
        <a:off x="1738807" y="134620"/>
        <a:ext cx="637185" cy="637185"/>
      </dsp:txXfrm>
    </dsp:sp>
    <dsp:sp modelId="{4B129276-89FD-4B42-A0C0-F1BAC0963403}">
      <dsp:nvSpPr>
        <dsp:cNvPr id="0" name=""/>
        <dsp:cNvSpPr/>
      </dsp:nvSpPr>
      <dsp:spPr>
        <a:xfrm rot="19800000">
          <a:off x="2605672" y="1211660"/>
          <a:ext cx="114676" cy="30637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607977" y="1281537"/>
        <a:ext cx="80273" cy="183827"/>
      </dsp:txXfrm>
    </dsp:sp>
    <dsp:sp modelId="{B3673333-5CD9-4B7F-89BD-69F2C8D0E0AF}">
      <dsp:nvSpPr>
        <dsp:cNvPr id="0" name=""/>
        <dsp:cNvSpPr/>
      </dsp:nvSpPr>
      <dsp:spPr>
        <a:xfrm>
          <a:off x="2699148" y="633297"/>
          <a:ext cx="901117" cy="90111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Consent</a:t>
          </a:r>
          <a:endParaRPr lang="en-US" sz="1300" kern="1200" dirty="0"/>
        </a:p>
      </dsp:txBody>
      <dsp:txXfrm>
        <a:off x="2831114" y="765263"/>
        <a:ext cx="637185" cy="637185"/>
      </dsp:txXfrm>
    </dsp:sp>
    <dsp:sp modelId="{CC6A18E3-F7C5-4A24-860C-975AB9197D6E}">
      <dsp:nvSpPr>
        <dsp:cNvPr id="0" name=""/>
        <dsp:cNvSpPr/>
      </dsp:nvSpPr>
      <dsp:spPr>
        <a:xfrm rot="1800000">
          <a:off x="2605672" y="1910959"/>
          <a:ext cx="114676" cy="306379"/>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607977" y="1963634"/>
        <a:ext cx="80273" cy="183827"/>
      </dsp:txXfrm>
    </dsp:sp>
    <dsp:sp modelId="{E0308547-B9E1-4FD9-AE06-4D2347233941}">
      <dsp:nvSpPr>
        <dsp:cNvPr id="0" name=""/>
        <dsp:cNvSpPr/>
      </dsp:nvSpPr>
      <dsp:spPr>
        <a:xfrm>
          <a:off x="2699148" y="1894585"/>
          <a:ext cx="901117" cy="90111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Data</a:t>
          </a:r>
          <a:endParaRPr lang="en-US" sz="1300" kern="1200" dirty="0"/>
        </a:p>
      </dsp:txBody>
      <dsp:txXfrm>
        <a:off x="2831114" y="2026551"/>
        <a:ext cx="637185" cy="637185"/>
      </dsp:txXfrm>
    </dsp:sp>
    <dsp:sp modelId="{D361632C-83C0-41F6-A0FF-D8A1BA9ECDE7}">
      <dsp:nvSpPr>
        <dsp:cNvPr id="0" name=""/>
        <dsp:cNvSpPr/>
      </dsp:nvSpPr>
      <dsp:spPr>
        <a:xfrm rot="5400000">
          <a:off x="2000061" y="2260608"/>
          <a:ext cx="114676" cy="3063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017263" y="2304683"/>
        <a:ext cx="80273" cy="183827"/>
      </dsp:txXfrm>
    </dsp:sp>
    <dsp:sp modelId="{2F23A619-83DD-4F9C-9D37-8234734F94F2}">
      <dsp:nvSpPr>
        <dsp:cNvPr id="0" name=""/>
        <dsp:cNvSpPr/>
      </dsp:nvSpPr>
      <dsp:spPr>
        <a:xfrm>
          <a:off x="1606841" y="2525228"/>
          <a:ext cx="901117" cy="90111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1738807" y="2657194"/>
        <a:ext cx="637185" cy="637185"/>
      </dsp:txXfrm>
    </dsp:sp>
    <dsp:sp modelId="{7219ECF5-D4A4-4EE4-8AB4-B7F3797F7A0A}">
      <dsp:nvSpPr>
        <dsp:cNvPr id="0" name=""/>
        <dsp:cNvSpPr/>
      </dsp:nvSpPr>
      <dsp:spPr>
        <a:xfrm rot="9000000">
          <a:off x="1394451" y="1910959"/>
          <a:ext cx="114676" cy="3063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426549" y="1963634"/>
        <a:ext cx="80273" cy="183827"/>
      </dsp:txXfrm>
    </dsp:sp>
    <dsp:sp modelId="{FA32A2EA-5DD4-4E0A-AEB3-9CFDE4FD1C1D}">
      <dsp:nvSpPr>
        <dsp:cNvPr id="0" name=""/>
        <dsp:cNvSpPr/>
      </dsp:nvSpPr>
      <dsp:spPr>
        <a:xfrm>
          <a:off x="514534" y="1894585"/>
          <a:ext cx="901117" cy="90111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46500" y="2026551"/>
        <a:ext cx="637185" cy="637185"/>
      </dsp:txXfrm>
    </dsp:sp>
    <dsp:sp modelId="{60EC7F12-6009-49FC-9012-D022C6E57EFC}">
      <dsp:nvSpPr>
        <dsp:cNvPr id="0" name=""/>
        <dsp:cNvSpPr/>
      </dsp:nvSpPr>
      <dsp:spPr>
        <a:xfrm rot="12600000">
          <a:off x="1394451" y="1211660"/>
          <a:ext cx="114676" cy="3063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426549" y="1281537"/>
        <a:ext cx="80273" cy="183827"/>
      </dsp:txXfrm>
    </dsp:sp>
    <dsp:sp modelId="{F5FFF823-ECEE-4702-949C-E1B4F89667DC}">
      <dsp:nvSpPr>
        <dsp:cNvPr id="0" name=""/>
        <dsp:cNvSpPr/>
      </dsp:nvSpPr>
      <dsp:spPr>
        <a:xfrm>
          <a:off x="514534" y="633297"/>
          <a:ext cx="901117" cy="90111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46500" y="765263"/>
        <a:ext cx="637185" cy="63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09CF5-AC0E-4599-9B7D-06E23E16794E}">
      <dsp:nvSpPr>
        <dsp:cNvPr id="0" name=""/>
        <dsp:cNvSpPr/>
      </dsp:nvSpPr>
      <dsp:spPr>
        <a:xfrm>
          <a:off x="1649008" y="1599400"/>
          <a:ext cx="969183" cy="9691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89E0FF"/>
              </a:solidFill>
            </a:rPr>
            <a:t>i</a:t>
          </a:r>
          <a:r>
            <a:rPr lang="en-US" sz="2000" kern="1200" dirty="0" err="1" smtClean="0"/>
            <a:t>DASH</a:t>
          </a:r>
          <a:endParaRPr lang="en-US" sz="2000" kern="1200" dirty="0"/>
        </a:p>
      </dsp:txBody>
      <dsp:txXfrm>
        <a:off x="1790942" y="1741334"/>
        <a:ext cx="685315" cy="685315"/>
      </dsp:txXfrm>
    </dsp:sp>
    <dsp:sp modelId="{F11F6DF0-119A-4ACC-8362-EB3D861B2793}">
      <dsp:nvSpPr>
        <dsp:cNvPr id="0" name=""/>
        <dsp:cNvSpPr/>
      </dsp:nvSpPr>
      <dsp:spPr>
        <a:xfrm rot="16200000">
          <a:off x="2029148" y="1251319"/>
          <a:ext cx="208902" cy="313830"/>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060484" y="1345421"/>
        <a:ext cx="146231" cy="188298"/>
      </dsp:txXfrm>
    </dsp:sp>
    <dsp:sp modelId="{5E04E167-53DA-4343-92A8-326BD31B8478}">
      <dsp:nvSpPr>
        <dsp:cNvPr id="0" name=""/>
        <dsp:cNvSpPr/>
      </dsp:nvSpPr>
      <dsp:spPr>
        <a:xfrm>
          <a:off x="1526926" y="0"/>
          <a:ext cx="1213346" cy="120524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Knowledge</a:t>
          </a:r>
        </a:p>
        <a:p>
          <a:pPr lvl="0" algn="ctr" defTabSz="622300">
            <a:lnSpc>
              <a:spcPct val="90000"/>
            </a:lnSpc>
            <a:spcBef>
              <a:spcPct val="0"/>
            </a:spcBef>
            <a:spcAft>
              <a:spcPct val="35000"/>
            </a:spcAft>
          </a:pPr>
          <a:r>
            <a:rPr lang="en-US" sz="1400" kern="1200" dirty="0" smtClean="0"/>
            <a:t> &amp; Tools</a:t>
          </a:r>
          <a:endParaRPr lang="en-US" sz="1400" kern="1200" dirty="0"/>
        </a:p>
      </dsp:txBody>
      <dsp:txXfrm>
        <a:off x="1704616" y="176504"/>
        <a:ext cx="857966" cy="852236"/>
      </dsp:txXfrm>
    </dsp:sp>
    <dsp:sp modelId="{2BAC200B-E17F-4F6B-909A-67B05D5F89FB}">
      <dsp:nvSpPr>
        <dsp:cNvPr id="0" name=""/>
        <dsp:cNvSpPr/>
      </dsp:nvSpPr>
      <dsp:spPr>
        <a:xfrm rot="1800000">
          <a:off x="2613741" y="2263968"/>
          <a:ext cx="206746" cy="313830"/>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617896" y="2311228"/>
        <a:ext cx="144722" cy="188298"/>
      </dsp:txXfrm>
    </dsp:sp>
    <dsp:sp modelId="{20E59CD0-5D62-4A7C-BEBF-7FC2C3D35ABC}">
      <dsp:nvSpPr>
        <dsp:cNvPr id="0" name=""/>
        <dsp:cNvSpPr/>
      </dsp:nvSpPr>
      <dsp:spPr>
        <a:xfrm>
          <a:off x="2810447" y="2220354"/>
          <a:ext cx="1203907" cy="120390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kern="1200" dirty="0" smtClean="0"/>
            <a:t>Services</a:t>
          </a:r>
          <a:endParaRPr lang="en-US" sz="1400" kern="1200" dirty="0"/>
        </a:p>
      </dsp:txBody>
      <dsp:txXfrm>
        <a:off x="2986755" y="2396662"/>
        <a:ext cx="851291" cy="851291"/>
      </dsp:txXfrm>
    </dsp:sp>
    <dsp:sp modelId="{616FECB3-417E-44F8-9E04-5164E8D50851}">
      <dsp:nvSpPr>
        <dsp:cNvPr id="0" name=""/>
        <dsp:cNvSpPr/>
      </dsp:nvSpPr>
      <dsp:spPr>
        <a:xfrm rot="9000000">
          <a:off x="1446712" y="2263968"/>
          <a:ext cx="206746" cy="313830"/>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504581" y="2311228"/>
        <a:ext cx="144722" cy="188298"/>
      </dsp:txXfrm>
    </dsp:sp>
    <dsp:sp modelId="{D2E384FC-BA40-4A86-9FC0-4333473B5D87}">
      <dsp:nvSpPr>
        <dsp:cNvPr id="0" name=""/>
        <dsp:cNvSpPr/>
      </dsp:nvSpPr>
      <dsp:spPr>
        <a:xfrm>
          <a:off x="252844" y="2220354"/>
          <a:ext cx="1203907" cy="120390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Platform</a:t>
          </a:r>
          <a:endParaRPr lang="en-US" sz="1400" kern="1200" dirty="0"/>
        </a:p>
      </dsp:txBody>
      <dsp:txXfrm>
        <a:off x="429152" y="2396662"/>
        <a:ext cx="851291" cy="8512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1333E-D116-48D4-AA5A-1E470659310E}">
      <dsp:nvSpPr>
        <dsp:cNvPr id="0" name=""/>
        <dsp:cNvSpPr/>
      </dsp:nvSpPr>
      <dsp:spPr>
        <a:xfrm>
          <a:off x="2183251" y="1396072"/>
          <a:ext cx="905255" cy="90525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a:off x="2315823" y="1528644"/>
        <a:ext cx="640111" cy="640111"/>
      </dsp:txXfrm>
    </dsp:sp>
    <dsp:sp modelId="{CCAE4AE7-E86F-4BB9-B77E-86A767FDA0FC}">
      <dsp:nvSpPr>
        <dsp:cNvPr id="0" name=""/>
        <dsp:cNvSpPr/>
      </dsp:nvSpPr>
      <dsp:spPr>
        <a:xfrm rot="16200000">
          <a:off x="2490650" y="972872"/>
          <a:ext cx="290456" cy="314810"/>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534219" y="1079403"/>
        <a:ext cx="203319" cy="188886"/>
      </dsp:txXfrm>
    </dsp:sp>
    <dsp:sp modelId="{E2F5A9E9-FDC9-4D6D-9F66-BC899F32A0A2}">
      <dsp:nvSpPr>
        <dsp:cNvPr id="0" name=""/>
        <dsp:cNvSpPr/>
      </dsp:nvSpPr>
      <dsp:spPr>
        <a:xfrm>
          <a:off x="2219218" y="14720"/>
          <a:ext cx="833321" cy="83332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dirty="0"/>
        </a:p>
      </dsp:txBody>
      <dsp:txXfrm>
        <a:off x="2341255" y="136757"/>
        <a:ext cx="589247" cy="589247"/>
      </dsp:txXfrm>
    </dsp:sp>
    <dsp:sp modelId="{3332086B-D5DA-433D-97C8-F11811CA5BFF}">
      <dsp:nvSpPr>
        <dsp:cNvPr id="0" name=""/>
        <dsp:cNvSpPr/>
      </dsp:nvSpPr>
      <dsp:spPr>
        <a:xfrm rot="19063755">
          <a:off x="3000797" y="1282649"/>
          <a:ext cx="169273" cy="31481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007399" y="1362690"/>
        <a:ext cx="118491" cy="188886"/>
      </dsp:txXfrm>
    </dsp:sp>
    <dsp:sp modelId="{258C5218-7FD4-43A3-8D8C-EEB8DCE703F5}">
      <dsp:nvSpPr>
        <dsp:cNvPr id="0" name=""/>
        <dsp:cNvSpPr/>
      </dsp:nvSpPr>
      <dsp:spPr>
        <a:xfrm>
          <a:off x="3100645" y="793825"/>
          <a:ext cx="704822" cy="62412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kern="1200" dirty="0" smtClean="0">
              <a:latin typeface="Arial Narrow" pitchFamily="34" charset="0"/>
            </a:rPr>
            <a:t>Sensors</a:t>
          </a:r>
          <a:endParaRPr lang="en-US" sz="1050" kern="1200" dirty="0">
            <a:latin typeface="Arial Narrow" pitchFamily="34" charset="0"/>
          </a:endParaRPr>
        </a:p>
      </dsp:txBody>
      <dsp:txXfrm>
        <a:off x="3203864" y="885226"/>
        <a:ext cx="498384" cy="441322"/>
      </dsp:txXfrm>
    </dsp:sp>
    <dsp:sp modelId="{EBD5BAB9-AFF8-438D-8B24-9352A1152C98}">
      <dsp:nvSpPr>
        <dsp:cNvPr id="0" name=""/>
        <dsp:cNvSpPr/>
      </dsp:nvSpPr>
      <dsp:spPr>
        <a:xfrm>
          <a:off x="3153314" y="1691294"/>
          <a:ext cx="156129" cy="31481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53314" y="1754256"/>
        <a:ext cx="109290" cy="188886"/>
      </dsp:txXfrm>
    </dsp:sp>
    <dsp:sp modelId="{84E8B976-51A3-48ED-8101-93EC0A9455D3}">
      <dsp:nvSpPr>
        <dsp:cNvPr id="0" name=""/>
        <dsp:cNvSpPr/>
      </dsp:nvSpPr>
      <dsp:spPr>
        <a:xfrm>
          <a:off x="3383089" y="1536637"/>
          <a:ext cx="747805" cy="62412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kern="1200" dirty="0" smtClean="0">
              <a:latin typeface="Arial Narrow" pitchFamily="34" charset="0"/>
            </a:rPr>
            <a:t>Genomic</a:t>
          </a:r>
          <a:endParaRPr lang="en-US" sz="1050" kern="1200" dirty="0">
            <a:latin typeface="Arial Narrow" pitchFamily="34" charset="0"/>
          </a:endParaRPr>
        </a:p>
      </dsp:txBody>
      <dsp:txXfrm>
        <a:off x="3492603" y="1628038"/>
        <a:ext cx="528777" cy="441322"/>
      </dsp:txXfrm>
    </dsp:sp>
    <dsp:sp modelId="{9BB90ECC-30BE-4C79-8842-A042CE1915F6}">
      <dsp:nvSpPr>
        <dsp:cNvPr id="0" name=""/>
        <dsp:cNvSpPr/>
      </dsp:nvSpPr>
      <dsp:spPr>
        <a:xfrm rot="2658461">
          <a:off x="2990737" y="2135262"/>
          <a:ext cx="199939" cy="31481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999266" y="2177275"/>
        <a:ext cx="139957" cy="188886"/>
      </dsp:txXfrm>
    </dsp:sp>
    <dsp:sp modelId="{B778EDC2-26A3-47B6-BCDB-D540FD1B35AF}">
      <dsp:nvSpPr>
        <dsp:cNvPr id="0" name=""/>
        <dsp:cNvSpPr/>
      </dsp:nvSpPr>
      <dsp:spPr>
        <a:xfrm>
          <a:off x="3140983" y="2334291"/>
          <a:ext cx="624124" cy="62412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kern="1200" dirty="0" smtClean="0">
              <a:latin typeface="Arial Narrow" pitchFamily="34" charset="0"/>
            </a:rPr>
            <a:t>Clinical</a:t>
          </a:r>
          <a:endParaRPr lang="en-US" sz="1050" kern="1200" dirty="0">
            <a:latin typeface="Arial Narrow" pitchFamily="34" charset="0"/>
          </a:endParaRPr>
        </a:p>
      </dsp:txBody>
      <dsp:txXfrm>
        <a:off x="3232384" y="2425692"/>
        <a:ext cx="441322" cy="441322"/>
      </dsp:txXfrm>
    </dsp:sp>
    <dsp:sp modelId="{1A25F79B-E414-4D6A-9DB8-227A4B54C1F2}">
      <dsp:nvSpPr>
        <dsp:cNvPr id="0" name=""/>
        <dsp:cNvSpPr/>
      </dsp:nvSpPr>
      <dsp:spPr>
        <a:xfrm rot="5400000">
          <a:off x="2490650" y="2409717"/>
          <a:ext cx="290456" cy="314810"/>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534219" y="2429111"/>
        <a:ext cx="203319" cy="188886"/>
      </dsp:txXfrm>
    </dsp:sp>
    <dsp:sp modelId="{57470C92-7D4E-48E7-931F-2329BD7CC061}">
      <dsp:nvSpPr>
        <dsp:cNvPr id="0" name=""/>
        <dsp:cNvSpPr/>
      </dsp:nvSpPr>
      <dsp:spPr>
        <a:xfrm>
          <a:off x="2219218" y="2849358"/>
          <a:ext cx="833321" cy="83332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t> </a:t>
          </a:r>
          <a:endParaRPr lang="en-US" sz="3500" kern="1200" dirty="0"/>
        </a:p>
      </dsp:txBody>
      <dsp:txXfrm>
        <a:off x="2341255" y="2971395"/>
        <a:ext cx="589247" cy="589247"/>
      </dsp:txXfrm>
    </dsp:sp>
    <dsp:sp modelId="{F281B0FA-2A74-4CBD-88C5-9A999CE756D5}">
      <dsp:nvSpPr>
        <dsp:cNvPr id="0" name=""/>
        <dsp:cNvSpPr/>
      </dsp:nvSpPr>
      <dsp:spPr>
        <a:xfrm rot="8100000">
          <a:off x="1982649" y="2199296"/>
          <a:ext cx="290456" cy="314810"/>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057025" y="2231450"/>
        <a:ext cx="203319" cy="188886"/>
      </dsp:txXfrm>
    </dsp:sp>
    <dsp:sp modelId="{F0370520-D16F-465C-9B69-A385732B9E42}">
      <dsp:nvSpPr>
        <dsp:cNvPr id="0" name=""/>
        <dsp:cNvSpPr/>
      </dsp:nvSpPr>
      <dsp:spPr>
        <a:xfrm>
          <a:off x="1217022" y="2434235"/>
          <a:ext cx="833321" cy="83332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dirty="0"/>
        </a:p>
      </dsp:txBody>
      <dsp:txXfrm>
        <a:off x="1339059" y="2556272"/>
        <a:ext cx="589247" cy="589247"/>
      </dsp:txXfrm>
    </dsp:sp>
    <dsp:sp modelId="{E29C3CBD-64E9-4E9A-BB3B-DFE2354DE12B}">
      <dsp:nvSpPr>
        <dsp:cNvPr id="0" name=""/>
        <dsp:cNvSpPr/>
      </dsp:nvSpPr>
      <dsp:spPr>
        <a:xfrm rot="10800000">
          <a:off x="1772227" y="1691294"/>
          <a:ext cx="290456" cy="314810"/>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859364" y="1754256"/>
        <a:ext cx="203319" cy="188886"/>
      </dsp:txXfrm>
    </dsp:sp>
    <dsp:sp modelId="{BA1E1E0D-627F-4CAC-85B8-A4282C4B1F33}">
      <dsp:nvSpPr>
        <dsp:cNvPr id="0" name=""/>
        <dsp:cNvSpPr/>
      </dsp:nvSpPr>
      <dsp:spPr>
        <a:xfrm>
          <a:off x="801899" y="1432039"/>
          <a:ext cx="833321" cy="83332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dirty="0"/>
        </a:p>
      </dsp:txBody>
      <dsp:txXfrm>
        <a:off x="923936" y="1554076"/>
        <a:ext cx="589247" cy="589247"/>
      </dsp:txXfrm>
    </dsp:sp>
    <dsp:sp modelId="{E142B195-FFA4-46F5-87AC-CE086B9E993B}">
      <dsp:nvSpPr>
        <dsp:cNvPr id="0" name=""/>
        <dsp:cNvSpPr/>
      </dsp:nvSpPr>
      <dsp:spPr>
        <a:xfrm rot="13500000">
          <a:off x="1982649" y="1183293"/>
          <a:ext cx="290456" cy="314810"/>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057025" y="1277063"/>
        <a:ext cx="203319" cy="188886"/>
      </dsp:txXfrm>
    </dsp:sp>
    <dsp:sp modelId="{5F3776C4-0954-479B-920A-271CF2B800E3}">
      <dsp:nvSpPr>
        <dsp:cNvPr id="0" name=""/>
        <dsp:cNvSpPr/>
      </dsp:nvSpPr>
      <dsp:spPr>
        <a:xfrm>
          <a:off x="1217022" y="429843"/>
          <a:ext cx="833321" cy="83332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dirty="0"/>
        </a:p>
      </dsp:txBody>
      <dsp:txXfrm>
        <a:off x="1339059" y="551880"/>
        <a:ext cx="589247" cy="589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74718-A223-4F50-AB2B-C5AC910A3948}">
      <dsp:nvSpPr>
        <dsp:cNvPr id="0" name=""/>
        <dsp:cNvSpPr/>
      </dsp:nvSpPr>
      <dsp:spPr>
        <a:xfrm>
          <a:off x="1678742" y="1015475"/>
          <a:ext cx="1188715" cy="118871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Service</a:t>
          </a:r>
          <a:endParaRPr lang="en-US" sz="1400" kern="1200" dirty="0"/>
        </a:p>
      </dsp:txBody>
      <dsp:txXfrm>
        <a:off x="1852825" y="1189558"/>
        <a:ext cx="840549" cy="840549"/>
      </dsp:txXfrm>
    </dsp:sp>
    <dsp:sp modelId="{60E43F9D-BA25-493D-AD18-516DAB694438}">
      <dsp:nvSpPr>
        <dsp:cNvPr id="0" name=""/>
        <dsp:cNvSpPr/>
      </dsp:nvSpPr>
      <dsp:spPr>
        <a:xfrm rot="16200000">
          <a:off x="2136898" y="624688"/>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177759" y="722154"/>
        <a:ext cx="190681" cy="169817"/>
      </dsp:txXfrm>
    </dsp:sp>
    <dsp:sp modelId="{189A05D2-2E50-42F8-8E52-78F516B97139}">
      <dsp:nvSpPr>
        <dsp:cNvPr id="0" name=""/>
        <dsp:cNvSpPr/>
      </dsp:nvSpPr>
      <dsp:spPr>
        <a:xfrm>
          <a:off x="2023369" y="2049"/>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2096513" y="75193"/>
        <a:ext cx="353172" cy="353172"/>
      </dsp:txXfrm>
    </dsp:sp>
    <dsp:sp modelId="{FFB192A5-AFF3-4E86-B193-F3AAD0F7FC4F}">
      <dsp:nvSpPr>
        <dsp:cNvPr id="0" name=""/>
        <dsp:cNvSpPr/>
      </dsp:nvSpPr>
      <dsp:spPr>
        <a:xfrm rot="17861538">
          <a:off x="2528954" y="721321"/>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550826" y="814106"/>
        <a:ext cx="190681" cy="169817"/>
      </dsp:txXfrm>
    </dsp:sp>
    <dsp:sp modelId="{EA71EDDC-BBFD-48AC-99D9-01AFFC464035}">
      <dsp:nvSpPr>
        <dsp:cNvPr id="0" name=""/>
        <dsp:cNvSpPr/>
      </dsp:nvSpPr>
      <dsp:spPr>
        <a:xfrm>
          <a:off x="2654489" y="157606"/>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2727633" y="230750"/>
        <a:ext cx="353172" cy="353172"/>
      </dsp:txXfrm>
    </dsp:sp>
    <dsp:sp modelId="{3CFFA796-B795-4215-BAC8-038E4B6A4F71}">
      <dsp:nvSpPr>
        <dsp:cNvPr id="0" name=""/>
        <dsp:cNvSpPr/>
      </dsp:nvSpPr>
      <dsp:spPr>
        <a:xfrm rot="19523077">
          <a:off x="2831194" y="989082"/>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838427" y="1068898"/>
        <a:ext cx="190681" cy="169817"/>
      </dsp:txXfrm>
    </dsp:sp>
    <dsp:sp modelId="{FCBFCE81-C6DE-4E2C-99FD-12AE724BAA30}">
      <dsp:nvSpPr>
        <dsp:cNvPr id="0" name=""/>
        <dsp:cNvSpPr/>
      </dsp:nvSpPr>
      <dsp:spPr>
        <a:xfrm>
          <a:off x="3141026" y="588640"/>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3214170" y="661784"/>
        <a:ext cx="353172" cy="353172"/>
      </dsp:txXfrm>
    </dsp:sp>
    <dsp:sp modelId="{78E42C9E-8961-487A-AD72-B4BD4C9CFD81}">
      <dsp:nvSpPr>
        <dsp:cNvPr id="0" name=""/>
        <dsp:cNvSpPr/>
      </dsp:nvSpPr>
      <dsp:spPr>
        <a:xfrm rot="21184615">
          <a:off x="2974379" y="1366631"/>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974677" y="1428161"/>
        <a:ext cx="190681" cy="169817"/>
      </dsp:txXfrm>
    </dsp:sp>
    <dsp:sp modelId="{C686A1DC-88D0-4B54-B43E-266BCEA4B824}">
      <dsp:nvSpPr>
        <dsp:cNvPr id="0" name=""/>
        <dsp:cNvSpPr/>
      </dsp:nvSpPr>
      <dsp:spPr>
        <a:xfrm>
          <a:off x="3371522" y="1196408"/>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WWW</a:t>
          </a:r>
          <a:endParaRPr lang="en-US" sz="700" b="1" kern="1200" dirty="0">
            <a:latin typeface="Arial Narrow" pitchFamily="34" charset="0"/>
          </a:endParaRPr>
        </a:p>
      </dsp:txBody>
      <dsp:txXfrm>
        <a:off x="3444666" y="1269552"/>
        <a:ext cx="353172" cy="353172"/>
      </dsp:txXfrm>
    </dsp:sp>
    <dsp:sp modelId="{DDCFAE03-8D46-4B78-BE28-B9293E660618}">
      <dsp:nvSpPr>
        <dsp:cNvPr id="0" name=""/>
        <dsp:cNvSpPr/>
      </dsp:nvSpPr>
      <dsp:spPr>
        <a:xfrm rot="1246154">
          <a:off x="2925708" y="1767475"/>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928363" y="1809591"/>
        <a:ext cx="190681" cy="169817"/>
      </dsp:txXfrm>
    </dsp:sp>
    <dsp:sp modelId="{41A8E523-8AD5-45FB-9849-D5411C6ECFEE}">
      <dsp:nvSpPr>
        <dsp:cNvPr id="0" name=""/>
        <dsp:cNvSpPr/>
      </dsp:nvSpPr>
      <dsp:spPr>
        <a:xfrm>
          <a:off x="3293172" y="1841676"/>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Apps</a:t>
          </a:r>
          <a:endParaRPr lang="en-US" sz="700" b="1" kern="1200" dirty="0">
            <a:latin typeface="Arial Narrow" pitchFamily="34" charset="0"/>
          </a:endParaRPr>
        </a:p>
      </dsp:txBody>
      <dsp:txXfrm>
        <a:off x="3366316" y="1914820"/>
        <a:ext cx="353172" cy="353172"/>
      </dsp:txXfrm>
    </dsp:sp>
    <dsp:sp modelId="{828EAB1A-5546-413B-B514-C8FBC85F1A54}">
      <dsp:nvSpPr>
        <dsp:cNvPr id="0" name=""/>
        <dsp:cNvSpPr/>
      </dsp:nvSpPr>
      <dsp:spPr>
        <a:xfrm rot="2907692">
          <a:off x="2696330" y="2099787"/>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710095" y="2125807"/>
        <a:ext cx="190681" cy="169817"/>
      </dsp:txXfrm>
    </dsp:sp>
    <dsp:sp modelId="{78D97DB5-BBDF-4D8F-9D49-1254D3781D8C}">
      <dsp:nvSpPr>
        <dsp:cNvPr id="0" name=""/>
        <dsp:cNvSpPr/>
      </dsp:nvSpPr>
      <dsp:spPr>
        <a:xfrm>
          <a:off x="2923926" y="2376621"/>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Exec.</a:t>
          </a:r>
          <a:endParaRPr lang="en-US" sz="700" b="1" kern="1200" dirty="0">
            <a:latin typeface="Arial Narrow" pitchFamily="34" charset="0"/>
          </a:endParaRPr>
        </a:p>
      </dsp:txBody>
      <dsp:txXfrm>
        <a:off x="2997070" y="2449765"/>
        <a:ext cx="353172" cy="353172"/>
      </dsp:txXfrm>
    </dsp:sp>
    <dsp:sp modelId="{5614D78C-86B8-49F2-9149-0F9B0A515218}">
      <dsp:nvSpPr>
        <dsp:cNvPr id="0" name=""/>
        <dsp:cNvSpPr/>
      </dsp:nvSpPr>
      <dsp:spPr>
        <a:xfrm rot="4569231">
          <a:off x="2338793" y="2287437"/>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369875" y="2304369"/>
        <a:ext cx="190681" cy="169817"/>
      </dsp:txXfrm>
    </dsp:sp>
    <dsp:sp modelId="{0F72C66F-4E53-471D-8FD2-74AC3C9225C0}">
      <dsp:nvSpPr>
        <dsp:cNvPr id="0" name=""/>
        <dsp:cNvSpPr/>
      </dsp:nvSpPr>
      <dsp:spPr>
        <a:xfrm>
          <a:off x="2348373" y="2678695"/>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err="1" smtClean="0">
              <a:latin typeface="Arial Narrow" pitchFamily="34" charset="0"/>
            </a:rPr>
            <a:t>Aggreg</a:t>
          </a:r>
          <a:r>
            <a:rPr lang="en-US" sz="700" b="1" kern="1200" dirty="0" smtClean="0">
              <a:latin typeface="Arial Narrow" pitchFamily="34" charset="0"/>
            </a:rPr>
            <a:t>.</a:t>
          </a:r>
          <a:endParaRPr lang="en-US" sz="700" b="1" kern="1200" dirty="0">
            <a:latin typeface="Arial Narrow" pitchFamily="34" charset="0"/>
          </a:endParaRPr>
        </a:p>
      </dsp:txBody>
      <dsp:txXfrm>
        <a:off x="2421517" y="2751839"/>
        <a:ext cx="353172" cy="353172"/>
      </dsp:txXfrm>
    </dsp:sp>
    <dsp:sp modelId="{1CC43267-817C-485D-A057-D5A67D6449A5}">
      <dsp:nvSpPr>
        <dsp:cNvPr id="0" name=""/>
        <dsp:cNvSpPr/>
      </dsp:nvSpPr>
      <dsp:spPr>
        <a:xfrm rot="6230769">
          <a:off x="1935004" y="2287437"/>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985643" y="2304369"/>
        <a:ext cx="190681" cy="169817"/>
      </dsp:txXfrm>
    </dsp:sp>
    <dsp:sp modelId="{596AC58F-7A94-42B3-83FE-2198A05892B7}">
      <dsp:nvSpPr>
        <dsp:cNvPr id="0" name=""/>
        <dsp:cNvSpPr/>
      </dsp:nvSpPr>
      <dsp:spPr>
        <a:xfrm>
          <a:off x="1698366" y="2678695"/>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Hosting</a:t>
          </a:r>
          <a:endParaRPr lang="en-US" sz="700" b="1" kern="1200" dirty="0">
            <a:latin typeface="Arial Narrow" pitchFamily="34" charset="0"/>
          </a:endParaRPr>
        </a:p>
      </dsp:txBody>
      <dsp:txXfrm>
        <a:off x="1771510" y="2751839"/>
        <a:ext cx="353172" cy="353172"/>
      </dsp:txXfrm>
    </dsp:sp>
    <dsp:sp modelId="{D66BBAC1-E3C6-40E1-A0C6-013B25401D3D}">
      <dsp:nvSpPr>
        <dsp:cNvPr id="0" name=""/>
        <dsp:cNvSpPr/>
      </dsp:nvSpPr>
      <dsp:spPr>
        <a:xfrm rot="7892308">
          <a:off x="1577467" y="2099787"/>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645423" y="2125807"/>
        <a:ext cx="190681" cy="169817"/>
      </dsp:txXfrm>
    </dsp:sp>
    <dsp:sp modelId="{652E0B04-9973-4F6D-8A49-34DD3BD50021}">
      <dsp:nvSpPr>
        <dsp:cNvPr id="0" name=""/>
        <dsp:cNvSpPr/>
      </dsp:nvSpPr>
      <dsp:spPr>
        <a:xfrm>
          <a:off x="1122813" y="2376621"/>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Sharing</a:t>
          </a:r>
          <a:endParaRPr lang="en-US" sz="700" b="1" kern="1200" dirty="0">
            <a:latin typeface="Arial Narrow" pitchFamily="34" charset="0"/>
          </a:endParaRPr>
        </a:p>
      </dsp:txBody>
      <dsp:txXfrm>
        <a:off x="1195957" y="2449765"/>
        <a:ext cx="353172" cy="353172"/>
      </dsp:txXfrm>
    </dsp:sp>
    <dsp:sp modelId="{B2CDA832-FA75-43D9-B660-EA4980817752}">
      <dsp:nvSpPr>
        <dsp:cNvPr id="0" name=""/>
        <dsp:cNvSpPr/>
      </dsp:nvSpPr>
      <dsp:spPr>
        <a:xfrm rot="9553846">
          <a:off x="1348089" y="1767475"/>
          <a:ext cx="272402" cy="283027"/>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427155" y="1809591"/>
        <a:ext cx="190681" cy="169817"/>
      </dsp:txXfrm>
    </dsp:sp>
    <dsp:sp modelId="{910A5BB5-FF1F-4FF6-85D9-8774F97D4EC9}">
      <dsp:nvSpPr>
        <dsp:cNvPr id="0" name=""/>
        <dsp:cNvSpPr/>
      </dsp:nvSpPr>
      <dsp:spPr>
        <a:xfrm>
          <a:off x="753566" y="1841676"/>
          <a:ext cx="499460" cy="49946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b="1" kern="1200" dirty="0" smtClean="0">
              <a:latin typeface="Arial Narrow" pitchFamily="34" charset="0"/>
            </a:rPr>
            <a:t>Policies</a:t>
          </a:r>
          <a:endParaRPr lang="en-US" sz="700" b="1" kern="1200" dirty="0">
            <a:latin typeface="Arial Narrow" pitchFamily="34" charset="0"/>
          </a:endParaRPr>
        </a:p>
      </dsp:txBody>
      <dsp:txXfrm>
        <a:off x="826710" y="1914820"/>
        <a:ext cx="353172" cy="353172"/>
      </dsp:txXfrm>
    </dsp:sp>
    <dsp:sp modelId="{6D08DA82-0E0D-4DD0-B2DA-0D286B297825}">
      <dsp:nvSpPr>
        <dsp:cNvPr id="0" name=""/>
        <dsp:cNvSpPr/>
      </dsp:nvSpPr>
      <dsp:spPr>
        <a:xfrm rot="11215385">
          <a:off x="1299418" y="1366631"/>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380841" y="1428161"/>
        <a:ext cx="190681" cy="169817"/>
      </dsp:txXfrm>
    </dsp:sp>
    <dsp:sp modelId="{DEA8A115-064A-4AE7-826E-505916B6FB87}">
      <dsp:nvSpPr>
        <dsp:cNvPr id="0" name=""/>
        <dsp:cNvSpPr/>
      </dsp:nvSpPr>
      <dsp:spPr>
        <a:xfrm>
          <a:off x="675217" y="1196408"/>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748361" y="1269552"/>
        <a:ext cx="353172" cy="353172"/>
      </dsp:txXfrm>
    </dsp:sp>
    <dsp:sp modelId="{8F16C3F6-58B1-499D-A406-8E6E8BDB3E49}">
      <dsp:nvSpPr>
        <dsp:cNvPr id="0" name=""/>
        <dsp:cNvSpPr/>
      </dsp:nvSpPr>
      <dsp:spPr>
        <a:xfrm rot="12876923">
          <a:off x="1442603" y="989082"/>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517091" y="1068898"/>
        <a:ext cx="190681" cy="169817"/>
      </dsp:txXfrm>
    </dsp:sp>
    <dsp:sp modelId="{FDE6EC83-0680-475B-9E7D-5E61712B51A7}">
      <dsp:nvSpPr>
        <dsp:cNvPr id="0" name=""/>
        <dsp:cNvSpPr/>
      </dsp:nvSpPr>
      <dsp:spPr>
        <a:xfrm>
          <a:off x="905713" y="588640"/>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978857" y="661784"/>
        <a:ext cx="353172" cy="353172"/>
      </dsp:txXfrm>
    </dsp:sp>
    <dsp:sp modelId="{2D0EAAD6-291B-46BB-9705-5143B5E622C6}">
      <dsp:nvSpPr>
        <dsp:cNvPr id="0" name=""/>
        <dsp:cNvSpPr/>
      </dsp:nvSpPr>
      <dsp:spPr>
        <a:xfrm rot="14538462">
          <a:off x="1744843" y="721321"/>
          <a:ext cx="272402" cy="283027"/>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804692" y="814106"/>
        <a:ext cx="190681" cy="169817"/>
      </dsp:txXfrm>
    </dsp:sp>
    <dsp:sp modelId="{282A7FCA-E02F-4F09-888A-DBA8B8AA9FE5}">
      <dsp:nvSpPr>
        <dsp:cNvPr id="0" name=""/>
        <dsp:cNvSpPr/>
      </dsp:nvSpPr>
      <dsp:spPr>
        <a:xfrm>
          <a:off x="1392250" y="157606"/>
          <a:ext cx="499460" cy="499460"/>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1465394" y="230750"/>
        <a:ext cx="353172" cy="353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E957B-03F2-4051-8961-51402ACF702C}">
      <dsp:nvSpPr>
        <dsp:cNvPr id="0" name=""/>
        <dsp:cNvSpPr/>
      </dsp:nvSpPr>
      <dsp:spPr>
        <a:xfrm>
          <a:off x="1903042" y="1220426"/>
          <a:ext cx="1190585" cy="1190585"/>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Platform</a:t>
          </a:r>
          <a:endParaRPr lang="en-US" sz="1600" kern="1200" dirty="0"/>
        </a:p>
      </dsp:txBody>
      <dsp:txXfrm>
        <a:off x="2077399" y="1394783"/>
        <a:ext cx="841871" cy="841871"/>
      </dsp:txXfrm>
    </dsp:sp>
    <dsp:sp modelId="{37ADD74C-1FCB-4A01-AF07-44C2EFE5277D}">
      <dsp:nvSpPr>
        <dsp:cNvPr id="0" name=""/>
        <dsp:cNvSpPr/>
      </dsp:nvSpPr>
      <dsp:spPr>
        <a:xfrm rot="16200000">
          <a:off x="2435908" y="949066"/>
          <a:ext cx="124854" cy="31421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454636" y="1030636"/>
        <a:ext cx="87398" cy="188527"/>
      </dsp:txXfrm>
    </dsp:sp>
    <dsp:sp modelId="{ECB7E5C7-B14F-4285-A6F3-695938307041}">
      <dsp:nvSpPr>
        <dsp:cNvPr id="0" name=""/>
        <dsp:cNvSpPr/>
      </dsp:nvSpPr>
      <dsp:spPr>
        <a:xfrm>
          <a:off x="2036259" y="60698"/>
          <a:ext cx="924152" cy="924152"/>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2171598" y="196037"/>
        <a:ext cx="653474" cy="653474"/>
      </dsp:txXfrm>
    </dsp:sp>
    <dsp:sp modelId="{927E3A55-2429-436A-9930-FFF0AF499928}">
      <dsp:nvSpPr>
        <dsp:cNvPr id="0" name=""/>
        <dsp:cNvSpPr/>
      </dsp:nvSpPr>
      <dsp:spPr>
        <a:xfrm rot="19800000">
          <a:off x="3050393" y="1303839"/>
          <a:ext cx="124854" cy="31421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052902" y="1376045"/>
        <a:ext cx="87398" cy="188527"/>
      </dsp:txXfrm>
    </dsp:sp>
    <dsp:sp modelId="{AE044311-DF22-4B80-99B6-D6D5C59415B3}">
      <dsp:nvSpPr>
        <dsp:cNvPr id="0" name=""/>
        <dsp:cNvSpPr/>
      </dsp:nvSpPr>
      <dsp:spPr>
        <a:xfrm>
          <a:off x="3155981" y="707170"/>
          <a:ext cx="924152" cy="924152"/>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3291320" y="842509"/>
        <a:ext cx="653474" cy="653474"/>
      </dsp:txXfrm>
    </dsp:sp>
    <dsp:sp modelId="{6E8DEE7B-FE75-465A-BD8F-5B63DD32EC95}">
      <dsp:nvSpPr>
        <dsp:cNvPr id="0" name=""/>
        <dsp:cNvSpPr/>
      </dsp:nvSpPr>
      <dsp:spPr>
        <a:xfrm rot="1800000">
          <a:off x="3050393" y="2013386"/>
          <a:ext cx="124854" cy="31421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052902" y="2066864"/>
        <a:ext cx="87398" cy="188527"/>
      </dsp:txXfrm>
    </dsp:sp>
    <dsp:sp modelId="{3057806E-6264-487E-B4F8-5A39E01055A3}">
      <dsp:nvSpPr>
        <dsp:cNvPr id="0" name=""/>
        <dsp:cNvSpPr/>
      </dsp:nvSpPr>
      <dsp:spPr>
        <a:xfrm>
          <a:off x="3155981" y="2000114"/>
          <a:ext cx="924152" cy="924152"/>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3291320" y="2135453"/>
        <a:ext cx="653474" cy="653474"/>
      </dsp:txXfrm>
    </dsp:sp>
    <dsp:sp modelId="{28D76538-F8C1-4DD8-BDC2-F43E067680A5}">
      <dsp:nvSpPr>
        <dsp:cNvPr id="0" name=""/>
        <dsp:cNvSpPr/>
      </dsp:nvSpPr>
      <dsp:spPr>
        <a:xfrm rot="5400000">
          <a:off x="2404469" y="2425699"/>
          <a:ext cx="187732" cy="314211"/>
        </a:xfrm>
        <a:prstGeom prst="rightArrow">
          <a:avLst>
            <a:gd name="adj1" fmla="val 60000"/>
            <a:gd name="adj2" fmla="val 5000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432629" y="2460381"/>
        <a:ext cx="131412" cy="188527"/>
      </dsp:txXfrm>
    </dsp:sp>
    <dsp:sp modelId="{FB4A1828-3FDF-43F0-98E2-A4EC9CF1ECF8}">
      <dsp:nvSpPr>
        <dsp:cNvPr id="0" name=""/>
        <dsp:cNvSpPr/>
      </dsp:nvSpPr>
      <dsp:spPr>
        <a:xfrm>
          <a:off x="2154897" y="2765224"/>
          <a:ext cx="686876" cy="68687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latin typeface="Arial Narrow" pitchFamily="34" charset="0"/>
            </a:rPr>
            <a:t>Research</a:t>
          </a:r>
          <a:endParaRPr lang="en-US" sz="900" kern="1200" dirty="0">
            <a:latin typeface="Arial Narrow" pitchFamily="34" charset="0"/>
          </a:endParaRPr>
        </a:p>
      </dsp:txBody>
      <dsp:txXfrm>
        <a:off x="2255488" y="2865815"/>
        <a:ext cx="485694" cy="485694"/>
      </dsp:txXfrm>
    </dsp:sp>
    <dsp:sp modelId="{935483A5-9862-44E0-B26A-C58D9A68C13F}">
      <dsp:nvSpPr>
        <dsp:cNvPr id="0" name=""/>
        <dsp:cNvSpPr/>
      </dsp:nvSpPr>
      <dsp:spPr>
        <a:xfrm rot="9000000">
          <a:off x="1740152" y="2042156"/>
          <a:ext cx="187732" cy="314211"/>
        </a:xfrm>
        <a:prstGeom prst="rightArrow">
          <a:avLst>
            <a:gd name="adj1" fmla="val 60000"/>
            <a:gd name="adj2" fmla="val 5000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792699" y="2090918"/>
        <a:ext cx="131412" cy="188527"/>
      </dsp:txXfrm>
    </dsp:sp>
    <dsp:sp modelId="{81643684-91AC-471D-AE64-281991DFE45D}">
      <dsp:nvSpPr>
        <dsp:cNvPr id="0" name=""/>
        <dsp:cNvSpPr/>
      </dsp:nvSpPr>
      <dsp:spPr>
        <a:xfrm>
          <a:off x="1035174" y="2118752"/>
          <a:ext cx="686876" cy="68687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latin typeface="Arial Narrow" pitchFamily="34" charset="0"/>
            </a:rPr>
            <a:t>Develop.</a:t>
          </a:r>
          <a:endParaRPr lang="en-US" sz="900" kern="1200" dirty="0">
            <a:latin typeface="Arial Narrow" pitchFamily="34" charset="0"/>
          </a:endParaRPr>
        </a:p>
      </dsp:txBody>
      <dsp:txXfrm>
        <a:off x="1135765" y="2219343"/>
        <a:ext cx="485694" cy="485694"/>
      </dsp:txXfrm>
    </dsp:sp>
    <dsp:sp modelId="{08153583-D6B2-434A-A48D-B4978DE4DA1E}">
      <dsp:nvSpPr>
        <dsp:cNvPr id="0" name=""/>
        <dsp:cNvSpPr/>
      </dsp:nvSpPr>
      <dsp:spPr>
        <a:xfrm rot="12600000">
          <a:off x="1740152" y="1275070"/>
          <a:ext cx="187732" cy="314211"/>
        </a:xfrm>
        <a:prstGeom prst="rightArrow">
          <a:avLst>
            <a:gd name="adj1" fmla="val 60000"/>
            <a:gd name="adj2" fmla="val 5000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792699" y="1351992"/>
        <a:ext cx="131412" cy="188527"/>
      </dsp:txXfrm>
    </dsp:sp>
    <dsp:sp modelId="{8B72D6A2-CB41-476E-88B0-82051C1C692B}">
      <dsp:nvSpPr>
        <dsp:cNvPr id="0" name=""/>
        <dsp:cNvSpPr/>
      </dsp:nvSpPr>
      <dsp:spPr>
        <a:xfrm>
          <a:off x="1035174" y="825808"/>
          <a:ext cx="686876" cy="68687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latin typeface="Arial Narrow" pitchFamily="34" charset="0"/>
            </a:rPr>
            <a:t>Federation</a:t>
          </a:r>
          <a:endParaRPr lang="en-US" sz="900" kern="1200" dirty="0">
            <a:latin typeface="Arial Narrow" pitchFamily="34" charset="0"/>
          </a:endParaRPr>
        </a:p>
      </dsp:txBody>
      <dsp:txXfrm>
        <a:off x="1135765" y="926399"/>
        <a:ext cx="485694" cy="485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7AF1D-FAEF-4304-B5A1-469F38CD82B3}">
      <dsp:nvSpPr>
        <dsp:cNvPr id="0" name=""/>
        <dsp:cNvSpPr/>
      </dsp:nvSpPr>
      <dsp:spPr>
        <a:xfrm>
          <a:off x="3679" y="451931"/>
          <a:ext cx="1608669" cy="270592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Year 1</a:t>
          </a:r>
          <a:endParaRPr lang="en-US" sz="2000" b="1" kern="1200" dirty="0"/>
        </a:p>
        <a:p>
          <a:pPr lvl="0" algn="ctr" defTabSz="889000">
            <a:lnSpc>
              <a:spcPct val="90000"/>
            </a:lnSpc>
            <a:spcBef>
              <a:spcPct val="0"/>
            </a:spcBef>
            <a:spcAft>
              <a:spcPct val="35000"/>
            </a:spcAft>
          </a:pPr>
          <a:r>
            <a:rPr lang="en-US" sz="1800" kern="1200" dirty="0" err="1" smtClean="0"/>
            <a:t>iPad</a:t>
          </a:r>
          <a:r>
            <a:rPr lang="en-US" sz="1800" kern="1200" dirty="0" smtClean="0"/>
            <a:t> Consent Application</a:t>
          </a:r>
        </a:p>
        <a:p>
          <a:pPr lvl="0" algn="ctr" defTabSz="889000">
            <a:lnSpc>
              <a:spcPct val="90000"/>
            </a:lnSpc>
            <a:spcBef>
              <a:spcPct val="0"/>
            </a:spcBef>
            <a:spcAft>
              <a:spcPct val="35000"/>
            </a:spcAft>
          </a:pPr>
          <a:endParaRPr lang="en-US" sz="1800" kern="1200" dirty="0" smtClean="0"/>
        </a:p>
        <a:p>
          <a:pPr lvl="0" algn="ctr" defTabSz="889000">
            <a:lnSpc>
              <a:spcPct val="90000"/>
            </a:lnSpc>
            <a:spcBef>
              <a:spcPct val="0"/>
            </a:spcBef>
            <a:spcAft>
              <a:spcPct val="35000"/>
            </a:spcAft>
          </a:pPr>
          <a:r>
            <a:rPr lang="en-US" sz="1800" kern="1200" dirty="0" smtClean="0"/>
            <a:t>Data Use Agreements</a:t>
          </a:r>
          <a:endParaRPr lang="en-US" sz="1800" kern="1200" dirty="0"/>
        </a:p>
      </dsp:txBody>
      <dsp:txXfrm>
        <a:off x="50795" y="499047"/>
        <a:ext cx="1514437" cy="2611691"/>
      </dsp:txXfrm>
    </dsp:sp>
    <dsp:sp modelId="{B35AB263-7CF8-4544-9898-10A059A297E6}">
      <dsp:nvSpPr>
        <dsp:cNvPr id="0" name=""/>
        <dsp:cNvSpPr/>
      </dsp:nvSpPr>
      <dsp:spPr>
        <a:xfrm>
          <a:off x="1773215" y="1605418"/>
          <a:ext cx="341037" cy="398950"/>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x-none" sz="1200" kern="1200"/>
        </a:p>
      </dsp:txBody>
      <dsp:txXfrm>
        <a:off x="1773215" y="1685208"/>
        <a:ext cx="238726" cy="239370"/>
      </dsp:txXfrm>
    </dsp:sp>
    <dsp:sp modelId="{DA6F4533-E179-4FDC-9230-CAAD2FC12329}">
      <dsp:nvSpPr>
        <dsp:cNvPr id="0" name=""/>
        <dsp:cNvSpPr/>
      </dsp:nvSpPr>
      <dsp:spPr>
        <a:xfrm>
          <a:off x="2255816" y="451931"/>
          <a:ext cx="1608669" cy="270592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Year 2</a:t>
          </a:r>
          <a:endParaRPr lang="en-US" sz="2000" b="1" kern="1200" dirty="0"/>
        </a:p>
        <a:p>
          <a:pPr lvl="0" algn="ctr" defTabSz="889000">
            <a:lnSpc>
              <a:spcPct val="90000"/>
            </a:lnSpc>
            <a:spcBef>
              <a:spcPct val="0"/>
            </a:spcBef>
            <a:spcAft>
              <a:spcPct val="35000"/>
            </a:spcAft>
          </a:pPr>
          <a:r>
            <a:rPr lang="en-US" sz="1800" kern="1200" dirty="0" smtClean="0"/>
            <a:t>Consent Ontology</a:t>
          </a:r>
        </a:p>
        <a:p>
          <a:pPr lvl="0" algn="ctr" defTabSz="889000">
            <a:lnSpc>
              <a:spcPct val="90000"/>
            </a:lnSpc>
            <a:spcBef>
              <a:spcPct val="0"/>
            </a:spcBef>
            <a:spcAft>
              <a:spcPct val="35000"/>
            </a:spcAft>
          </a:pPr>
          <a:endParaRPr lang="en-US" sz="1800" kern="1200" dirty="0" smtClean="0"/>
        </a:p>
        <a:p>
          <a:pPr lvl="0" algn="ctr" defTabSz="889000">
            <a:lnSpc>
              <a:spcPct val="90000"/>
            </a:lnSpc>
            <a:spcBef>
              <a:spcPct val="0"/>
            </a:spcBef>
            <a:spcAft>
              <a:spcPct val="35000"/>
            </a:spcAft>
          </a:pPr>
          <a:r>
            <a:rPr lang="en-US" sz="1800" kern="1200" dirty="0" smtClean="0"/>
            <a:t>Educational Materials</a:t>
          </a:r>
          <a:endParaRPr lang="en-US" sz="1800" kern="1200" dirty="0"/>
        </a:p>
      </dsp:txBody>
      <dsp:txXfrm>
        <a:off x="2302932" y="499047"/>
        <a:ext cx="1514437" cy="2611691"/>
      </dsp:txXfrm>
    </dsp:sp>
    <dsp:sp modelId="{591BE240-C82C-42B2-8E3C-BB2A25A16E36}">
      <dsp:nvSpPr>
        <dsp:cNvPr id="0" name=""/>
        <dsp:cNvSpPr/>
      </dsp:nvSpPr>
      <dsp:spPr>
        <a:xfrm>
          <a:off x="4025353" y="1605418"/>
          <a:ext cx="341037" cy="398950"/>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x-none" sz="1200" kern="1200"/>
        </a:p>
      </dsp:txBody>
      <dsp:txXfrm>
        <a:off x="4025353" y="1685208"/>
        <a:ext cx="238726" cy="239370"/>
      </dsp:txXfrm>
    </dsp:sp>
    <dsp:sp modelId="{3D94EF75-E013-47C1-A7B1-C07C0C9FF824}">
      <dsp:nvSpPr>
        <dsp:cNvPr id="0" name=""/>
        <dsp:cNvSpPr/>
      </dsp:nvSpPr>
      <dsp:spPr>
        <a:xfrm>
          <a:off x="4507953" y="451931"/>
          <a:ext cx="1608669" cy="270592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Year 3</a:t>
          </a:r>
          <a:endParaRPr lang="en-US" sz="2000" b="1" kern="1200" dirty="0"/>
        </a:p>
        <a:p>
          <a:pPr lvl="0" algn="ctr" defTabSz="889000">
            <a:lnSpc>
              <a:spcPct val="90000"/>
            </a:lnSpc>
            <a:spcBef>
              <a:spcPct val="0"/>
            </a:spcBef>
            <a:spcAft>
              <a:spcPct val="35000"/>
            </a:spcAft>
          </a:pPr>
          <a:r>
            <a:rPr lang="en-US" sz="1800" kern="1200" dirty="0" smtClean="0"/>
            <a:t>Consent Builder</a:t>
          </a:r>
        </a:p>
        <a:p>
          <a:pPr lvl="0" algn="ctr" defTabSz="889000">
            <a:lnSpc>
              <a:spcPct val="90000"/>
            </a:lnSpc>
            <a:spcBef>
              <a:spcPct val="0"/>
            </a:spcBef>
            <a:spcAft>
              <a:spcPct val="35000"/>
            </a:spcAft>
          </a:pPr>
          <a:endParaRPr lang="en-US" sz="1800" kern="1200" dirty="0" smtClean="0"/>
        </a:p>
        <a:p>
          <a:pPr lvl="0" algn="ctr" defTabSz="889000">
            <a:lnSpc>
              <a:spcPct val="90000"/>
            </a:lnSpc>
            <a:spcBef>
              <a:spcPct val="0"/>
            </a:spcBef>
            <a:spcAft>
              <a:spcPct val="35000"/>
            </a:spcAft>
          </a:pPr>
          <a:r>
            <a:rPr lang="pt-BR" sz="1800" kern="1200" dirty="0" smtClean="0"/>
            <a:t>Data </a:t>
          </a:r>
          <a:r>
            <a:rPr lang="pt-BR" sz="1800" kern="1200" dirty="0" err="1" smtClean="0"/>
            <a:t>Warehouse</a:t>
          </a:r>
          <a:r>
            <a:rPr lang="pt-BR" sz="1800" kern="1200" dirty="0" smtClean="0"/>
            <a:t> </a:t>
          </a:r>
          <a:r>
            <a:rPr lang="pt-BR" sz="1800" kern="1200" dirty="0" err="1" smtClean="0"/>
            <a:t>Sharing</a:t>
          </a:r>
          <a:r>
            <a:rPr lang="pt-BR" sz="1800" kern="1200" dirty="0" smtClean="0"/>
            <a:t> </a:t>
          </a:r>
          <a:r>
            <a:rPr lang="pt-BR" sz="1800" kern="1200" dirty="0" err="1" smtClean="0"/>
            <a:t>Preferences</a:t>
          </a:r>
          <a:endParaRPr lang="x-none" sz="1800" kern="1200" dirty="0"/>
        </a:p>
      </dsp:txBody>
      <dsp:txXfrm>
        <a:off x="4555069" y="499047"/>
        <a:ext cx="1514437" cy="2611691"/>
      </dsp:txXfrm>
    </dsp:sp>
    <dsp:sp modelId="{19C221EA-1C55-5044-B8A9-AC64C41FFD4B}">
      <dsp:nvSpPr>
        <dsp:cNvPr id="0" name=""/>
        <dsp:cNvSpPr/>
      </dsp:nvSpPr>
      <dsp:spPr>
        <a:xfrm>
          <a:off x="6277490" y="1605418"/>
          <a:ext cx="341037" cy="398950"/>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x-none" sz="3200" kern="1200"/>
        </a:p>
      </dsp:txBody>
      <dsp:txXfrm>
        <a:off x="6277490" y="1685208"/>
        <a:ext cx="238726" cy="239370"/>
      </dsp:txXfrm>
    </dsp:sp>
    <dsp:sp modelId="{78F11FB4-69B1-0E4B-BDC2-51AFCBF9507E}">
      <dsp:nvSpPr>
        <dsp:cNvPr id="0" name=""/>
        <dsp:cNvSpPr/>
      </dsp:nvSpPr>
      <dsp:spPr>
        <a:xfrm>
          <a:off x="6760091" y="451931"/>
          <a:ext cx="1608669" cy="270592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Year 4</a:t>
          </a:r>
        </a:p>
        <a:p>
          <a:pPr lvl="0" algn="ctr" defTabSz="889000">
            <a:lnSpc>
              <a:spcPct val="90000"/>
            </a:lnSpc>
            <a:spcBef>
              <a:spcPct val="0"/>
            </a:spcBef>
            <a:spcAft>
              <a:spcPct val="35000"/>
            </a:spcAft>
          </a:pPr>
          <a:r>
            <a:rPr lang="en-US" sz="1800" b="0" kern="1200" dirty="0" smtClean="0"/>
            <a:t>Healthy volunteer preferences</a:t>
          </a:r>
        </a:p>
        <a:p>
          <a:pPr lvl="0" algn="ctr" defTabSz="889000">
            <a:lnSpc>
              <a:spcPct val="90000"/>
            </a:lnSpc>
            <a:spcBef>
              <a:spcPct val="0"/>
            </a:spcBef>
            <a:spcAft>
              <a:spcPct val="35000"/>
            </a:spcAft>
          </a:pPr>
          <a:r>
            <a:rPr lang="en-US" sz="1800" b="0" kern="1200" dirty="0" smtClean="0"/>
            <a:t/>
          </a:r>
          <a:br>
            <a:rPr lang="en-US" sz="1800" b="0" kern="1200" dirty="0" smtClean="0"/>
          </a:br>
          <a:r>
            <a:rPr lang="en-US" sz="1800" b="0" kern="1200" dirty="0" smtClean="0"/>
            <a:t> New driving biological projects (DBPs)</a:t>
          </a:r>
          <a:endParaRPr lang="en-US" sz="1800" b="0" kern="1200" dirty="0"/>
        </a:p>
      </dsp:txBody>
      <dsp:txXfrm>
        <a:off x="6807207" y="499047"/>
        <a:ext cx="1514437" cy="26116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92003-094F-1B49-AB2E-D88B558BF6F0}">
      <dsp:nvSpPr>
        <dsp:cNvPr id="0" name=""/>
        <dsp:cNvSpPr/>
      </dsp:nvSpPr>
      <dsp:spPr>
        <a:xfrm>
          <a:off x="2926080" y="59054"/>
          <a:ext cx="2834640" cy="2834640"/>
        </a:xfrm>
        <a:prstGeom prst="ellipse">
          <a:avLst/>
        </a:prstGeom>
        <a:solidFill>
          <a:srgbClr val="DC0000">
            <a:alpha val="87000"/>
          </a:srgbClr>
        </a:solidFill>
        <a:ln>
          <a:noFill/>
        </a:ln>
        <a:effectLst>
          <a:outerShdw blurRad="50800" dist="38100" dir="2700000" algn="tl" rotWithShape="0">
            <a:srgbClr val="000000">
              <a:alpha val="43000"/>
            </a:srgb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solidFill>
                <a:srgbClr val="FFFF00"/>
              </a:solidFill>
            </a:rPr>
            <a:t>Privacy Preserving Analytics for KD in African-Americans</a:t>
          </a:r>
          <a:endParaRPr lang="en-US" sz="1700" kern="1200" dirty="0">
            <a:solidFill>
              <a:srgbClr val="FFFF00"/>
            </a:solidFill>
          </a:endParaRPr>
        </a:p>
      </dsp:txBody>
      <dsp:txXfrm>
        <a:off x="3304032" y="555116"/>
        <a:ext cx="2078736" cy="1275588"/>
      </dsp:txXfrm>
    </dsp:sp>
    <dsp:sp modelId="{EC1AAD7A-586B-A145-9AF3-CEA2B15A8D64}">
      <dsp:nvSpPr>
        <dsp:cNvPr id="0" name=""/>
        <dsp:cNvSpPr/>
      </dsp:nvSpPr>
      <dsp:spPr>
        <a:xfrm>
          <a:off x="3948912" y="1889759"/>
          <a:ext cx="2834640" cy="2834640"/>
        </a:xfrm>
        <a:prstGeom prst="ellipse">
          <a:avLst/>
        </a:prstGeom>
        <a:solidFill>
          <a:srgbClr val="00BA00">
            <a:alpha val="79000"/>
          </a:srgbClr>
        </a:solidFill>
        <a:ln>
          <a:noFill/>
        </a:ln>
        <a:effectLst>
          <a:outerShdw blurRad="50800" dist="38100" dir="2700000" algn="tl" rotWithShape="0">
            <a:srgbClr val="000000">
              <a:alpha val="43000"/>
            </a:srgb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tx1"/>
              </a:solidFill>
            </a:rPr>
            <a:t>Consent for Data and </a:t>
          </a:r>
          <a:r>
            <a:rPr lang="en-US" sz="1700" kern="1200" dirty="0" err="1" smtClean="0">
              <a:solidFill>
                <a:schemeClr val="tx1"/>
              </a:solidFill>
            </a:rPr>
            <a:t>Biosample</a:t>
          </a:r>
          <a:r>
            <a:rPr lang="en-US" sz="1700" kern="1200" dirty="0" smtClean="0">
              <a:solidFill>
                <a:schemeClr val="tx1"/>
              </a:solidFill>
            </a:rPr>
            <a:t> Sharing in an Underserved Population</a:t>
          </a:r>
        </a:p>
        <a:p>
          <a:pPr lvl="0" algn="ctr" defTabSz="755650">
            <a:lnSpc>
              <a:spcPct val="90000"/>
            </a:lnSpc>
            <a:spcBef>
              <a:spcPct val="0"/>
            </a:spcBef>
            <a:spcAft>
              <a:spcPct val="35000"/>
            </a:spcAft>
          </a:pPr>
          <a:endParaRPr lang="en-US" sz="1700" kern="1200" dirty="0">
            <a:solidFill>
              <a:schemeClr val="bg2">
                <a:lumMod val="10000"/>
              </a:schemeClr>
            </a:solidFill>
          </a:endParaRPr>
        </a:p>
      </dsp:txBody>
      <dsp:txXfrm>
        <a:off x="4815840" y="2622041"/>
        <a:ext cx="1700784" cy="1559052"/>
      </dsp:txXfrm>
    </dsp:sp>
    <dsp:sp modelId="{1A7F50EE-16CE-5C4E-ACA1-D19AA610EC74}">
      <dsp:nvSpPr>
        <dsp:cNvPr id="0" name=""/>
        <dsp:cNvSpPr/>
      </dsp:nvSpPr>
      <dsp:spPr>
        <a:xfrm>
          <a:off x="1903247" y="1830705"/>
          <a:ext cx="2834640" cy="2834640"/>
        </a:xfrm>
        <a:prstGeom prst="ellipse">
          <a:avLst/>
        </a:prstGeom>
        <a:solidFill>
          <a:srgbClr val="FFFF00">
            <a:alpha val="60000"/>
          </a:srgbClr>
        </a:solidFill>
        <a:ln>
          <a:noFill/>
        </a:ln>
        <a:effectLst>
          <a:outerShdw blurRad="50800" dist="38100" dir="2700000" algn="tl" rotWithShape="0">
            <a:srgbClr val="000000">
              <a:alpha val="43000"/>
            </a:srgb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Partnership for Epidemiological Research on Latinos</a:t>
          </a:r>
          <a:endParaRPr lang="en-US" sz="1700" kern="1200" dirty="0"/>
        </a:p>
      </dsp:txBody>
      <dsp:txXfrm>
        <a:off x="2170176" y="2562986"/>
        <a:ext cx="1700784" cy="15590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92003-094F-1B49-AB2E-D88B558BF6F0}">
      <dsp:nvSpPr>
        <dsp:cNvPr id="0" name=""/>
        <dsp:cNvSpPr/>
      </dsp:nvSpPr>
      <dsp:spPr>
        <a:xfrm>
          <a:off x="3115056" y="47243"/>
          <a:ext cx="2456688" cy="2456688"/>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Data Sharing</a:t>
          </a:r>
          <a:endParaRPr lang="en-US" sz="1600" kern="1200" dirty="0"/>
        </a:p>
      </dsp:txBody>
      <dsp:txXfrm>
        <a:off x="3398520" y="377951"/>
        <a:ext cx="1889760" cy="779526"/>
      </dsp:txXfrm>
    </dsp:sp>
    <dsp:sp modelId="{EC1AAD7A-586B-A145-9AF3-CEA2B15A8D64}">
      <dsp:nvSpPr>
        <dsp:cNvPr id="0" name=""/>
        <dsp:cNvSpPr/>
      </dsp:nvSpPr>
      <dsp:spPr>
        <a:xfrm>
          <a:off x="4147326" y="1132210"/>
          <a:ext cx="2456688" cy="2456688"/>
        </a:xfrm>
        <a:prstGeom prst="ellipse">
          <a:avLst/>
        </a:prstGeom>
        <a:gradFill rotWithShape="0">
          <a:gsLst>
            <a:gs pos="0">
              <a:schemeClr val="accent2">
                <a:alpha val="50000"/>
                <a:hueOff val="1560507"/>
                <a:satOff val="-1946"/>
                <a:lumOff val="458"/>
                <a:alphaOff val="0"/>
                <a:shade val="51000"/>
                <a:satMod val="130000"/>
              </a:schemeClr>
            </a:gs>
            <a:gs pos="80000">
              <a:schemeClr val="accent2">
                <a:alpha val="50000"/>
                <a:hueOff val="1560507"/>
                <a:satOff val="-1946"/>
                <a:lumOff val="458"/>
                <a:alphaOff val="0"/>
                <a:shade val="93000"/>
                <a:satMod val="130000"/>
              </a:schemeClr>
            </a:gs>
            <a:gs pos="100000">
              <a:schemeClr val="accent2">
                <a:alpha val="50000"/>
                <a:hueOff val="1560507"/>
                <a:satOff val="-1946"/>
                <a:lumOff val="45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Algorithms and Tools</a:t>
          </a:r>
          <a:endParaRPr lang="en-US" sz="1600" kern="1200" dirty="0"/>
        </a:p>
      </dsp:txBody>
      <dsp:txXfrm>
        <a:off x="5470158" y="1415674"/>
        <a:ext cx="944880" cy="1889760"/>
      </dsp:txXfrm>
    </dsp:sp>
    <dsp:sp modelId="{97A38D7C-93CD-1248-BCB8-33D1BC262A24}">
      <dsp:nvSpPr>
        <dsp:cNvPr id="0" name=""/>
        <dsp:cNvSpPr/>
      </dsp:nvSpPr>
      <dsp:spPr>
        <a:xfrm>
          <a:off x="3060714" y="2218822"/>
          <a:ext cx="2456688" cy="2456688"/>
        </a:xfrm>
        <a:prstGeom prst="ellipse">
          <a:avLst/>
        </a:prstGeom>
        <a:gradFill rotWithShape="0">
          <a:gsLst>
            <a:gs pos="0">
              <a:schemeClr val="accent2">
                <a:alpha val="50000"/>
                <a:hueOff val="3121013"/>
                <a:satOff val="-3893"/>
                <a:lumOff val="915"/>
                <a:alphaOff val="0"/>
                <a:shade val="51000"/>
                <a:satMod val="130000"/>
              </a:schemeClr>
            </a:gs>
            <a:gs pos="80000">
              <a:schemeClr val="accent2">
                <a:alpha val="50000"/>
                <a:hueOff val="3121013"/>
                <a:satOff val="-3893"/>
                <a:lumOff val="915"/>
                <a:alphaOff val="0"/>
                <a:shade val="93000"/>
                <a:satMod val="130000"/>
              </a:schemeClr>
            </a:gs>
            <a:gs pos="100000">
              <a:schemeClr val="accent2">
                <a:alpha val="50000"/>
                <a:hueOff val="3121013"/>
                <a:satOff val="-3893"/>
                <a:lumOff val="915"/>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Privacy</a:t>
          </a:r>
          <a:endParaRPr lang="en-US" sz="1600" kern="1200" dirty="0"/>
        </a:p>
      </dsp:txBody>
      <dsp:txXfrm>
        <a:off x="3344178" y="3565276"/>
        <a:ext cx="1889760" cy="779526"/>
      </dsp:txXfrm>
    </dsp:sp>
    <dsp:sp modelId="{AC8DB978-1C43-1E4E-B2FC-C2C910751B6F}">
      <dsp:nvSpPr>
        <dsp:cNvPr id="0" name=""/>
        <dsp:cNvSpPr/>
      </dsp:nvSpPr>
      <dsp:spPr>
        <a:xfrm>
          <a:off x="2028444" y="1133855"/>
          <a:ext cx="2456688" cy="2456688"/>
        </a:xfrm>
        <a:prstGeom prst="ellipse">
          <a:avLst/>
        </a:prstGeom>
        <a:gradFill rotWithShape="0">
          <a:gsLst>
            <a:gs pos="0">
              <a:schemeClr val="accent2">
                <a:alpha val="50000"/>
                <a:hueOff val="4681520"/>
                <a:satOff val="-5839"/>
                <a:lumOff val="1373"/>
                <a:alphaOff val="0"/>
                <a:shade val="51000"/>
                <a:satMod val="130000"/>
              </a:schemeClr>
            </a:gs>
            <a:gs pos="80000">
              <a:schemeClr val="accent2">
                <a:alpha val="50000"/>
                <a:hueOff val="4681520"/>
                <a:satOff val="-5839"/>
                <a:lumOff val="1373"/>
                <a:alphaOff val="0"/>
                <a:shade val="93000"/>
                <a:satMod val="130000"/>
              </a:schemeClr>
            </a:gs>
            <a:gs pos="100000">
              <a:schemeClr val="accent2">
                <a:alpha val="50000"/>
                <a:hueOff val="4681520"/>
                <a:satOff val="-5839"/>
                <a:lumOff val="1373"/>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Genomics</a:t>
          </a:r>
          <a:endParaRPr lang="en-US" sz="1600" kern="1200" dirty="0"/>
        </a:p>
      </dsp:txBody>
      <dsp:txXfrm>
        <a:off x="2217420" y="1417320"/>
        <a:ext cx="944880" cy="1889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FB4870-2FE3-4D51-B2A4-80E1A115158A}" type="datetimeFigureOut">
              <a:rPr lang="en-US" smtClean="0"/>
              <a:t>3/24/14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4690F7-5AF8-41F4-A129-E1CFEA1CF8FD}" type="slidenum">
              <a:rPr lang="en-US" smtClean="0"/>
              <a:t>‹#›</a:t>
            </a:fld>
            <a:endParaRPr lang="en-US"/>
          </a:p>
        </p:txBody>
      </p:sp>
    </p:spTree>
    <p:extLst>
      <p:ext uri="{BB962C8B-B14F-4D97-AF65-F5344CB8AC3E}">
        <p14:creationId xmlns:p14="http://schemas.microsoft.com/office/powerpoint/2010/main" val="140505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iDASH</a:t>
            </a:r>
            <a:r>
              <a:rPr lang="en-US" dirty="0" smtClean="0"/>
              <a:t> is</a:t>
            </a:r>
            <a:r>
              <a:rPr lang="en-US" baseline="0" dirty="0" smtClean="0"/>
              <a:t> the newest National Center for Biomedical Computing, an initiative funded </a:t>
            </a:r>
            <a:r>
              <a:rPr lang="en-US" baseline="0" dirty="0" err="1" smtClean="0"/>
              <a:t>orginally</a:t>
            </a:r>
            <a:r>
              <a:rPr lang="en-US" baseline="0" dirty="0" smtClean="0"/>
              <a:t> by the Office of the Director, and subsequently by a consortium of institutes. Its goal is to allow privacy-preserving sharing of data as well as computational infrastructure, so that biomedical and behavioral sciences can concentrate on their science, while informatics experts take care of infrastructure (hardware, networking) and data sharing tools (software, data use agreements). </a:t>
            </a:r>
          </a:p>
          <a:p>
            <a:r>
              <a:rPr lang="en-US" baseline="0" dirty="0" smtClean="0"/>
              <a:t>A supplement was funded by the NHGRI to demonstrate new models for computing with human genomes in a private cloud environment. </a:t>
            </a:r>
            <a:br>
              <a:rPr lang="en-US" baseline="0" dirty="0" smtClean="0"/>
            </a:br>
            <a:r>
              <a:rPr lang="en-US" baseline="0" dirty="0" smtClean="0"/>
              <a:t>An ethics supplement was funded by the OD to implement patient tiered informed consent for data collected from electronic health records in an Informed Consent Management System.</a:t>
            </a:r>
            <a:endParaRPr lang="en-US" dirty="0"/>
          </a:p>
        </p:txBody>
      </p:sp>
      <p:sp>
        <p:nvSpPr>
          <p:cNvPr id="4" name="Slide Number Placeholder 3"/>
          <p:cNvSpPr>
            <a:spLocks noGrp="1"/>
          </p:cNvSpPr>
          <p:nvPr>
            <p:ph type="sldNum" sz="quarter" idx="10"/>
          </p:nvPr>
        </p:nvSpPr>
        <p:spPr/>
        <p:txBody>
          <a:bodyPr/>
          <a:lstStyle/>
          <a:p>
            <a:fld id="{A9371AD1-F4ED-5C47-BFCF-530C4182A507}" type="slidenum">
              <a:rPr lang="en-US" smtClean="0"/>
              <a:t>3</a:t>
            </a:fld>
            <a:endParaRPr lang="en-US"/>
          </a:p>
        </p:txBody>
      </p:sp>
    </p:spTree>
    <p:extLst>
      <p:ext uri="{BB962C8B-B14F-4D97-AF65-F5344CB8AC3E}">
        <p14:creationId xmlns:p14="http://schemas.microsoft.com/office/powerpoint/2010/main" val="3564033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A79EF6E-1FAB-416F-B0FF-4E31D95D5B8A}" type="slidenum">
              <a:rPr lang="en-US" smtClean="0"/>
              <a:t>57</a:t>
            </a:fld>
            <a:endParaRPr lang="en-US"/>
          </a:p>
        </p:txBody>
      </p:sp>
    </p:spTree>
    <p:extLst>
      <p:ext uri="{BB962C8B-B14F-4D97-AF65-F5344CB8AC3E}">
        <p14:creationId xmlns:p14="http://schemas.microsoft.com/office/powerpoint/2010/main" val="167604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A79EF6E-1FAB-416F-B0FF-4E31D95D5B8A}" type="slidenum">
              <a:rPr lang="en-US" smtClean="0"/>
              <a:t>59</a:t>
            </a:fld>
            <a:endParaRPr lang="en-US"/>
          </a:p>
        </p:txBody>
      </p:sp>
    </p:spTree>
    <p:extLst>
      <p:ext uri="{BB962C8B-B14F-4D97-AF65-F5344CB8AC3E}">
        <p14:creationId xmlns:p14="http://schemas.microsoft.com/office/powerpoint/2010/main" val="167604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690F7-5AF8-41F4-A129-E1CFEA1CF8FD}" type="slidenum">
              <a:rPr lang="en-US" smtClean="0"/>
              <a:t>63</a:t>
            </a:fld>
            <a:endParaRPr lang="en-US"/>
          </a:p>
        </p:txBody>
      </p:sp>
    </p:spTree>
    <p:extLst>
      <p:ext uri="{BB962C8B-B14F-4D97-AF65-F5344CB8AC3E}">
        <p14:creationId xmlns:p14="http://schemas.microsoft.com/office/powerpoint/2010/main" val="592498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72012-E409-364E-9B18-41BC73A9F5BD}" type="slidenum">
              <a:rPr lang="en-US"/>
              <a:pPr/>
              <a:t>71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DBAEF3-75E7-47F9-B1FF-50D6B4C7777A}" type="slidenum">
              <a:rPr lang="en-US" smtClean="0"/>
              <a:t>73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Data-sharing models. To avoid multiple pairwise agreements among institutions, a broker for data can be created. Data contributors specify</a:t>
            </a:r>
          </a:p>
          <a:p>
            <a:r>
              <a:rPr lang="en-US" sz="1200" b="0" i="0" u="none" strike="noStrike" kern="1200" baseline="0" dirty="0" smtClean="0">
                <a:solidFill>
                  <a:schemeClr val="tx1"/>
                </a:solidFill>
                <a:latin typeface="+mn-lt"/>
                <a:ea typeface="+mn-ea"/>
                <a:cs typeface="+mn-cs"/>
              </a:rPr>
              <a:t>their requirements for data access by users and sign a contributor data use agreement (DUA). Completing a quality assurance (QA) process is required</a:t>
            </a:r>
          </a:p>
          <a:p>
            <a:r>
              <a:rPr lang="en-US" sz="1200" b="0" i="0" u="none" strike="noStrike" kern="1200" baseline="0" dirty="0" smtClean="0">
                <a:solidFill>
                  <a:schemeClr val="tx1"/>
                </a:solidFill>
                <a:latin typeface="+mn-lt"/>
                <a:ea typeface="+mn-ea"/>
                <a:cs typeface="+mn-cs"/>
              </a:rPr>
              <a:t>for data, tool, and VM contributions. Data users also sign a DUA that complies with the requirements of the contributor, so that contributors do not</a:t>
            </a:r>
          </a:p>
          <a:p>
            <a:r>
              <a:rPr lang="en-US" sz="1200" b="0" i="0" u="none" strike="noStrike" kern="1200" baseline="0" dirty="0" smtClean="0">
                <a:solidFill>
                  <a:schemeClr val="tx1"/>
                </a:solidFill>
                <a:latin typeface="+mn-lt"/>
                <a:ea typeface="+mn-ea"/>
                <a:cs typeface="+mn-cs"/>
              </a:rPr>
              <a:t>have to negotiate every data-sharing engagement with different institutions. Three models of sharing are displayed. Model 1 is the traditional model,</a:t>
            </a:r>
          </a:p>
          <a:p>
            <a:r>
              <a:rPr lang="en-US" sz="1200" b="0" i="0" u="none" strike="noStrike" kern="1200" baseline="0" dirty="0" smtClean="0">
                <a:solidFill>
                  <a:schemeClr val="tx1"/>
                </a:solidFill>
                <a:latin typeface="+mn-lt"/>
                <a:ea typeface="+mn-ea"/>
                <a:cs typeface="+mn-cs"/>
              </a:rPr>
              <a:t>in which users download data for use in their local computers. In model 2, the remote desktop model, users connect to a center but access and analyze</a:t>
            </a:r>
          </a:p>
          <a:p>
            <a:r>
              <a:rPr lang="en-US" sz="1200" b="0" i="0" u="none" strike="noStrike" kern="1200" baseline="0" dirty="0" smtClean="0">
                <a:solidFill>
                  <a:schemeClr val="tx1"/>
                </a:solidFill>
                <a:latin typeface="+mn-lt"/>
                <a:ea typeface="+mn-ea"/>
                <a:cs typeface="+mn-cs"/>
              </a:rPr>
              <a:t>data within the center using existing, or their own, algorithms. Model 3 involves virtualization and distributed computation, in which users import</a:t>
            </a:r>
          </a:p>
          <a:p>
            <a:r>
              <a:rPr lang="en-US" sz="1200" b="0" i="0" u="none" strike="noStrike" kern="1200" baseline="0" dirty="0" smtClean="0">
                <a:solidFill>
                  <a:schemeClr val="tx1"/>
                </a:solidFill>
                <a:latin typeface="+mn-lt"/>
                <a:ea typeface="+mn-ea"/>
                <a:cs typeface="+mn-cs"/>
              </a:rPr>
              <a:t>software environments (virtual machines, or VMs) to analyze their data using their local computational infrastructures.</a:t>
            </a:r>
            <a:endParaRPr lang="en-US" dirty="0"/>
          </a:p>
        </p:txBody>
      </p:sp>
      <p:sp>
        <p:nvSpPr>
          <p:cNvPr id="4" name="Slide Number Placeholder 3"/>
          <p:cNvSpPr>
            <a:spLocks noGrp="1"/>
          </p:cNvSpPr>
          <p:nvPr>
            <p:ph type="sldNum" sz="quarter" idx="10"/>
          </p:nvPr>
        </p:nvSpPr>
        <p:spPr/>
        <p:txBody>
          <a:bodyPr/>
          <a:lstStyle/>
          <a:p>
            <a:fld id="{A9371AD1-F4ED-5C47-BFCF-530C4182A507}" type="slidenum">
              <a:rPr lang="en-US" smtClean="0"/>
              <a:t>4</a:t>
            </a:fld>
            <a:endParaRPr lang="en-US"/>
          </a:p>
        </p:txBody>
      </p:sp>
    </p:spTree>
    <p:extLst>
      <p:ext uri="{BB962C8B-B14F-4D97-AF65-F5344CB8AC3E}">
        <p14:creationId xmlns:p14="http://schemas.microsoft.com/office/powerpoint/2010/main" val="326216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studies</a:t>
            </a:r>
            <a:r>
              <a:rPr lang="en-US" baseline="0" dirty="0" smtClean="0"/>
              <a:t> and ~200GB of space. 250MB of used space</a:t>
            </a:r>
            <a:endParaRPr lang="en-US" dirty="0"/>
          </a:p>
        </p:txBody>
      </p:sp>
      <p:sp>
        <p:nvSpPr>
          <p:cNvPr id="4" name="Slide Number Placeholder 3"/>
          <p:cNvSpPr>
            <a:spLocks noGrp="1"/>
          </p:cNvSpPr>
          <p:nvPr>
            <p:ph type="sldNum" sz="quarter" idx="10"/>
          </p:nvPr>
        </p:nvSpPr>
        <p:spPr/>
        <p:txBody>
          <a:bodyPr/>
          <a:lstStyle/>
          <a:p>
            <a:fld id="{B00EA3FB-E434-7245-94CE-FDC16BD60BA7}" type="slidenum">
              <a:rPr lang="en-US" smtClean="0"/>
              <a:t>19</a:t>
            </a:fld>
            <a:endParaRPr lang="en-US" dirty="0"/>
          </a:p>
        </p:txBody>
      </p:sp>
    </p:spTree>
    <p:extLst>
      <p:ext uri="{BB962C8B-B14F-4D97-AF65-F5344CB8AC3E}">
        <p14:creationId xmlns:p14="http://schemas.microsoft.com/office/powerpoint/2010/main" val="393154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7A2B9-FC61-D941-B718-D602C61E2EAF}" type="slidenum">
              <a:rPr lang="en-US" smtClean="0"/>
              <a:t>20</a:t>
            </a:fld>
            <a:endParaRPr lang="en-US" dirty="0"/>
          </a:p>
        </p:txBody>
      </p:sp>
    </p:spTree>
    <p:extLst>
      <p:ext uri="{BB962C8B-B14F-4D97-AF65-F5344CB8AC3E}">
        <p14:creationId xmlns:p14="http://schemas.microsoft.com/office/powerpoint/2010/main" val="391809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7A2B9-FC61-D941-B718-D602C61E2EAF}" type="slidenum">
              <a:rPr lang="en-US" smtClean="0"/>
              <a:t>36</a:t>
            </a:fld>
            <a:endParaRPr lang="en-US" dirty="0"/>
          </a:p>
        </p:txBody>
      </p:sp>
    </p:spTree>
    <p:extLst>
      <p:ext uri="{BB962C8B-B14F-4D97-AF65-F5344CB8AC3E}">
        <p14:creationId xmlns:p14="http://schemas.microsoft.com/office/powerpoint/2010/main" val="74695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E5EF19-F204-4A1E-AFC0-8079BA20E668}" type="slidenum">
              <a:rPr lang="en-US" smtClean="0"/>
              <a:pPr>
                <a:defRPr/>
              </a:pPr>
              <a:t>37</a:t>
            </a:fld>
            <a:endParaRPr lang="en-US"/>
          </a:p>
        </p:txBody>
      </p:sp>
    </p:spTree>
    <p:extLst>
      <p:ext uri="{BB962C8B-B14F-4D97-AF65-F5344CB8AC3E}">
        <p14:creationId xmlns:p14="http://schemas.microsoft.com/office/powerpoint/2010/main" val="332337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E5EF19-F204-4A1E-AFC0-8079BA20E668}" type="slidenum">
              <a:rPr lang="en-US" smtClean="0"/>
              <a:pPr>
                <a:defRPr/>
              </a:pPr>
              <a:t>38</a:t>
            </a:fld>
            <a:endParaRPr lang="en-US"/>
          </a:p>
        </p:txBody>
      </p:sp>
    </p:spTree>
    <p:extLst>
      <p:ext uri="{BB962C8B-B14F-4D97-AF65-F5344CB8AC3E}">
        <p14:creationId xmlns:p14="http://schemas.microsoft.com/office/powerpoint/2010/main" val="332337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Data-sharing models. To avoid multiple pairwise agreements among institutions, a broker for data can be created. Data contributors specify</a:t>
            </a:r>
          </a:p>
          <a:p>
            <a:r>
              <a:rPr lang="en-US" sz="1200" b="0" i="0" u="none" strike="noStrike" kern="1200" baseline="0" dirty="0" smtClean="0">
                <a:solidFill>
                  <a:schemeClr val="tx1"/>
                </a:solidFill>
                <a:latin typeface="+mn-lt"/>
                <a:ea typeface="+mn-ea"/>
                <a:cs typeface="+mn-cs"/>
              </a:rPr>
              <a:t>their requirements for data access by users and sign a contributor data use agreement (DUA). Completing a quality assurance (QA) process is required</a:t>
            </a:r>
          </a:p>
          <a:p>
            <a:r>
              <a:rPr lang="en-US" sz="1200" b="0" i="0" u="none" strike="noStrike" kern="1200" baseline="0" dirty="0" smtClean="0">
                <a:solidFill>
                  <a:schemeClr val="tx1"/>
                </a:solidFill>
                <a:latin typeface="+mn-lt"/>
                <a:ea typeface="+mn-ea"/>
                <a:cs typeface="+mn-cs"/>
              </a:rPr>
              <a:t>for data, tool, and VM contributions. Data users also sign a DUA that complies with the requirements of the contributor, so that contributors do not</a:t>
            </a:r>
          </a:p>
          <a:p>
            <a:r>
              <a:rPr lang="en-US" sz="1200" b="0" i="0" u="none" strike="noStrike" kern="1200" baseline="0" dirty="0" smtClean="0">
                <a:solidFill>
                  <a:schemeClr val="tx1"/>
                </a:solidFill>
                <a:latin typeface="+mn-lt"/>
                <a:ea typeface="+mn-ea"/>
                <a:cs typeface="+mn-cs"/>
              </a:rPr>
              <a:t>have to negotiate every data-sharing engagement with different institutions. Three models of sharing are displayed. Model 1 is the traditional model,</a:t>
            </a:r>
          </a:p>
          <a:p>
            <a:r>
              <a:rPr lang="en-US" sz="1200" b="0" i="0" u="none" strike="noStrike" kern="1200" baseline="0" dirty="0" smtClean="0">
                <a:solidFill>
                  <a:schemeClr val="tx1"/>
                </a:solidFill>
                <a:latin typeface="+mn-lt"/>
                <a:ea typeface="+mn-ea"/>
                <a:cs typeface="+mn-cs"/>
              </a:rPr>
              <a:t>in which users download data for use in their local computers. In model 2, the remote desktop model, users connect to a center but access and analyze</a:t>
            </a:r>
          </a:p>
          <a:p>
            <a:r>
              <a:rPr lang="en-US" sz="1200" b="0" i="0" u="none" strike="noStrike" kern="1200" baseline="0" dirty="0" smtClean="0">
                <a:solidFill>
                  <a:schemeClr val="tx1"/>
                </a:solidFill>
                <a:latin typeface="+mn-lt"/>
                <a:ea typeface="+mn-ea"/>
                <a:cs typeface="+mn-cs"/>
              </a:rPr>
              <a:t>data within the center using existing, or their own, algorithms. Model 3 involves virtualization and distributed computation, in which users import</a:t>
            </a:r>
          </a:p>
          <a:p>
            <a:r>
              <a:rPr lang="en-US" sz="1200" b="0" i="0" u="none" strike="noStrike" kern="1200" baseline="0" dirty="0" smtClean="0">
                <a:solidFill>
                  <a:schemeClr val="tx1"/>
                </a:solidFill>
                <a:latin typeface="+mn-lt"/>
                <a:ea typeface="+mn-ea"/>
                <a:cs typeface="+mn-cs"/>
              </a:rPr>
              <a:t>software environments (virtual machines, or VMs) to analyze their data using their local computational infrastructures.</a:t>
            </a:r>
            <a:endParaRPr lang="en-US" dirty="0"/>
          </a:p>
        </p:txBody>
      </p:sp>
      <p:sp>
        <p:nvSpPr>
          <p:cNvPr id="4" name="Slide Number Placeholder 3"/>
          <p:cNvSpPr>
            <a:spLocks noGrp="1"/>
          </p:cNvSpPr>
          <p:nvPr>
            <p:ph type="sldNum" sz="quarter" idx="10"/>
          </p:nvPr>
        </p:nvSpPr>
        <p:spPr/>
        <p:txBody>
          <a:bodyPr/>
          <a:lstStyle/>
          <a:p>
            <a:fld id="{A9371AD1-F4ED-5C47-BFCF-530C4182A507}" type="slidenum">
              <a:rPr lang="en-US" smtClean="0"/>
              <a:t>52</a:t>
            </a:fld>
            <a:endParaRPr lang="en-US"/>
          </a:p>
        </p:txBody>
      </p:sp>
    </p:spTree>
    <p:extLst>
      <p:ext uri="{BB962C8B-B14F-4D97-AF65-F5344CB8AC3E}">
        <p14:creationId xmlns:p14="http://schemas.microsoft.com/office/powerpoint/2010/main" val="326216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Fig. 1. Data-sharing models. To avoid multiple pairwise agreements among institutions, a broker for data can be created. Data contributors specify</a:t>
            </a:r>
          </a:p>
          <a:p>
            <a:r>
              <a:rPr lang="en-US" dirty="0">
                <a:latin typeface="+mn-lt"/>
                <a:ea typeface="+mn-ea"/>
                <a:cs typeface="+mn-cs"/>
              </a:rPr>
              <a:t>their requirements for data access by users and sign a contributor data use agreement (DUA). Completing a quality assurance (QA) process is required</a:t>
            </a:r>
          </a:p>
          <a:p>
            <a:r>
              <a:rPr lang="en-US" dirty="0">
                <a:latin typeface="+mn-lt"/>
                <a:ea typeface="+mn-ea"/>
                <a:cs typeface="+mn-cs"/>
              </a:rPr>
              <a:t>for data, tool, and VM contributions. Data users also sign a DUA that complies with the requirements of the contributor, so that contributors do not</a:t>
            </a:r>
          </a:p>
          <a:p>
            <a:r>
              <a:rPr lang="en-US" dirty="0">
                <a:latin typeface="+mn-lt"/>
                <a:ea typeface="+mn-ea"/>
                <a:cs typeface="+mn-cs"/>
              </a:rPr>
              <a:t>have to negotiate every data-sharing engagement with different institutions. Three models of sharing are displayed. Model 1 is the traditional model,</a:t>
            </a:r>
          </a:p>
          <a:p>
            <a:r>
              <a:rPr lang="en-US" dirty="0">
                <a:latin typeface="+mn-lt"/>
                <a:ea typeface="+mn-ea"/>
                <a:cs typeface="+mn-cs"/>
              </a:rPr>
              <a:t>in which users download data for use in their local computers. In model 2, the remote desktop model, users connect to a center but access and analyze</a:t>
            </a:r>
          </a:p>
          <a:p>
            <a:r>
              <a:rPr lang="en-US" dirty="0">
                <a:latin typeface="+mn-lt"/>
                <a:ea typeface="+mn-ea"/>
                <a:cs typeface="+mn-cs"/>
              </a:rPr>
              <a:t>data within the center using existing, or their own, algorithms. Model 3 involves virtualization and distributed computation, in which users import</a:t>
            </a:r>
          </a:p>
          <a:p>
            <a:r>
              <a:rPr lang="en-US" dirty="0">
                <a:latin typeface="+mn-lt"/>
                <a:ea typeface="+mn-ea"/>
                <a:cs typeface="+mn-cs"/>
              </a:rPr>
              <a:t>software environments (virtual machines, or VMs) to analyze their data using their local computational infrastructures.</a:t>
            </a:r>
            <a:endParaRPr lang="en-US" dirty="0"/>
          </a:p>
        </p:txBody>
      </p:sp>
      <p:sp>
        <p:nvSpPr>
          <p:cNvPr id="4" name="Slide Number Placeholder 3"/>
          <p:cNvSpPr>
            <a:spLocks noGrp="1"/>
          </p:cNvSpPr>
          <p:nvPr>
            <p:ph type="sldNum" sz="quarter" idx="10"/>
          </p:nvPr>
        </p:nvSpPr>
        <p:spPr/>
        <p:txBody>
          <a:bodyPr/>
          <a:lstStyle/>
          <a:p>
            <a:fld id="{A9371AD1-F4ED-5C47-BFCF-530C4182A507}" type="slidenum">
              <a:rPr lang="en-US" smtClean="0"/>
              <a:t>55</a:t>
            </a:fld>
            <a:endParaRPr lang="en-US"/>
          </a:p>
        </p:txBody>
      </p:sp>
    </p:spTree>
    <p:extLst>
      <p:ext uri="{BB962C8B-B14F-4D97-AF65-F5344CB8AC3E}">
        <p14:creationId xmlns:p14="http://schemas.microsoft.com/office/powerpoint/2010/main" val="326216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52400" y="6356350"/>
            <a:ext cx="1066800" cy="365125"/>
          </a:xfrm>
        </p:spPr>
        <p:txBody>
          <a:bodyPr/>
          <a:lstStyle/>
          <a:p>
            <a:fld id="{4FD8FBBE-3A08-4D0C-BA9A-0D9386166559}" type="datetime1">
              <a:rPr lang="en-US" smtClean="0"/>
              <a:t>3/24/14</a:t>
            </a:fld>
            <a:endParaRPr lang="en-US"/>
          </a:p>
        </p:txBody>
      </p:sp>
      <p:sp>
        <p:nvSpPr>
          <p:cNvPr id="5" name="Footer Placeholder 4"/>
          <p:cNvSpPr>
            <a:spLocks noGrp="1"/>
          </p:cNvSpPr>
          <p:nvPr>
            <p:ph type="ftr" sz="quarter" idx="11"/>
          </p:nvPr>
        </p:nvSpPr>
        <p:spPr>
          <a:xfrm>
            <a:off x="1371600" y="6356350"/>
            <a:ext cx="6400800" cy="365125"/>
          </a:xfrm>
        </p:spPr>
        <p:txBody>
          <a:bodyPr/>
          <a:lstStyle/>
          <a:p>
            <a:r>
              <a:rPr lang="en-US" smtClean="0"/>
              <a:t>Supported by the NIH Grant U54 HL108460 to the University of California, San Diego</a:t>
            </a:r>
            <a:endParaRPr lang="en-US"/>
          </a:p>
        </p:txBody>
      </p:sp>
      <p:sp>
        <p:nvSpPr>
          <p:cNvPr id="6" name="Slide Number Placeholder 5"/>
          <p:cNvSpPr>
            <a:spLocks noGrp="1"/>
          </p:cNvSpPr>
          <p:nvPr>
            <p:ph type="sldNum" sz="quarter" idx="12"/>
          </p:nvPr>
        </p:nvSpPr>
        <p:spPr>
          <a:xfrm>
            <a:off x="8229600" y="6340475"/>
            <a:ext cx="762000" cy="365125"/>
          </a:xfrm>
        </p:spPr>
        <p:txBody>
          <a:bodyPr/>
          <a:lstStyle/>
          <a:p>
            <a:fld id="{6C3F8612-B585-4B55-BE61-24FA79F2D366}" type="slidenum">
              <a:rPr lang="en-US" smtClean="0"/>
              <a:t>‹#›</a:t>
            </a:fld>
            <a:endParaRPr lang="en-US"/>
          </a:p>
        </p:txBody>
      </p:sp>
      <p:pic>
        <p:nvPicPr>
          <p:cNvPr id="7" name="Picture 2" descr="C:\calit2\Projects\iDash\web_resources\idash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54746" y="1600200"/>
            <a:ext cx="2107854"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7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p:cNvSpPr/>
          <p:nvPr userDrawn="1"/>
        </p:nvSpPr>
        <p:spPr>
          <a:xfrm>
            <a:off x="0" y="6629400"/>
            <a:ext cx="9144000" cy="228600"/>
          </a:xfrm>
          <a:prstGeom prst="rect">
            <a:avLst/>
          </a:prstGeom>
          <a:gradFill>
            <a:gsLst>
              <a:gs pos="2000">
                <a:srgbClr val="5DD5FF"/>
              </a:gs>
              <a:gs pos="100000">
                <a:srgbClr val="00B0F0"/>
              </a:gs>
            </a:gsLst>
            <a:lin ang="5400000" scaled="0"/>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2">
                  <a:lumMod val="75000"/>
                </a:schemeClr>
              </a:solidFill>
            </a:endParaRPr>
          </a:p>
        </p:txBody>
      </p:sp>
      <p:sp>
        <p:nvSpPr>
          <p:cNvPr id="2" name="Title 1"/>
          <p:cNvSpPr>
            <a:spLocks noGrp="1"/>
          </p:cNvSpPr>
          <p:nvPr>
            <p:ph type="title"/>
          </p:nvPr>
        </p:nvSpPr>
        <p:spPr>
          <a:xfrm>
            <a:off x="2286000" y="0"/>
            <a:ext cx="6400800" cy="665748"/>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B0F0"/>
              </a:buClr>
              <a:defRPr/>
            </a:lvl1pPr>
            <a:lvl2pPr marL="742950" indent="-285750">
              <a:buClr>
                <a:schemeClr val="tx2">
                  <a:lumMod val="75000"/>
                </a:schemeClr>
              </a:buClr>
              <a:buFont typeface="Calibri" pitchFamily="34" charset="0"/>
              <a:buChar char="»"/>
              <a:defRPr>
                <a:solidFill>
                  <a:schemeClr val="tx2">
                    <a:lumMod val="75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643437"/>
            <a:ext cx="685800" cy="200526"/>
          </a:xfrm>
        </p:spPr>
        <p:txBody>
          <a:bodyPr/>
          <a:lstStyle>
            <a:lvl1pPr>
              <a:defRPr sz="900" b="1">
                <a:solidFill>
                  <a:schemeClr val="tx2">
                    <a:lumMod val="75000"/>
                  </a:schemeClr>
                </a:solidFill>
              </a:defRPr>
            </a:lvl1pPr>
          </a:lstStyle>
          <a:p>
            <a:fld id="{F7B13E63-2411-4BD9-AEA6-0746E2DEE2C9}" type="datetime1">
              <a:rPr lang="en-US" smtClean="0"/>
              <a:t>3/24/14</a:t>
            </a:fld>
            <a:endParaRPr lang="en-US"/>
          </a:p>
        </p:txBody>
      </p:sp>
      <p:sp>
        <p:nvSpPr>
          <p:cNvPr id="5" name="Footer Placeholder 4"/>
          <p:cNvSpPr>
            <a:spLocks noGrp="1"/>
          </p:cNvSpPr>
          <p:nvPr>
            <p:ph type="ftr" sz="quarter" idx="11"/>
          </p:nvPr>
        </p:nvSpPr>
        <p:spPr>
          <a:xfrm>
            <a:off x="990600" y="6643437"/>
            <a:ext cx="7315200" cy="200526"/>
          </a:xfrm>
        </p:spPr>
        <p:txBody>
          <a:bodyPr/>
          <a:lstStyle>
            <a:lvl1pPr>
              <a:defRPr sz="900" b="1">
                <a:solidFill>
                  <a:schemeClr val="tx2">
                    <a:lumMod val="75000"/>
                  </a:schemeClr>
                </a:solidFill>
              </a:defRPr>
            </a:lvl1p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a:xfrm>
            <a:off x="8610600" y="6643437"/>
            <a:ext cx="517358" cy="200526"/>
          </a:xfrm>
        </p:spPr>
        <p:txBody>
          <a:bodyPr/>
          <a:lstStyle>
            <a:lvl1pPr>
              <a:defRPr sz="900" b="1">
                <a:solidFill>
                  <a:schemeClr val="tx2">
                    <a:lumMod val="75000"/>
                  </a:schemeClr>
                </a:solidFill>
              </a:defRPr>
            </a:lvl1pPr>
          </a:lstStyle>
          <a:p>
            <a:fld id="{6C3F8612-B585-4B55-BE61-24FA79F2D366}" type="slidenum">
              <a:rPr lang="en-US" smtClean="0"/>
              <a:pPr/>
              <a:t>‹#›</a:t>
            </a:fld>
            <a:endParaRPr lang="en-US"/>
          </a:p>
        </p:txBody>
      </p:sp>
      <p:pic>
        <p:nvPicPr>
          <p:cNvPr id="7" name="Picture 2" descr="C:\calit2\Projects\iDash\web_resources\idash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46" y="152400"/>
            <a:ext cx="1422054" cy="56548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1600200" y="665747"/>
            <a:ext cx="7543800" cy="0"/>
          </a:xfrm>
          <a:prstGeom prst="line">
            <a:avLst/>
          </a:prstGeom>
          <a:ln w="38100">
            <a:solidFill>
              <a:srgbClr val="00B0F0"/>
            </a:solidFill>
          </a:ln>
          <a:effectLst>
            <a:reflection blurRad="12700" stA="50000" endA="300" endPos="40000" dist="38100" dir="5400000" sy="-100000" algn="bl" rotWithShape="0"/>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8745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1926"/>
            <a:ext cx="6400800" cy="66382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2" descr="C:\calit2\Projects\iDash\web_resources\idash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46" y="152400"/>
            <a:ext cx="1422054" cy="56548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1600200" y="665747"/>
            <a:ext cx="7543800" cy="0"/>
          </a:xfrm>
          <a:prstGeom prst="line">
            <a:avLst/>
          </a:prstGeom>
          <a:ln w="38100">
            <a:solidFill>
              <a:srgbClr val="00B0F0"/>
            </a:solidFill>
          </a:ln>
          <a:effectLst>
            <a:reflection blurRad="12700" stA="50000" endA="300" endPos="40000" dist="38100" dir="5400000" sy="-100000" algn="bl" rotWithShape="0"/>
          </a:effectLst>
        </p:spPr>
        <p:style>
          <a:lnRef idx="1">
            <a:schemeClr val="accent5"/>
          </a:lnRef>
          <a:fillRef idx="0">
            <a:schemeClr val="accent5"/>
          </a:fillRef>
          <a:effectRef idx="0">
            <a:schemeClr val="accent5"/>
          </a:effectRef>
          <a:fontRef idx="minor">
            <a:schemeClr val="tx1"/>
          </a:fontRef>
        </p:style>
      </p:cxnSp>
      <p:sp>
        <p:nvSpPr>
          <p:cNvPr id="11" name="Rectangle 10"/>
          <p:cNvSpPr/>
          <p:nvPr userDrawn="1"/>
        </p:nvSpPr>
        <p:spPr>
          <a:xfrm>
            <a:off x="0" y="6629400"/>
            <a:ext cx="9144000" cy="228600"/>
          </a:xfrm>
          <a:prstGeom prst="rect">
            <a:avLst/>
          </a:prstGeom>
          <a:gradFill>
            <a:gsLst>
              <a:gs pos="2000">
                <a:srgbClr val="5DD5FF"/>
              </a:gs>
              <a:gs pos="100000">
                <a:srgbClr val="00B0F0"/>
              </a:gs>
            </a:gsLst>
            <a:lin ang="5400000" scaled="0"/>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2">
                  <a:lumMod val="75000"/>
                </a:schemeClr>
              </a:solidFill>
            </a:endParaRPr>
          </a:p>
        </p:txBody>
      </p:sp>
      <p:sp>
        <p:nvSpPr>
          <p:cNvPr id="12" name="Date Placeholder 3"/>
          <p:cNvSpPr>
            <a:spLocks noGrp="1"/>
          </p:cNvSpPr>
          <p:nvPr>
            <p:ph type="dt" sz="half" idx="10"/>
          </p:nvPr>
        </p:nvSpPr>
        <p:spPr>
          <a:xfrm>
            <a:off x="0" y="6643437"/>
            <a:ext cx="685800" cy="200526"/>
          </a:xfrm>
        </p:spPr>
        <p:txBody>
          <a:bodyPr/>
          <a:lstStyle>
            <a:lvl1pPr>
              <a:defRPr sz="900" b="1">
                <a:solidFill>
                  <a:schemeClr val="tx2">
                    <a:lumMod val="75000"/>
                  </a:schemeClr>
                </a:solidFill>
              </a:defRPr>
            </a:lvl1pPr>
          </a:lstStyle>
          <a:p>
            <a:fld id="{5B8EB405-CC42-4260-9FC5-F9B2C0180A23}" type="datetime1">
              <a:rPr lang="en-US" smtClean="0"/>
              <a:t>3/24/14</a:t>
            </a:fld>
            <a:endParaRPr lang="en-US"/>
          </a:p>
        </p:txBody>
      </p:sp>
      <p:sp>
        <p:nvSpPr>
          <p:cNvPr id="13" name="Footer Placeholder 4"/>
          <p:cNvSpPr>
            <a:spLocks noGrp="1"/>
          </p:cNvSpPr>
          <p:nvPr>
            <p:ph type="ftr" sz="quarter" idx="11"/>
          </p:nvPr>
        </p:nvSpPr>
        <p:spPr>
          <a:xfrm>
            <a:off x="990600" y="6643437"/>
            <a:ext cx="7315200" cy="200526"/>
          </a:xfrm>
        </p:spPr>
        <p:txBody>
          <a:bodyPr/>
          <a:lstStyle>
            <a:lvl1pPr>
              <a:defRPr sz="900" b="1">
                <a:solidFill>
                  <a:schemeClr val="tx2">
                    <a:lumMod val="75000"/>
                  </a:schemeClr>
                </a:solidFill>
              </a:defRPr>
            </a:lvl1pPr>
          </a:lstStyle>
          <a:p>
            <a:r>
              <a:rPr lang="en-US" smtClean="0"/>
              <a:t>Supported by the NIH Grant U54 HL108460 to the University of California, San Diego</a:t>
            </a:r>
            <a:endParaRPr lang="en-US" dirty="0"/>
          </a:p>
        </p:txBody>
      </p:sp>
      <p:sp>
        <p:nvSpPr>
          <p:cNvPr id="14" name="Slide Number Placeholder 5"/>
          <p:cNvSpPr>
            <a:spLocks noGrp="1"/>
          </p:cNvSpPr>
          <p:nvPr>
            <p:ph type="sldNum" sz="quarter" idx="12"/>
          </p:nvPr>
        </p:nvSpPr>
        <p:spPr>
          <a:xfrm>
            <a:off x="8610600" y="6643437"/>
            <a:ext cx="517358" cy="200526"/>
          </a:xfrm>
        </p:spPr>
        <p:txBody>
          <a:bodyPr/>
          <a:lstStyle>
            <a:lvl1pPr>
              <a:defRPr sz="900" b="1">
                <a:solidFill>
                  <a:schemeClr val="tx2">
                    <a:lumMod val="75000"/>
                  </a:schemeClr>
                </a:solidFill>
              </a:defRPr>
            </a:lvl1pPr>
          </a:lstStyle>
          <a:p>
            <a:fld id="{6C3F8612-B585-4B55-BE61-24FA79F2D366}" type="slidenum">
              <a:rPr lang="en-US" smtClean="0"/>
              <a:pPr/>
              <a:t>‹#›</a:t>
            </a:fld>
            <a:endParaRPr lang="en-US"/>
          </a:p>
        </p:txBody>
      </p:sp>
    </p:spTree>
    <p:extLst>
      <p:ext uri="{BB962C8B-B14F-4D97-AF65-F5344CB8AC3E}">
        <p14:creationId xmlns:p14="http://schemas.microsoft.com/office/powerpoint/2010/main" val="64469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2000">
              <a:schemeClr val="tx1">
                <a:lumMod val="75000"/>
                <a:lumOff val="25000"/>
              </a:schemeClr>
            </a:gs>
            <a:gs pos="100000">
              <a:schemeClr val="tx1">
                <a:lumMod val="95000"/>
                <a:lumOff val="5000"/>
              </a:schemeClr>
            </a:gs>
          </a:gsLst>
          <a:lin ang="54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0" y="6629400"/>
            <a:ext cx="9144000" cy="228600"/>
          </a:xfrm>
          <a:prstGeom prst="rect">
            <a:avLst/>
          </a:prstGeom>
          <a:gradFill>
            <a:gsLst>
              <a:gs pos="2000">
                <a:srgbClr val="5DD5FF"/>
              </a:gs>
              <a:gs pos="100000">
                <a:srgbClr val="00B0F0"/>
              </a:gs>
            </a:gsLst>
            <a:lin ang="5400000" scaled="0"/>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2">
                  <a:lumMod val="75000"/>
                </a:schemeClr>
              </a:solidFill>
            </a:endParaRPr>
          </a:p>
        </p:txBody>
      </p:sp>
      <p:sp>
        <p:nvSpPr>
          <p:cNvPr id="6" name="Date Placeholder 3"/>
          <p:cNvSpPr>
            <a:spLocks noGrp="1"/>
          </p:cNvSpPr>
          <p:nvPr>
            <p:ph type="dt" sz="half" idx="10"/>
          </p:nvPr>
        </p:nvSpPr>
        <p:spPr>
          <a:xfrm>
            <a:off x="0" y="6643437"/>
            <a:ext cx="685800" cy="200526"/>
          </a:xfrm>
        </p:spPr>
        <p:txBody>
          <a:bodyPr/>
          <a:lstStyle>
            <a:lvl1pPr>
              <a:defRPr sz="900" b="1">
                <a:solidFill>
                  <a:schemeClr val="tx2">
                    <a:lumMod val="75000"/>
                  </a:schemeClr>
                </a:solidFill>
              </a:defRPr>
            </a:lvl1pPr>
          </a:lstStyle>
          <a:p>
            <a:fld id="{8A7AF240-8442-4CAE-AD22-8CC2EC7B088B}" type="datetime1">
              <a:rPr lang="en-US" smtClean="0"/>
              <a:t>3/24/14</a:t>
            </a:fld>
            <a:endParaRPr lang="en-US"/>
          </a:p>
        </p:txBody>
      </p:sp>
      <p:sp>
        <p:nvSpPr>
          <p:cNvPr id="7" name="Footer Placeholder 4"/>
          <p:cNvSpPr>
            <a:spLocks noGrp="1"/>
          </p:cNvSpPr>
          <p:nvPr>
            <p:ph type="ftr" sz="quarter" idx="11"/>
          </p:nvPr>
        </p:nvSpPr>
        <p:spPr>
          <a:xfrm>
            <a:off x="990600" y="6643437"/>
            <a:ext cx="7315200" cy="200526"/>
          </a:xfrm>
        </p:spPr>
        <p:txBody>
          <a:bodyPr/>
          <a:lstStyle>
            <a:lvl1pPr>
              <a:defRPr sz="900" b="1">
                <a:solidFill>
                  <a:schemeClr val="tx2">
                    <a:lumMod val="75000"/>
                  </a:schemeClr>
                </a:solidFill>
              </a:defRPr>
            </a:lvl1pPr>
          </a:lstStyle>
          <a:p>
            <a:r>
              <a:rPr lang="en-US" smtClean="0"/>
              <a:t>Supported by the NIH Grant U54 HL108460 to the University of California, San Diego</a:t>
            </a:r>
            <a:endParaRPr lang="en-US" dirty="0"/>
          </a:p>
        </p:txBody>
      </p:sp>
      <p:cxnSp>
        <p:nvCxnSpPr>
          <p:cNvPr id="10" name="Straight Connector 9"/>
          <p:cNvCxnSpPr/>
          <p:nvPr userDrawn="1"/>
        </p:nvCxnSpPr>
        <p:spPr>
          <a:xfrm>
            <a:off x="1600200" y="665747"/>
            <a:ext cx="7543800" cy="0"/>
          </a:xfrm>
          <a:prstGeom prst="line">
            <a:avLst/>
          </a:prstGeom>
          <a:ln w="38100">
            <a:solidFill>
              <a:srgbClr val="00B0F0"/>
            </a:solidFill>
          </a:ln>
          <a:effectLst>
            <a:reflection blurRad="12700" stA="50000" endA="300" endPos="40000" dist="38100" dir="5400000" sy="-100000" algn="bl" rotWithShape="0"/>
          </a:effectLst>
        </p:spPr>
        <p:style>
          <a:lnRef idx="1">
            <a:schemeClr val="accent5"/>
          </a:lnRef>
          <a:fillRef idx="0">
            <a:schemeClr val="accent5"/>
          </a:fillRef>
          <a:effectRef idx="0">
            <a:schemeClr val="accent5"/>
          </a:effectRef>
          <a:fontRef idx="minor">
            <a:schemeClr val="tx1"/>
          </a:fontRef>
        </p:style>
      </p:cxnSp>
      <p:pic>
        <p:nvPicPr>
          <p:cNvPr id="1026" name="Picture 2" descr="C:\calit2\Projects\iDash\web_resources\idash_logo_t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584" y="155448"/>
            <a:ext cx="1426464" cy="59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6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199" y="5986008"/>
            <a:ext cx="5213351" cy="548486"/>
          </a:xfrm>
          <a:prstGeom prst="rect">
            <a:avLst/>
          </a:prstGeom>
        </p:spPr>
        <p:txBody>
          <a:bodyPr/>
          <a:lstStyle/>
          <a:p>
            <a:endParaRPr lang="en-US" dirty="0"/>
          </a:p>
        </p:txBody>
      </p:sp>
      <p:sp>
        <p:nvSpPr>
          <p:cNvPr id="4" name="Title 1"/>
          <p:cNvSpPr>
            <a:spLocks noGrp="1"/>
          </p:cNvSpPr>
          <p:nvPr>
            <p:ph type="title" hasCustomPrompt="1"/>
          </p:nvPr>
        </p:nvSpPr>
        <p:spPr>
          <a:xfrm>
            <a:off x="457200" y="293179"/>
            <a:ext cx="8229600" cy="958432"/>
          </a:xfrm>
        </p:spPr>
        <p:txBody>
          <a:bodyPr/>
          <a:lstStyle>
            <a:lvl1pPr>
              <a:defRPr>
                <a:solidFill>
                  <a:srgbClr val="569BBE"/>
                </a:solidFill>
              </a:defRPr>
            </a:lvl1pPr>
          </a:lstStyle>
          <a:p>
            <a:r>
              <a:rPr lang="en-US" dirty="0" smtClean="0"/>
              <a:t>Click to Edit the Master Title Style</a:t>
            </a:r>
            <a:endParaRPr lang="en-US" dirty="0"/>
          </a:p>
        </p:txBody>
      </p:sp>
      <p:sp>
        <p:nvSpPr>
          <p:cNvPr id="5" name="Line 19"/>
          <p:cNvSpPr>
            <a:spLocks noChangeShapeType="1"/>
          </p:cNvSpPr>
          <p:nvPr userDrawn="1"/>
        </p:nvSpPr>
        <p:spPr bwMode="auto">
          <a:xfrm>
            <a:off x="457201" y="1325563"/>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60582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457199" y="5986008"/>
            <a:ext cx="5213351" cy="548486"/>
          </a:xfrm>
          <a:prstGeom prst="rect">
            <a:avLst/>
          </a:prstGeom>
        </p:spPr>
        <p:txBody>
          <a:bodyPr/>
          <a:lstStyle/>
          <a:p>
            <a:endParaRPr lang="en-US" dirty="0"/>
          </a:p>
        </p:txBody>
      </p:sp>
      <p:sp>
        <p:nvSpPr>
          <p:cNvPr id="18" name="Title 1"/>
          <p:cNvSpPr>
            <a:spLocks noGrp="1"/>
          </p:cNvSpPr>
          <p:nvPr>
            <p:ph type="title" hasCustomPrompt="1"/>
          </p:nvPr>
        </p:nvSpPr>
        <p:spPr>
          <a:xfrm>
            <a:off x="457200" y="293179"/>
            <a:ext cx="8229600" cy="958432"/>
          </a:xfrm>
        </p:spPr>
        <p:txBody>
          <a:bodyPr/>
          <a:lstStyle>
            <a:lvl1pPr>
              <a:defRPr>
                <a:solidFill>
                  <a:schemeClr val="tx2"/>
                </a:solidFill>
              </a:defRPr>
            </a:lvl1pPr>
          </a:lstStyle>
          <a:p>
            <a:r>
              <a:rPr lang="en-US" dirty="0" smtClean="0"/>
              <a:t>Click to Edit the Master Title Style</a:t>
            </a:r>
            <a:endParaRPr lang="en-US" dirty="0"/>
          </a:p>
        </p:txBody>
      </p:sp>
      <p:sp>
        <p:nvSpPr>
          <p:cNvPr id="19" name="Text Placeholder 2"/>
          <p:cNvSpPr>
            <a:spLocks noGrp="1"/>
          </p:cNvSpPr>
          <p:nvPr>
            <p:ph type="body" idx="1" hasCustomPrompt="1"/>
          </p:nvPr>
        </p:nvSpPr>
        <p:spPr>
          <a:xfrm>
            <a:off x="457200" y="1518334"/>
            <a:ext cx="4040188"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0" name="Content Placeholder 3"/>
          <p:cNvSpPr>
            <a:spLocks noGrp="1"/>
          </p:cNvSpPr>
          <p:nvPr>
            <p:ph sz="half" idx="2" hasCustomPrompt="1"/>
          </p:nvPr>
        </p:nvSpPr>
        <p:spPr>
          <a:xfrm>
            <a:off x="457200" y="2128488"/>
            <a:ext cx="4040188" cy="3549681"/>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4"/>
          <p:cNvSpPr>
            <a:spLocks noGrp="1"/>
          </p:cNvSpPr>
          <p:nvPr>
            <p:ph type="body" sz="quarter" idx="3" hasCustomPrompt="1"/>
          </p:nvPr>
        </p:nvSpPr>
        <p:spPr>
          <a:xfrm>
            <a:off x="4645025" y="1521509"/>
            <a:ext cx="4041775"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2" name="Content Placeholder 5"/>
          <p:cNvSpPr>
            <a:spLocks noGrp="1"/>
          </p:cNvSpPr>
          <p:nvPr>
            <p:ph sz="quarter" idx="4" hasCustomPrompt="1"/>
          </p:nvPr>
        </p:nvSpPr>
        <p:spPr>
          <a:xfrm>
            <a:off x="4645025" y="2128489"/>
            <a:ext cx="4041775" cy="3549680"/>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Line 19"/>
          <p:cNvSpPr>
            <a:spLocks noChangeShapeType="1"/>
          </p:cNvSpPr>
          <p:nvPr userDrawn="1"/>
        </p:nvSpPr>
        <p:spPr bwMode="auto">
          <a:xfrm>
            <a:off x="457201" y="1325563"/>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26693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096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9125" y="1600200"/>
            <a:ext cx="3548063"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19588" y="1600200"/>
            <a:ext cx="3548062"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19588" y="4152900"/>
            <a:ext cx="3548062"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19609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0" y="274638"/>
            <a:ext cx="64008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AB4BA-DC4A-488F-BFE0-DA7BB6D8A39F}" type="datetime1">
              <a:rPr lang="en-US" smtClean="0"/>
              <a:t>3/24/14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Supported by the NIH Grant U54 HL108460 to the University of California, San Diego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F8612-B585-4B55-BE61-24FA79F2D366}" type="slidenum">
              <a:rPr lang="en-US" smtClean="0"/>
              <a:t>‹#›</a:t>
            </a:fld>
            <a:endParaRPr lang="en-US"/>
          </a:p>
        </p:txBody>
      </p:sp>
    </p:spTree>
    <p:extLst>
      <p:ext uri="{BB962C8B-B14F-4D97-AF65-F5344CB8AC3E}">
        <p14:creationId xmlns:p14="http://schemas.microsoft.com/office/powerpoint/2010/main" val="2453596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9" r:id="rId6"/>
    <p:sldLayoutId id="2147483660" r:id="rId7"/>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hyperlink" Target="http://blink.ucsd.edu/technology/network/connections/off-campus/VPN/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9" Type="http://schemas.openxmlformats.org/officeDocument/2006/relationships/diagramLayout" Target="../diagrams/layout2.xml"/><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23" Type="http://schemas.openxmlformats.org/officeDocument/2006/relationships/diagramData" Target="../diagrams/data5.xml"/><Relationship Id="rId24" Type="http://schemas.openxmlformats.org/officeDocument/2006/relationships/diagramLayout" Target="../diagrams/layout5.xml"/><Relationship Id="rId25" Type="http://schemas.openxmlformats.org/officeDocument/2006/relationships/diagramQuickStyle" Target="../diagrams/quickStyle5.xml"/><Relationship Id="rId26" Type="http://schemas.openxmlformats.org/officeDocument/2006/relationships/diagramColors" Target="../diagrams/colors5.xml"/><Relationship Id="rId27" Type="http://schemas.microsoft.com/office/2007/relationships/diagramDrawing" Target="../diagrams/drawing5.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wmf"/><Relationship Id="rId5" Type="http://schemas.openxmlformats.org/officeDocument/2006/relationships/image" Target="../media/image47.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wmf"/><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5.wmf"/><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wmf"/><Relationship Id="rId5" Type="http://schemas.openxmlformats.org/officeDocument/2006/relationships/image" Target="../media/image47.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jpg"/><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7.emf"/></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9" Type="http://schemas.openxmlformats.org/officeDocument/2006/relationships/image" Target="../media/image85.jpeg"/><Relationship Id="rId10"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400" b="1" dirty="0" smtClean="0"/>
              <a:t>3</a:t>
            </a:r>
            <a:r>
              <a:rPr lang="en-US" sz="4400" b="1" baseline="30000" dirty="0" smtClean="0"/>
              <a:t>rd</a:t>
            </a:r>
            <a:r>
              <a:rPr lang="en-US" sz="4400" b="1" dirty="0" smtClean="0"/>
              <a:t> Privacy Workshop</a:t>
            </a:r>
            <a:r>
              <a:rPr lang="en-US" sz="3600" dirty="0" smtClean="0"/>
              <a:t/>
            </a:r>
            <a:br>
              <a:rPr lang="en-US" sz="3600" dirty="0" smtClean="0"/>
            </a:br>
            <a:r>
              <a:rPr lang="en-US" sz="1800" dirty="0" smtClean="0"/>
              <a:t>March 24, La Jolla, CA</a:t>
            </a:r>
            <a:endParaRPr lang="en-US" sz="1800" dirty="0"/>
          </a:p>
        </p:txBody>
      </p:sp>
      <p:sp>
        <p:nvSpPr>
          <p:cNvPr id="9" name="Rectangle 3"/>
          <p:cNvSpPr txBox="1">
            <a:spLocks noChangeArrowheads="1"/>
          </p:cNvSpPr>
          <p:nvPr/>
        </p:nvSpPr>
        <p:spPr>
          <a:xfrm>
            <a:off x="304800" y="5638800"/>
            <a:ext cx="8311434" cy="875272"/>
          </a:xfrm>
          <a:prstGeom prst="rect">
            <a:avLst/>
          </a:prstGeom>
        </p:spPr>
        <p:txBody>
          <a:bodyPr/>
          <a:lstStyle>
            <a:lvl1pPr marL="285750" indent="-347472" algn="l" defTabSz="457200" rtl="0" eaLnBrk="1" latinLnBrk="0" hangingPunct="1">
              <a:spcBef>
                <a:spcPts val="0"/>
              </a:spcBef>
              <a:spcAft>
                <a:spcPts val="400"/>
              </a:spcAft>
              <a:buClrTx/>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0"/>
              </a:spcBef>
              <a:spcAft>
                <a:spcPts val="400"/>
              </a:spcAft>
              <a:buClrTx/>
              <a:buFont typeface="Arial"/>
              <a:buChar char="•"/>
              <a:defRPr sz="2200" kern="1200">
                <a:solidFill>
                  <a:schemeClr val="bg2">
                    <a:lumMod val="50000"/>
                  </a:schemeClr>
                </a:solidFill>
                <a:latin typeface="+mn-lt"/>
                <a:ea typeface="+mn-ea"/>
                <a:cs typeface="+mn-cs"/>
              </a:defRPr>
            </a:lvl2pPr>
            <a:lvl3pPr marL="1143000" indent="-228600" algn="l" defTabSz="457200" rtl="0" eaLnBrk="1" latinLnBrk="0" hangingPunct="1">
              <a:spcBef>
                <a:spcPts val="0"/>
              </a:spcBef>
              <a:spcAft>
                <a:spcPts val="300"/>
              </a:spcAft>
              <a:buClrTx/>
              <a:buFont typeface="Arial"/>
              <a:buChar char="•"/>
              <a:defRPr sz="2000" kern="1200">
                <a:solidFill>
                  <a:schemeClr val="accent2"/>
                </a:solidFill>
                <a:latin typeface="+mn-lt"/>
                <a:ea typeface="+mn-ea"/>
                <a:cs typeface="+mn-cs"/>
              </a:defRPr>
            </a:lvl3pPr>
            <a:lvl4pPr marL="1600200" indent="-228600"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0"/>
              </a:spcBef>
              <a:spcAft>
                <a:spcPts val="250"/>
              </a:spcAft>
              <a:buClrTx/>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spcBef>
                <a:spcPct val="15000"/>
              </a:spcBef>
              <a:spcAft>
                <a:spcPct val="25000"/>
              </a:spcAft>
              <a:buNone/>
            </a:pPr>
            <a:r>
              <a:rPr lang="en-US" sz="2000" dirty="0" smtClean="0"/>
              <a:t>Lucila Ohno-Machado, MD, PhD</a:t>
            </a:r>
            <a:endParaRPr lang="en-US" sz="2000" dirty="0"/>
          </a:p>
          <a:p>
            <a:pPr marL="0" indent="0" algn="r">
              <a:lnSpc>
                <a:spcPct val="80000"/>
              </a:lnSpc>
              <a:spcBef>
                <a:spcPct val="15000"/>
              </a:spcBef>
              <a:spcAft>
                <a:spcPct val="25000"/>
              </a:spcAft>
              <a:buNone/>
            </a:pPr>
            <a:r>
              <a:rPr lang="en-US" sz="2000" dirty="0">
                <a:solidFill>
                  <a:schemeClr val="tx2">
                    <a:lumMod val="60000"/>
                    <a:lumOff val="40000"/>
                  </a:schemeClr>
                </a:solidFill>
              </a:rPr>
              <a:t>funded by NIH U54 HL108460 </a:t>
            </a:r>
            <a:r>
              <a:rPr lang="en-US" sz="2000" dirty="0" smtClean="0">
                <a:solidFill>
                  <a:schemeClr val="tx2">
                    <a:lumMod val="60000"/>
                    <a:lumOff val="40000"/>
                  </a:schemeClr>
                </a:solidFill>
              </a:rPr>
              <a:t> 				</a:t>
            </a:r>
            <a:r>
              <a:rPr lang="en-US" sz="2000" dirty="0" smtClean="0"/>
              <a:t>University of California San Diego </a:t>
            </a:r>
          </a:p>
          <a:p>
            <a:pPr algn="r">
              <a:lnSpc>
                <a:spcPct val="80000"/>
              </a:lnSpc>
              <a:spcBef>
                <a:spcPct val="15000"/>
              </a:spcBef>
              <a:spcAft>
                <a:spcPct val="25000"/>
              </a:spcAft>
            </a:pPr>
            <a:endParaRPr lang="en-US" dirty="0"/>
          </a:p>
        </p:txBody>
      </p:sp>
      <p:pic>
        <p:nvPicPr>
          <p:cNvPr id="3" name="Picture 2" descr="Screen Shot 2013-09-15 at 8.38.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05000"/>
            <a:ext cx="8153400" cy="3146926"/>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55675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Data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67" y="1160685"/>
            <a:ext cx="7781925" cy="29908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35429" y="3037114"/>
            <a:ext cx="5410199" cy="3352800"/>
          </a:xfrm>
          <a:solidFill>
            <a:schemeClr val="bg1"/>
          </a:solidFill>
          <a:effectLst>
            <a:outerShdw blurRad="63500" sx="102000" sy="102000" algn="ctr" rotWithShape="0">
              <a:prstClr val="black">
                <a:alpha val="40000"/>
              </a:prstClr>
            </a:outerShdw>
          </a:effectLst>
        </p:spPr>
        <p:txBody>
          <a:bodyPr>
            <a:normAutofit fontScale="85000" lnSpcReduction="10000"/>
          </a:bodyPr>
          <a:lstStyle/>
          <a:p>
            <a:r>
              <a:rPr lang="en-US" dirty="0" smtClean="0"/>
              <a:t>Multiple file support</a:t>
            </a:r>
          </a:p>
          <a:p>
            <a:r>
              <a:rPr lang="en-US" dirty="0" smtClean="0"/>
              <a:t>On-the fly compression (ZIP)</a:t>
            </a:r>
          </a:p>
          <a:p>
            <a:r>
              <a:rPr lang="en-US" dirty="0" smtClean="0"/>
              <a:t>Latest version by default</a:t>
            </a:r>
          </a:p>
          <a:p>
            <a:r>
              <a:rPr lang="en-US" dirty="0" smtClean="0"/>
              <a:t>Older versions accessible through View/Download Actions</a:t>
            </a:r>
          </a:p>
          <a:p>
            <a:r>
              <a:rPr lang="en-US" dirty="0" smtClean="0"/>
              <a:t>Downloads available in folders and on items with Read permissions</a:t>
            </a:r>
          </a:p>
          <a:p>
            <a:endParaRPr lang="en-US" dirty="0" smtClean="0"/>
          </a:p>
        </p:txBody>
      </p:sp>
    </p:spTree>
    <p:extLst>
      <p:ext uri="{BB962C8B-B14F-4D97-AF65-F5344CB8AC3E}">
        <p14:creationId xmlns:p14="http://schemas.microsoft.com/office/powerpoint/2010/main" val="1341777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t>Accessing Protected Resources</a:t>
            </a:r>
          </a:p>
        </p:txBody>
      </p:sp>
      <p:sp>
        <p:nvSpPr>
          <p:cNvPr id="3" name="Content Placeholder 2"/>
          <p:cNvSpPr>
            <a:spLocks noGrp="1"/>
          </p:cNvSpPr>
          <p:nvPr>
            <p:ph idx="1"/>
          </p:nvPr>
        </p:nvSpPr>
        <p:spPr>
          <a:xfrm>
            <a:off x="457200" y="1012372"/>
            <a:ext cx="8229600" cy="2198914"/>
          </a:xfrm>
        </p:spPr>
        <p:txBody>
          <a:bodyPr>
            <a:normAutofit/>
          </a:bodyPr>
          <a:lstStyle/>
          <a:p>
            <a:r>
              <a:rPr lang="en-US" dirty="0" smtClean="0"/>
              <a:t>Cisco </a:t>
            </a:r>
            <a:r>
              <a:rPr lang="en-US" dirty="0" err="1" smtClean="0"/>
              <a:t>AnyConnect</a:t>
            </a:r>
            <a:r>
              <a:rPr lang="en-US" dirty="0" smtClean="0"/>
              <a:t> VPN client</a:t>
            </a:r>
          </a:p>
          <a:p>
            <a:pPr lvl="1"/>
            <a:r>
              <a:rPr lang="en-US" dirty="0" smtClean="0">
                <a:hlinkClick r:id="rId2"/>
              </a:rPr>
              <a:t>http://blink.ucsd.edu/technology/network/connections/off-campus/VPN/index.html</a:t>
            </a:r>
            <a:endParaRPr lang="en-US" dirty="0" smtClean="0"/>
          </a:p>
          <a:p>
            <a:pPr lvl="1"/>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390"/>
            <a:ext cx="3076575" cy="173355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51" y="4637304"/>
            <a:ext cx="2491023" cy="1763486"/>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55443"/>
          <a:stretch/>
        </p:blipFill>
        <p:spPr bwMode="auto">
          <a:xfrm>
            <a:off x="3429000" y="2819390"/>
            <a:ext cx="5486400" cy="2145462"/>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978603" y="2830276"/>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1</a:t>
            </a:r>
            <a:endParaRPr lang="en-US" dirty="0">
              <a:effectLst>
                <a:outerShdw blurRad="38100" dist="38100" dir="2700000" algn="tl">
                  <a:srgbClr val="000000">
                    <a:alpha val="43137"/>
                  </a:srgbClr>
                </a:outerShdw>
              </a:effectLst>
            </a:endParaRPr>
          </a:p>
        </p:txBody>
      </p:sp>
      <p:sp>
        <p:nvSpPr>
          <p:cNvPr id="8" name="Oval 7"/>
          <p:cNvSpPr/>
          <p:nvPr/>
        </p:nvSpPr>
        <p:spPr>
          <a:xfrm>
            <a:off x="2978603" y="4637304"/>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2</a:t>
            </a:r>
          </a:p>
        </p:txBody>
      </p:sp>
      <p:sp>
        <p:nvSpPr>
          <p:cNvPr id="9" name="Oval 8"/>
          <p:cNvSpPr/>
          <p:nvPr/>
        </p:nvSpPr>
        <p:spPr>
          <a:xfrm>
            <a:off x="8567058" y="2819390"/>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3</a:t>
            </a:r>
            <a:endParaRPr lang="en-US" dirty="0">
              <a:effectLst>
                <a:outerShdw blurRad="38100" dist="38100" dir="2700000" algn="tl">
                  <a:srgbClr val="000000">
                    <a:alpha val="43137"/>
                  </a:srgbClr>
                </a:outerShdw>
              </a:effectLst>
            </a:endParaRPr>
          </a:p>
        </p:txBody>
      </p:sp>
      <p:sp>
        <p:nvSpPr>
          <p:cNvPr id="5" name="Oval 4"/>
          <p:cNvSpPr/>
          <p:nvPr/>
        </p:nvSpPr>
        <p:spPr>
          <a:xfrm>
            <a:off x="7620000" y="4343390"/>
            <a:ext cx="947058" cy="293914"/>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Content Placeholder 2"/>
          <p:cNvSpPr txBox="1">
            <a:spLocks/>
          </p:cNvSpPr>
          <p:nvPr/>
        </p:nvSpPr>
        <p:spPr>
          <a:xfrm>
            <a:off x="3429000" y="5087089"/>
            <a:ext cx="5442858" cy="123750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indent="-182880"/>
            <a:r>
              <a:rPr lang="en-US" dirty="0" smtClean="0">
                <a:solidFill>
                  <a:srgbClr val="FF0000"/>
                </a:solidFill>
              </a:rPr>
              <a:t>1</a:t>
            </a:r>
            <a:r>
              <a:rPr lang="en-US" dirty="0" smtClean="0"/>
              <a:t> connect</a:t>
            </a:r>
          </a:p>
          <a:p>
            <a:pPr indent="-182880"/>
            <a:r>
              <a:rPr lang="en-US" dirty="0" smtClean="0">
                <a:solidFill>
                  <a:srgbClr val="FF0000"/>
                </a:solidFill>
              </a:rPr>
              <a:t>2</a:t>
            </a:r>
            <a:r>
              <a:rPr lang="en-US" dirty="0" smtClean="0"/>
              <a:t> use your AD credentials</a:t>
            </a:r>
          </a:p>
          <a:p>
            <a:pPr indent="-182880"/>
            <a:r>
              <a:rPr lang="en-US" dirty="0" smtClean="0">
                <a:solidFill>
                  <a:srgbClr val="FF0000"/>
                </a:solidFill>
              </a:rPr>
              <a:t>3</a:t>
            </a:r>
            <a:r>
              <a:rPr lang="en-US" dirty="0" smtClean="0"/>
              <a:t> check the Client IPv4 address X.Y.</a:t>
            </a:r>
            <a:r>
              <a:rPr lang="en-US" dirty="0" smtClean="0">
                <a:solidFill>
                  <a:srgbClr val="FF0000"/>
                </a:solidFill>
              </a:rPr>
              <a:t>10</a:t>
            </a:r>
            <a:r>
              <a:rPr lang="en-US" dirty="0" smtClean="0"/>
              <a:t>.Z</a:t>
            </a:r>
          </a:p>
        </p:txBody>
      </p:sp>
    </p:spTree>
    <p:extLst>
      <p:ext uri="{BB962C8B-B14F-4D97-AF65-F5344CB8AC3E}">
        <p14:creationId xmlns:p14="http://schemas.microsoft.com/office/powerpoint/2010/main" val="1863866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enhancements</a:t>
            </a:r>
            <a:endParaRPr lang="en-US" dirty="0"/>
          </a:p>
        </p:txBody>
      </p:sp>
      <p:sp>
        <p:nvSpPr>
          <p:cNvPr id="3" name="Content Placeholder 2"/>
          <p:cNvSpPr>
            <a:spLocks noGrp="1"/>
          </p:cNvSpPr>
          <p:nvPr>
            <p:ph idx="1"/>
          </p:nvPr>
        </p:nvSpPr>
        <p:spPr>
          <a:xfrm>
            <a:off x="457200" y="849086"/>
            <a:ext cx="8229600" cy="1513115"/>
          </a:xfrm>
        </p:spPr>
        <p:txBody>
          <a:bodyPr>
            <a:normAutofit fontScale="92500" lnSpcReduction="10000"/>
          </a:bodyPr>
          <a:lstStyle/>
          <a:p>
            <a:r>
              <a:rPr lang="en-US" dirty="0" smtClean="0"/>
              <a:t>LDAP, RADIUS/PAM two-factor authentication</a:t>
            </a:r>
          </a:p>
          <a:p>
            <a:r>
              <a:rPr lang="en-US" dirty="0" smtClean="0"/>
              <a:t>centralized logging</a:t>
            </a:r>
          </a:p>
          <a:p>
            <a:r>
              <a:rPr lang="en-US" dirty="0" smtClean="0"/>
              <a:t>audit </a:t>
            </a:r>
            <a:r>
              <a:rPr lang="en-US" dirty="0"/>
              <a:t>trail</a:t>
            </a:r>
          </a:p>
        </p:txBody>
      </p:sp>
      <p:sp>
        <p:nvSpPr>
          <p:cNvPr id="4" name="Date Placeholder 3"/>
          <p:cNvSpPr>
            <a:spLocks noGrp="1"/>
          </p:cNvSpPr>
          <p:nvPr>
            <p:ph type="dt" sz="half" idx="10"/>
          </p:nvPr>
        </p:nvSpPr>
        <p:spPr/>
        <p:txBody>
          <a:bodyPr/>
          <a:lstStyle/>
          <a:p>
            <a:pPr algn="ctr"/>
            <a:fld id="{34803799-7AEA-4977-8EEF-E05047A5BA98}" type="datetime1">
              <a:rPr lang="en-US" smtClean="0"/>
              <a:t>3/24/14</a:t>
            </a:fld>
            <a:endParaRPr lang="en-US"/>
          </a:p>
        </p:txBody>
      </p:sp>
      <p:sp>
        <p:nvSpPr>
          <p:cNvPr id="5" name="Footer Placeholder 4"/>
          <p:cNvSpPr>
            <a:spLocks noGrp="1"/>
          </p:cNvSpPr>
          <p:nvPr>
            <p:ph type="ftr" sz="quarter" idx="4294967295"/>
          </p:nvPr>
        </p:nvSpPr>
        <p:spPr>
          <a:xfrm>
            <a:off x="990600" y="6643437"/>
            <a:ext cx="7315200" cy="200526"/>
          </a:xfrm>
          <a:prstGeom prst="rect">
            <a:avLst/>
          </a:prstGeom>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12</a:t>
            </a:fld>
            <a:endParaRPr lang="en-US"/>
          </a:p>
        </p:txBody>
      </p:sp>
      <p:pic>
        <p:nvPicPr>
          <p:cNvPr id="7" name="Picture 6" descr="enterOtp.png"/>
          <p:cNvPicPr>
            <a:picLocks noChangeAspect="1"/>
          </p:cNvPicPr>
          <p:nvPr/>
        </p:nvPicPr>
        <p:blipFill rotWithShape="1">
          <a:blip r:embed="rId2" cstate="print"/>
          <a:srcRect r="14373"/>
          <a:stretch/>
        </p:blipFill>
        <p:spPr>
          <a:xfrm>
            <a:off x="1271416" y="2984160"/>
            <a:ext cx="6741014" cy="3111840"/>
          </a:xfrm>
          <a:prstGeom prst="rect">
            <a:avLst/>
          </a:prstGeom>
          <a:effectLst>
            <a:outerShdw blurRad="63500" sx="102000" sy="102000" algn="ctr" rotWithShape="0">
              <a:prstClr val="black">
                <a:alpha val="40000"/>
              </a:prstClr>
            </a:outerShdw>
          </a:effectLst>
        </p:spPr>
      </p:pic>
      <p:pic>
        <p:nvPicPr>
          <p:cNvPr id="9" name="Picture 2" descr="http://www.recartait.co.uk/sites/default/files/images/SID700.gif"/>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74000" y1="69203" x2="74000" y2="69203"/>
                        <a14:foregroundMark x1="86400" y1="66667" x2="86400" y2="66667"/>
                        <a14:foregroundMark x1="81200" y1="68478" x2="81200" y2="68478"/>
                      </a14:backgroundRemoval>
                    </a14:imgEffect>
                  </a14:imgLayer>
                </a14:imgProps>
              </a:ext>
              <a:ext uri="{28A0092B-C50C-407E-A947-70E740481C1C}">
                <a14:useLocalDpi xmlns:a14="http://schemas.microsoft.com/office/drawing/2010/main" val="0"/>
              </a:ext>
            </a:extLst>
          </a:blip>
          <a:srcRect/>
          <a:stretch>
            <a:fillRect/>
          </a:stretch>
        </p:blipFill>
        <p:spPr bwMode="auto">
          <a:xfrm>
            <a:off x="1784985" y="5259217"/>
            <a:ext cx="2482215" cy="137018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stCxn id="15" idx="3"/>
          </p:cNvCxnSpPr>
          <p:nvPr/>
        </p:nvCxnSpPr>
        <p:spPr>
          <a:xfrm flipH="1">
            <a:off x="5334000" y="3675531"/>
            <a:ext cx="1854948" cy="112506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otpDevice.png"/>
          <p:cNvPicPr>
            <a:picLocks noChangeAspect="1"/>
          </p:cNvPicPr>
          <p:nvPr/>
        </p:nvPicPr>
        <p:blipFill>
          <a:blip r:embed="rId5" cstate="print"/>
          <a:stretch>
            <a:fillRect/>
          </a:stretch>
        </p:blipFill>
        <p:spPr>
          <a:xfrm>
            <a:off x="457199" y="2362202"/>
            <a:ext cx="6001495" cy="1447800"/>
          </a:xfrm>
          <a:prstGeom prst="rect">
            <a:avLst/>
          </a:prstGeom>
          <a:effectLst>
            <a:outerShdw blurRad="63500" sx="102000" sy="102000" algn="ctr" rotWithShape="0">
              <a:prstClr val="black">
                <a:alpha val="40000"/>
              </a:prstClr>
            </a:outerShdw>
          </a:effectLst>
        </p:spPr>
      </p:pic>
      <p:cxnSp>
        <p:nvCxnSpPr>
          <p:cNvPr id="8" name="Straight Arrow Connector 7"/>
          <p:cNvCxnSpPr/>
          <p:nvPr/>
        </p:nvCxnSpPr>
        <p:spPr>
          <a:xfrm flipH="1">
            <a:off x="2117407" y="2895602"/>
            <a:ext cx="1844993"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010400" y="2891790"/>
            <a:ext cx="1219200" cy="9182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962400" y="5410200"/>
            <a:ext cx="1371600" cy="53269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47456" y="2601683"/>
            <a:ext cx="1436915" cy="461665"/>
          </a:xfrm>
          <a:prstGeom prst="rect">
            <a:avLst/>
          </a:prstGeom>
          <a:noFill/>
        </p:spPr>
        <p:txBody>
          <a:bodyPr wrap="square" rtlCol="0">
            <a:spAutoFit/>
          </a:bodyPr>
          <a:lstStyle/>
          <a:p>
            <a:r>
              <a:rPr lang="en-US" sz="2400" b="1" dirty="0" smtClean="0">
                <a:solidFill>
                  <a:srgbClr val="FF0000"/>
                </a:solidFill>
              </a:rPr>
              <a:t>Setup</a:t>
            </a:r>
            <a:endParaRPr lang="en-US" b="1" dirty="0">
              <a:solidFill>
                <a:srgbClr val="FF0000"/>
              </a:solidFill>
            </a:endParaRPr>
          </a:p>
        </p:txBody>
      </p:sp>
      <p:sp>
        <p:nvSpPr>
          <p:cNvPr id="16" name="TextBox 15"/>
          <p:cNvSpPr txBox="1"/>
          <p:nvPr/>
        </p:nvSpPr>
        <p:spPr>
          <a:xfrm>
            <a:off x="3091551" y="5179367"/>
            <a:ext cx="1436915" cy="461665"/>
          </a:xfrm>
          <a:prstGeom prst="rect">
            <a:avLst/>
          </a:prstGeom>
          <a:noFill/>
        </p:spPr>
        <p:txBody>
          <a:bodyPr wrap="square" rtlCol="0">
            <a:spAutoFit/>
          </a:bodyPr>
          <a:lstStyle/>
          <a:p>
            <a:r>
              <a:rPr lang="en-US" sz="2400" b="1" dirty="0" smtClean="0">
                <a:solidFill>
                  <a:srgbClr val="FF0000"/>
                </a:solidFill>
              </a:rPr>
              <a:t>Use</a:t>
            </a:r>
            <a:endParaRPr lang="en-US" b="1" dirty="0">
              <a:solidFill>
                <a:srgbClr val="FF0000"/>
              </a:solidFill>
            </a:endParaRPr>
          </a:p>
        </p:txBody>
      </p:sp>
    </p:spTree>
    <p:extLst>
      <p:ext uri="{BB962C8B-B14F-4D97-AF65-F5344CB8AC3E}">
        <p14:creationId xmlns:p14="http://schemas.microsoft.com/office/powerpoint/2010/main" val="2070989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iDASH Prod/</a:t>
            </a:r>
            <a:r>
              <a:rPr lang="en-US" dirty="0" err="1" smtClean="0"/>
              <a:t>Dev</a:t>
            </a:r>
            <a:r>
              <a:rPr lang="en-US" dirty="0" smtClean="0"/>
              <a:t> Infrastructure</a:t>
            </a:r>
            <a:endParaRPr lang="en-US" dirty="0"/>
          </a:p>
        </p:txBody>
      </p:sp>
      <p:sp>
        <p:nvSpPr>
          <p:cNvPr id="3" name="TextBox 2"/>
          <p:cNvSpPr txBox="1"/>
          <p:nvPr/>
        </p:nvSpPr>
        <p:spPr>
          <a:xfrm>
            <a:off x="762000" y="5943600"/>
            <a:ext cx="5715000" cy="369332"/>
          </a:xfrm>
          <a:prstGeom prst="rect">
            <a:avLst/>
          </a:prstGeom>
          <a:noFill/>
        </p:spPr>
        <p:txBody>
          <a:bodyPr wrap="square" rtlCol="0">
            <a:spAutoFit/>
          </a:bodyPr>
          <a:lstStyle/>
          <a:p>
            <a:r>
              <a:rPr lang="en-US" b="1" dirty="0" smtClean="0"/>
              <a:t>* Subset of HW allocated for the iDASH cloud</a:t>
            </a:r>
            <a:endParaRPr lang="en-US"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6868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152400" y="2982686"/>
            <a:ext cx="1959429" cy="5606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Isolation</a:t>
            </a:r>
            <a:endParaRPr lang="en-US" b="1" dirty="0"/>
          </a:p>
        </p:txBody>
      </p:sp>
      <p:sp>
        <p:nvSpPr>
          <p:cNvPr id="7" name="Left Arrow 6"/>
          <p:cNvSpPr/>
          <p:nvPr/>
        </p:nvSpPr>
        <p:spPr>
          <a:xfrm>
            <a:off x="6912429" y="3853542"/>
            <a:ext cx="2024741"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t>High Availability</a:t>
            </a:r>
          </a:p>
        </p:txBody>
      </p:sp>
      <p:sp>
        <p:nvSpPr>
          <p:cNvPr id="8" name="Left Arrow 7"/>
          <p:cNvSpPr/>
          <p:nvPr/>
        </p:nvSpPr>
        <p:spPr>
          <a:xfrm>
            <a:off x="6912428" y="4604656"/>
            <a:ext cx="2024741"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Segmentation</a:t>
            </a:r>
            <a:endParaRPr lang="en-US" b="1" dirty="0"/>
          </a:p>
        </p:txBody>
      </p:sp>
      <p:sp>
        <p:nvSpPr>
          <p:cNvPr id="9" name="Right Arrow 8"/>
          <p:cNvSpPr/>
          <p:nvPr/>
        </p:nvSpPr>
        <p:spPr>
          <a:xfrm>
            <a:off x="152400" y="1915886"/>
            <a:ext cx="2035629" cy="88174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Campus Integration</a:t>
            </a:r>
            <a:endParaRPr lang="en-US" b="1" dirty="0"/>
          </a:p>
        </p:txBody>
      </p:sp>
      <p:sp>
        <p:nvSpPr>
          <p:cNvPr id="10" name="Left Arrow 9"/>
          <p:cNvSpPr/>
          <p:nvPr/>
        </p:nvSpPr>
        <p:spPr>
          <a:xfrm>
            <a:off x="6923315" y="5850680"/>
            <a:ext cx="2024741"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Flexible Storage</a:t>
            </a:r>
            <a:endParaRPr lang="en-US" b="1" dirty="0"/>
          </a:p>
        </p:txBody>
      </p:sp>
      <p:sp>
        <p:nvSpPr>
          <p:cNvPr id="12" name="Rectangle 11"/>
          <p:cNvSpPr/>
          <p:nvPr/>
        </p:nvSpPr>
        <p:spPr>
          <a:xfrm>
            <a:off x="489855" y="767443"/>
            <a:ext cx="1872343" cy="4245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489854" y="1524001"/>
            <a:ext cx="1872343" cy="4245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Arrow 13"/>
          <p:cNvSpPr/>
          <p:nvPr/>
        </p:nvSpPr>
        <p:spPr>
          <a:xfrm>
            <a:off x="152399" y="4974771"/>
            <a:ext cx="1959429" cy="5606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Applications</a:t>
            </a:r>
            <a:endParaRPr lang="en-US" b="1" dirty="0"/>
          </a:p>
        </p:txBody>
      </p:sp>
      <p:sp>
        <p:nvSpPr>
          <p:cNvPr id="15" name="Folded Corner 14"/>
          <p:cNvSpPr/>
          <p:nvPr/>
        </p:nvSpPr>
        <p:spPr>
          <a:xfrm>
            <a:off x="7130143" y="884465"/>
            <a:ext cx="1850569" cy="1210998"/>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smtClean="0"/>
              <a:t>150+ cores</a:t>
            </a:r>
          </a:p>
          <a:p>
            <a:r>
              <a:rPr lang="en-US" dirty="0" smtClean="0"/>
              <a:t>1/2TB+ RAM</a:t>
            </a:r>
          </a:p>
          <a:p>
            <a:r>
              <a:rPr lang="en-US" dirty="0" smtClean="0"/>
              <a:t>300TB+ Storage</a:t>
            </a:r>
            <a:endParaRPr lang="en-US" dirty="0"/>
          </a:p>
        </p:txBody>
      </p:sp>
      <p:sp>
        <p:nvSpPr>
          <p:cNvPr id="16" name="Left Arrow 15"/>
          <p:cNvSpPr/>
          <p:nvPr/>
        </p:nvSpPr>
        <p:spPr>
          <a:xfrm>
            <a:off x="6803571" y="2988129"/>
            <a:ext cx="2144485"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10GbE Everywhere</a:t>
            </a:r>
            <a:endParaRPr lang="en-US" b="1" dirty="0"/>
          </a:p>
        </p:txBody>
      </p:sp>
    </p:spTree>
    <p:extLst>
      <p:ext uri="{BB962C8B-B14F-4D97-AF65-F5344CB8AC3E}">
        <p14:creationId xmlns:p14="http://schemas.microsoft.com/office/powerpoint/2010/main" val="2769099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iDash Cloud Infrastructure</a:t>
            </a:r>
            <a:endParaRPr lang="en-US" dirty="0"/>
          </a:p>
        </p:txBody>
      </p:sp>
      <p:sp>
        <p:nvSpPr>
          <p:cNvPr id="5" name="Content Placeholder 2"/>
          <p:cNvSpPr>
            <a:spLocks noGrp="1"/>
          </p:cNvSpPr>
          <p:nvPr>
            <p:ph idx="1"/>
          </p:nvPr>
        </p:nvSpPr>
        <p:spPr>
          <a:xfrm>
            <a:off x="457200" y="1600200"/>
            <a:ext cx="8229600" cy="4525963"/>
          </a:xfrm>
        </p:spPr>
        <p:txBody>
          <a:bodyPr/>
          <a:lstStyle/>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68" y="685800"/>
            <a:ext cx="89916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7451" y="707573"/>
            <a:ext cx="1872343" cy="353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337450" y="1382483"/>
            <a:ext cx="1872343" cy="4245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ight Arrow 8"/>
          <p:cNvSpPr/>
          <p:nvPr/>
        </p:nvSpPr>
        <p:spPr>
          <a:xfrm>
            <a:off x="152400" y="1534848"/>
            <a:ext cx="1959429" cy="5606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Isolation</a:t>
            </a:r>
            <a:endParaRPr lang="en-US" b="1" dirty="0"/>
          </a:p>
        </p:txBody>
      </p:sp>
      <p:sp>
        <p:nvSpPr>
          <p:cNvPr id="10" name="Left Arrow 9"/>
          <p:cNvSpPr/>
          <p:nvPr/>
        </p:nvSpPr>
        <p:spPr>
          <a:xfrm>
            <a:off x="6912429" y="3733796"/>
            <a:ext cx="2024741"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VLAN Zones</a:t>
            </a:r>
            <a:endParaRPr lang="en-US" b="1" dirty="0"/>
          </a:p>
        </p:txBody>
      </p:sp>
      <p:sp>
        <p:nvSpPr>
          <p:cNvPr id="11" name="Left Arrow 10"/>
          <p:cNvSpPr/>
          <p:nvPr/>
        </p:nvSpPr>
        <p:spPr>
          <a:xfrm>
            <a:off x="6738257" y="4953010"/>
            <a:ext cx="2242455" cy="54428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Tiered Computation</a:t>
            </a:r>
            <a:endParaRPr lang="en-US" b="1" dirty="0"/>
          </a:p>
        </p:txBody>
      </p:sp>
      <p:sp>
        <p:nvSpPr>
          <p:cNvPr id="12" name="Left Arrow 11"/>
          <p:cNvSpPr/>
          <p:nvPr/>
        </p:nvSpPr>
        <p:spPr>
          <a:xfrm>
            <a:off x="6923315" y="5850680"/>
            <a:ext cx="2024741" cy="5551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Tiered Storage</a:t>
            </a:r>
            <a:endParaRPr lang="en-US" b="1" dirty="0"/>
          </a:p>
        </p:txBody>
      </p:sp>
      <p:sp>
        <p:nvSpPr>
          <p:cNvPr id="13" name="Right Arrow 12"/>
          <p:cNvSpPr/>
          <p:nvPr/>
        </p:nvSpPr>
        <p:spPr>
          <a:xfrm>
            <a:off x="152399" y="4582875"/>
            <a:ext cx="2242458" cy="5606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VMs + Applications</a:t>
            </a:r>
            <a:endParaRPr lang="en-US" b="1" dirty="0"/>
          </a:p>
        </p:txBody>
      </p:sp>
      <p:sp>
        <p:nvSpPr>
          <p:cNvPr id="21" name="Right Arrow 20"/>
          <p:cNvSpPr/>
          <p:nvPr/>
        </p:nvSpPr>
        <p:spPr>
          <a:xfrm>
            <a:off x="142568" y="3178628"/>
            <a:ext cx="1959429" cy="5606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Two Factor </a:t>
            </a:r>
            <a:r>
              <a:rPr lang="en-US" b="1" dirty="0" err="1" smtClean="0"/>
              <a:t>Auth</a:t>
            </a:r>
            <a:endParaRPr lang="en-US" b="1" dirty="0"/>
          </a:p>
        </p:txBody>
      </p:sp>
      <p:sp>
        <p:nvSpPr>
          <p:cNvPr id="3" name="Folded Corner 2"/>
          <p:cNvSpPr/>
          <p:nvPr/>
        </p:nvSpPr>
        <p:spPr>
          <a:xfrm>
            <a:off x="7271657" y="884465"/>
            <a:ext cx="1709055" cy="1210998"/>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smtClean="0"/>
              <a:t>600+ cores</a:t>
            </a:r>
          </a:p>
          <a:p>
            <a:r>
              <a:rPr lang="en-US" dirty="0" smtClean="0"/>
              <a:t>5TB+ RAM</a:t>
            </a:r>
          </a:p>
          <a:p>
            <a:r>
              <a:rPr lang="en-US" dirty="0" smtClean="0"/>
              <a:t>130TB+ Storage</a:t>
            </a:r>
            <a:endParaRPr lang="en-US" dirty="0"/>
          </a:p>
        </p:txBody>
      </p:sp>
    </p:spTree>
    <p:extLst>
      <p:ext uri="{BB962C8B-B14F-4D97-AF65-F5344CB8AC3E}">
        <p14:creationId xmlns:p14="http://schemas.microsoft.com/office/powerpoint/2010/main" val="143026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Communities (Groups)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939739"/>
            <a:ext cx="7100207" cy="51864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494314" y="2264229"/>
            <a:ext cx="5529943" cy="4005942"/>
          </a:xfrm>
          <a:solidFill>
            <a:schemeClr val="bg1"/>
          </a:solidFill>
          <a:effectLst>
            <a:outerShdw blurRad="63500" sx="102000" sy="102000" algn="ctr" rotWithShape="0">
              <a:prstClr val="black">
                <a:alpha val="40000"/>
              </a:prstClr>
            </a:outerShdw>
          </a:effectLst>
        </p:spPr>
        <p:txBody>
          <a:bodyPr>
            <a:normAutofit lnSpcReduction="10000"/>
          </a:bodyPr>
          <a:lstStyle/>
          <a:p>
            <a:r>
              <a:rPr lang="en-US" sz="2400" dirty="0" smtClean="0"/>
              <a:t>Public community = discoverable by all</a:t>
            </a:r>
          </a:p>
          <a:p>
            <a:r>
              <a:rPr lang="en-US" sz="2400" dirty="0" smtClean="0"/>
              <a:t>Private community = invisible to non-members</a:t>
            </a:r>
          </a:p>
          <a:p>
            <a:r>
              <a:rPr lang="en-US" sz="2400" dirty="0"/>
              <a:t>Created by </a:t>
            </a:r>
            <a:r>
              <a:rPr lang="en-US" sz="2400" dirty="0" smtClean="0"/>
              <a:t>repository administrators</a:t>
            </a:r>
            <a:endParaRPr lang="en-US" sz="2400" dirty="0"/>
          </a:p>
          <a:p>
            <a:r>
              <a:rPr lang="en-US" sz="2400" dirty="0"/>
              <a:t>Can be managed by selected members</a:t>
            </a:r>
          </a:p>
          <a:p>
            <a:r>
              <a:rPr lang="en-US" sz="2400" dirty="0"/>
              <a:t>Membership requires </a:t>
            </a:r>
            <a:r>
              <a:rPr lang="en-US" sz="2400" dirty="0" smtClean="0"/>
              <a:t>invitations</a:t>
            </a:r>
          </a:p>
          <a:p>
            <a:r>
              <a:rPr lang="en-US" sz="2400" dirty="0"/>
              <a:t>Users can be in multiple communities</a:t>
            </a:r>
          </a:p>
          <a:p>
            <a:r>
              <a:rPr lang="en-US" sz="2400" dirty="0" smtClean="0"/>
              <a:t>Default folders and permissions</a:t>
            </a:r>
          </a:p>
          <a:p>
            <a:pPr lvl="1"/>
            <a:r>
              <a:rPr lang="en-US" sz="2000" dirty="0" smtClean="0"/>
              <a:t>Public = contents visible to all others</a:t>
            </a:r>
          </a:p>
          <a:p>
            <a:pPr lvl="1"/>
            <a:r>
              <a:rPr lang="en-US" sz="2000" dirty="0" smtClean="0"/>
              <a:t>Private = contents accessible to members</a:t>
            </a:r>
          </a:p>
        </p:txBody>
      </p:sp>
    </p:spTree>
    <p:extLst>
      <p:ext uri="{BB962C8B-B14F-4D97-AF65-F5344CB8AC3E}">
        <p14:creationId xmlns:p14="http://schemas.microsoft.com/office/powerpoint/2010/main" val="42099777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Communities Management</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205" y="877070"/>
            <a:ext cx="7151914" cy="1329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lded Corner 8"/>
          <p:cNvSpPr/>
          <p:nvPr/>
        </p:nvSpPr>
        <p:spPr>
          <a:xfrm>
            <a:off x="272136" y="927012"/>
            <a:ext cx="859971" cy="104749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t>SignedDCA</a:t>
            </a:r>
            <a:endParaRPr lang="en-US" dirty="0" smtClean="0"/>
          </a:p>
          <a:p>
            <a:pPr algn="ctr"/>
            <a:r>
              <a:rPr lang="en-US" dirty="0" smtClean="0"/>
              <a:t>DUA</a:t>
            </a:r>
            <a:endParaRPr lang="en-US" dirty="0"/>
          </a:p>
        </p:txBody>
      </p:sp>
      <p:sp>
        <p:nvSpPr>
          <p:cNvPr id="12" name="Right Arrow 11"/>
          <p:cNvSpPr/>
          <p:nvPr/>
        </p:nvSpPr>
        <p:spPr>
          <a:xfrm>
            <a:off x="1251853" y="1070648"/>
            <a:ext cx="947064" cy="43575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22" t="3616" r="1367" b="3797"/>
          <a:stretch/>
        </p:blipFill>
        <p:spPr bwMode="auto">
          <a:xfrm>
            <a:off x="4905829" y="2460168"/>
            <a:ext cx="3936058" cy="24987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8001024" y="1745899"/>
            <a:ext cx="446314" cy="790471"/>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36" y="2492821"/>
            <a:ext cx="4415978" cy="34133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830" y="5248073"/>
            <a:ext cx="3936058" cy="11632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Down Arrow 19"/>
          <p:cNvSpPr/>
          <p:nvPr/>
        </p:nvSpPr>
        <p:spPr>
          <a:xfrm>
            <a:off x="8001024" y="4457602"/>
            <a:ext cx="446314" cy="790471"/>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Left Arrow 12"/>
          <p:cNvSpPr/>
          <p:nvPr/>
        </p:nvSpPr>
        <p:spPr>
          <a:xfrm>
            <a:off x="4386943" y="3178626"/>
            <a:ext cx="968828" cy="42208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04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data with Communities</a:t>
            </a:r>
            <a:endParaRPr lang="en-US" dirty="0"/>
          </a:p>
        </p:txBody>
      </p:sp>
      <p:sp>
        <p:nvSpPr>
          <p:cNvPr id="3" name="Content Placeholder 2"/>
          <p:cNvSpPr>
            <a:spLocks noGrp="1"/>
          </p:cNvSpPr>
          <p:nvPr>
            <p:ph idx="1"/>
          </p:nvPr>
        </p:nvSpPr>
        <p:spPr>
          <a:xfrm>
            <a:off x="457200" y="998536"/>
            <a:ext cx="8229600" cy="1178607"/>
          </a:xfrm>
        </p:spPr>
        <p:txBody>
          <a:bodyPr>
            <a:normAutofit fontScale="77500" lnSpcReduction="20000"/>
          </a:bodyPr>
          <a:lstStyle/>
          <a:p>
            <a:r>
              <a:rPr lang="en-US" dirty="0" smtClean="0"/>
              <a:t>Public communities can have private data</a:t>
            </a:r>
          </a:p>
          <a:p>
            <a:r>
              <a:rPr lang="en-US" dirty="0" smtClean="0"/>
              <a:t>Members can share through more than one community</a:t>
            </a:r>
          </a:p>
          <a:p>
            <a:r>
              <a:rPr lang="en-US" dirty="0" smtClean="0"/>
              <a:t>Members have individual Public and Private folders too</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6983"/>
          <a:stretch/>
        </p:blipFill>
        <p:spPr bwMode="auto">
          <a:xfrm>
            <a:off x="555172" y="2301735"/>
            <a:ext cx="8068999" cy="36527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28800" y="3058924"/>
            <a:ext cx="4724400" cy="220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29400" y="3066544"/>
            <a:ext cx="1828800" cy="2735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400" y="3329434"/>
            <a:ext cx="1219200" cy="2628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534885" y="4528457"/>
            <a:ext cx="5018315" cy="1992085"/>
          </a:xfrm>
          <a:prstGeom prst="rect">
            <a:avLst/>
          </a:prstGeom>
          <a:solidFill>
            <a:schemeClr val="bg1"/>
          </a:solidFill>
          <a:effectLst>
            <a:outerShdw blurRad="63500" sx="102000" sy="102000" algn="ctr" rotWithShape="0">
              <a:prstClr val="black">
                <a:alpha val="40000"/>
              </a:prst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75000"/>
                </a:schemeClr>
              </a:buClr>
              <a:buFont typeface="Calibri"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Public data encouraged (e.g., description, protocol, readme, </a:t>
            </a:r>
            <a:r>
              <a:rPr lang="en-US" sz="2400" dirty="0" err="1" smtClean="0"/>
              <a:t>etc</a:t>
            </a:r>
            <a:r>
              <a:rPr lang="en-US" sz="2400" dirty="0" smtClean="0"/>
              <a:t>) for anonymous access</a:t>
            </a:r>
          </a:p>
          <a:p>
            <a:r>
              <a:rPr lang="en-US" sz="2400" dirty="0" smtClean="0"/>
              <a:t>Actions are context sensitive</a:t>
            </a:r>
          </a:p>
          <a:p>
            <a:r>
              <a:rPr lang="en-US" sz="2400" dirty="0" smtClean="0"/>
              <a:t>Items have revisions and metadata</a:t>
            </a:r>
          </a:p>
          <a:p>
            <a:pPr lvl="1"/>
            <a:endParaRPr lang="en-US" sz="2000" dirty="0" smtClean="0"/>
          </a:p>
          <a:p>
            <a:endParaRPr lang="en-US" sz="2400" dirty="0"/>
          </a:p>
        </p:txBody>
      </p:sp>
    </p:spTree>
    <p:extLst>
      <p:ext uri="{BB962C8B-B14F-4D97-AF65-F5344CB8AC3E}">
        <p14:creationId xmlns:p14="http://schemas.microsoft.com/office/powerpoint/2010/main" val="16844170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Built-in Permission Models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56" y="968829"/>
            <a:ext cx="7800975" cy="4267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3940633"/>
            <a:ext cx="6074229" cy="2337934"/>
          </a:xfrm>
          <a:solidFill>
            <a:schemeClr val="bg1"/>
          </a:solidFill>
          <a:effectLst>
            <a:outerShdw blurRad="63500" sx="102000" sy="102000" algn="ctr" rotWithShape="0">
              <a:prstClr val="black">
                <a:alpha val="40000"/>
              </a:prstClr>
            </a:outerShdw>
          </a:effectLst>
        </p:spPr>
        <p:txBody>
          <a:bodyPr>
            <a:normAutofit fontScale="92500" lnSpcReduction="20000"/>
          </a:bodyPr>
          <a:lstStyle/>
          <a:p>
            <a:r>
              <a:rPr lang="en-US" sz="2800" dirty="0" smtClean="0"/>
              <a:t>Permissions per-item and per-folder basis.</a:t>
            </a:r>
          </a:p>
          <a:p>
            <a:r>
              <a:rPr lang="en-US" sz="2800" dirty="0" smtClean="0"/>
              <a:t>Everything is reconfigurable down to the item level</a:t>
            </a:r>
          </a:p>
          <a:p>
            <a:r>
              <a:rPr lang="en-US" sz="2800" dirty="0" smtClean="0"/>
              <a:t>Three states: </a:t>
            </a:r>
            <a:r>
              <a:rPr lang="en-US" dirty="0" smtClean="0"/>
              <a:t>Own / Edit / Read</a:t>
            </a:r>
          </a:p>
          <a:p>
            <a:r>
              <a:rPr lang="en-US" sz="2800" dirty="0" smtClean="0"/>
              <a:t>Anonymous read permissions</a:t>
            </a:r>
            <a:r>
              <a:rPr lang="en-US" sz="2800" dirty="0"/>
              <a:t> </a:t>
            </a:r>
            <a:r>
              <a:rPr lang="en-US" sz="2800" dirty="0" smtClean="0"/>
              <a:t> = Public</a:t>
            </a:r>
          </a:p>
        </p:txBody>
      </p:sp>
    </p:spTree>
    <p:extLst>
      <p:ext uri="{BB962C8B-B14F-4D97-AF65-F5344CB8AC3E}">
        <p14:creationId xmlns:p14="http://schemas.microsoft.com/office/powerpoint/2010/main" val="188156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iDASH REDCap</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Features</a:t>
            </a:r>
            <a:r>
              <a:rPr lang="en-US" sz="2400" dirty="0"/>
              <a:t>:</a:t>
            </a:r>
          </a:p>
          <a:p>
            <a:pPr marL="285750" indent="-285750">
              <a:buFont typeface="Arial"/>
              <a:buChar char="•"/>
            </a:pPr>
            <a:r>
              <a:rPr lang="en-US" dirty="0" smtClean="0"/>
              <a:t>Online </a:t>
            </a:r>
            <a:r>
              <a:rPr lang="en-US" dirty="0"/>
              <a:t>data collection tool (version 5.0.8)</a:t>
            </a:r>
          </a:p>
          <a:p>
            <a:pPr marL="285750" indent="-285750">
              <a:buFont typeface="Arial"/>
              <a:buChar char="•"/>
            </a:pPr>
            <a:r>
              <a:rPr lang="en-US" dirty="0"/>
              <a:t>Hosted in the HIPAA compliant iDASH environment</a:t>
            </a:r>
          </a:p>
          <a:p>
            <a:pPr marL="285750" indent="-285750">
              <a:buFont typeface="Arial"/>
              <a:buChar char="•"/>
            </a:pPr>
            <a:r>
              <a:rPr lang="en-US" dirty="0"/>
              <a:t>2 factor authentication</a:t>
            </a:r>
          </a:p>
          <a:p>
            <a:pPr marL="285750" indent="-285750">
              <a:buFont typeface="Arial"/>
              <a:buChar char="•"/>
            </a:pPr>
            <a:r>
              <a:rPr lang="en-US" dirty="0"/>
              <a:t>Encrypted connection with SSL</a:t>
            </a:r>
          </a:p>
          <a:p>
            <a:pPr marL="285750" indent="-285750">
              <a:buFont typeface="Arial"/>
              <a:buChar char="•"/>
            </a:pPr>
            <a:r>
              <a:rPr lang="en-US" dirty="0"/>
              <a:t>An expiry date can be set for user access to a dataset (project)</a:t>
            </a:r>
          </a:p>
          <a:p>
            <a:pPr marL="285750" indent="-285750">
              <a:buFont typeface="Arial"/>
              <a:buChar char="•"/>
            </a:pPr>
            <a:r>
              <a:rPr lang="en-US" dirty="0"/>
              <a:t>All user actions are logged for an audit trail</a:t>
            </a:r>
          </a:p>
          <a:p>
            <a:endParaRPr lang="en-US" dirty="0"/>
          </a:p>
          <a:p>
            <a:pPr marL="0" indent="0">
              <a:buNone/>
            </a:pPr>
            <a:r>
              <a:rPr lang="en-US" sz="3100" dirty="0"/>
              <a:t>Current Projects:</a:t>
            </a:r>
          </a:p>
          <a:p>
            <a:pPr marL="285750" indent="-285750">
              <a:buFont typeface="Arial"/>
              <a:buChar char="•"/>
            </a:pPr>
            <a:r>
              <a:rPr lang="en-US" dirty="0"/>
              <a:t>Kawasaki Disease </a:t>
            </a:r>
          </a:p>
          <a:p>
            <a:pPr lvl="1">
              <a:buFont typeface="Arial"/>
              <a:buChar char="•"/>
            </a:pPr>
            <a:r>
              <a:rPr lang="en-US" dirty="0"/>
              <a:t>~1000 patients</a:t>
            </a:r>
          </a:p>
          <a:p>
            <a:pPr lvl="1">
              <a:buFont typeface="Arial"/>
              <a:buChar char="•"/>
            </a:pPr>
            <a:r>
              <a:rPr lang="en-US" dirty="0"/>
              <a:t>Contains demographic, clinical, lab and echo data</a:t>
            </a:r>
          </a:p>
          <a:p>
            <a:pPr lvl="1">
              <a:buFont typeface="Arial"/>
              <a:buChar char="•"/>
            </a:pPr>
            <a:r>
              <a:rPr lang="en-US" dirty="0"/>
              <a:t>Emory University is one of our non-UCSD data contributor</a:t>
            </a:r>
          </a:p>
          <a:p>
            <a:pPr lvl="1"/>
            <a:endParaRPr lang="en-US" dirty="0"/>
          </a:p>
          <a:p>
            <a:pPr marL="285750" indent="-285750">
              <a:buFont typeface="Arial"/>
              <a:buChar char="•"/>
            </a:pPr>
            <a:endParaRPr lang="en-US" dirty="0"/>
          </a:p>
          <a:p>
            <a:pPr marL="285750" indent="-285750">
              <a:buFont typeface="Arial"/>
              <a:buChar char="•"/>
            </a:pPr>
            <a:endParaRPr lang="en-US" dirty="0"/>
          </a:p>
          <a:p>
            <a:endParaRPr lang="en-US" dirty="0"/>
          </a:p>
        </p:txBody>
      </p:sp>
    </p:spTree>
    <p:extLst>
      <p:ext uri="{BB962C8B-B14F-4D97-AF65-F5344CB8AC3E}">
        <p14:creationId xmlns:p14="http://schemas.microsoft.com/office/powerpoint/2010/main" val="2861535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5334000" cy="665748"/>
          </a:xfrm>
        </p:spPr>
        <p:txBody>
          <a:bodyPr>
            <a:normAutofit/>
          </a:bodyPr>
          <a:lstStyle/>
          <a:p>
            <a:r>
              <a:rPr lang="en-US" sz="3200" dirty="0" smtClean="0"/>
              <a:t>History</a:t>
            </a:r>
            <a:endParaRPr lang="en-US" sz="3200" dirty="0"/>
          </a:p>
        </p:txBody>
      </p:sp>
      <p:sp>
        <p:nvSpPr>
          <p:cNvPr id="3" name="Content Placeholder 2"/>
          <p:cNvSpPr>
            <a:spLocks noGrp="1"/>
          </p:cNvSpPr>
          <p:nvPr>
            <p:ph idx="1"/>
          </p:nvPr>
        </p:nvSpPr>
        <p:spPr>
          <a:xfrm>
            <a:off x="190574" y="5638800"/>
            <a:ext cx="8915400" cy="1066800"/>
          </a:xfrm>
        </p:spPr>
        <p:txBody>
          <a:bodyPr>
            <a:normAutofit fontScale="92500"/>
          </a:bodyPr>
          <a:lstStyle/>
          <a:p>
            <a:r>
              <a:rPr lang="en-US" sz="2400" dirty="0" smtClean="0"/>
              <a:t>Funded by a roadmap initiative of the NIH Office of the Director</a:t>
            </a:r>
          </a:p>
          <a:p>
            <a:r>
              <a:rPr lang="en-US" sz="2400" dirty="0" smtClean="0"/>
              <a:t>Only new NCBC funded in 2010, focused on sharing data &amp; infrastructure</a:t>
            </a:r>
            <a:endParaRPr lang="en-US" sz="2400" dirty="0"/>
          </a:p>
        </p:txBody>
      </p:sp>
      <p:sp>
        <p:nvSpPr>
          <p:cNvPr id="5" name="Footer Placeholder 4"/>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2</a:t>
            </a:fld>
            <a:endParaRPr lang="en-US"/>
          </a:p>
        </p:txBody>
      </p:sp>
      <p:sp>
        <p:nvSpPr>
          <p:cNvPr id="8" name="Rectangle 7"/>
          <p:cNvSpPr/>
          <p:nvPr/>
        </p:nvSpPr>
        <p:spPr>
          <a:xfrm>
            <a:off x="1752600" y="3657600"/>
            <a:ext cx="76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creen Shot 2012-07-14 at 12.3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858059"/>
            <a:ext cx="6324600" cy="4780741"/>
          </a:xfrm>
          <a:prstGeom prst="rect">
            <a:avLst/>
          </a:prstGeom>
        </p:spPr>
      </p:pic>
      <p:pic>
        <p:nvPicPr>
          <p:cNvPr id="19" name="Picture 3" descr="idash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799" y="4472633"/>
            <a:ext cx="1103601" cy="43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219200" y="4343400"/>
            <a:ext cx="5276273" cy="734291"/>
          </a:xfrm>
          <a:prstGeom prst="rect">
            <a:avLst/>
          </a:prstGeom>
          <a:solidFill>
            <a:srgbClr val="FFFF99">
              <a:alpha val="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9007043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iDASH Data Agreements</a:t>
            </a:r>
            <a:endParaRPr lang="en-US" dirty="0"/>
          </a:p>
        </p:txBody>
      </p:sp>
      <p:sp>
        <p:nvSpPr>
          <p:cNvPr id="3" name="Content Placeholder 2"/>
          <p:cNvSpPr>
            <a:spLocks noGrp="1"/>
          </p:cNvSpPr>
          <p:nvPr>
            <p:ph idx="1"/>
          </p:nvPr>
        </p:nvSpPr>
        <p:spPr>
          <a:xfrm>
            <a:off x="457200" y="862854"/>
            <a:ext cx="8229600" cy="4525963"/>
          </a:xfrm>
        </p:spPr>
        <p:txBody>
          <a:bodyPr>
            <a:normAutofit/>
          </a:bodyPr>
          <a:lstStyle/>
          <a:p>
            <a:r>
              <a:rPr lang="en-US" sz="2400" dirty="0" smtClean="0"/>
              <a:t>Two types of agreements:</a:t>
            </a:r>
          </a:p>
          <a:p>
            <a:pPr lvl="1"/>
            <a:r>
              <a:rPr lang="en-US" sz="2000" dirty="0" smtClean="0"/>
              <a:t>Data Contributor Agreement (DCA)</a:t>
            </a:r>
          </a:p>
          <a:p>
            <a:pPr lvl="1"/>
            <a:r>
              <a:rPr lang="en-US" sz="2000" dirty="0" smtClean="0"/>
              <a:t>Data Use Agreement (DUA)</a:t>
            </a:r>
          </a:p>
          <a:p>
            <a:pPr marL="457200" lvl="1" indent="0">
              <a:buNone/>
            </a:pPr>
            <a:endParaRPr lang="en-US" sz="1400" dirty="0" smtClean="0"/>
          </a:p>
          <a:p>
            <a:r>
              <a:rPr lang="en-US" sz="2400" dirty="0"/>
              <a:t>V</a:t>
            </a:r>
            <a:r>
              <a:rPr lang="en-US" sz="2400" dirty="0" smtClean="0"/>
              <a:t>etted and approved by lawyers from UC Office of President and UCSD Office of Contracts and Grants</a:t>
            </a:r>
          </a:p>
          <a:p>
            <a:endParaRPr lang="en-US" sz="1400" dirty="0"/>
          </a:p>
          <a:p>
            <a:r>
              <a:rPr lang="en-US" sz="2400" dirty="0" smtClean="0"/>
              <a:t>Agreements are downloadable from iDASH</a:t>
            </a:r>
            <a:r>
              <a:rPr lang="en-US" sz="2400" dirty="0"/>
              <a:t> </a:t>
            </a:r>
            <a:r>
              <a:rPr lang="en-US" sz="2400" dirty="0" smtClean="0"/>
              <a:t>website</a:t>
            </a:r>
          </a:p>
        </p:txBody>
      </p:sp>
      <p:pic>
        <p:nvPicPr>
          <p:cNvPr id="5" name="Picture 4" descr="Screen Shot 2014-03-20 at 4.06.37 PM.png"/>
          <p:cNvPicPr>
            <a:picLocks noChangeAspect="1"/>
          </p:cNvPicPr>
          <p:nvPr/>
        </p:nvPicPr>
        <p:blipFill rotWithShape="1">
          <a:blip r:embed="rId3">
            <a:extLst>
              <a:ext uri="{28A0092B-C50C-407E-A947-70E740481C1C}">
                <a14:useLocalDpi xmlns:a14="http://schemas.microsoft.com/office/drawing/2010/main" val="0"/>
              </a:ext>
            </a:extLst>
          </a:blip>
          <a:srcRect r="25705" b="15302"/>
          <a:stretch/>
        </p:blipFill>
        <p:spPr>
          <a:xfrm>
            <a:off x="1065125" y="3755003"/>
            <a:ext cx="6520458" cy="2829222"/>
          </a:xfrm>
          <a:prstGeom prst="rect">
            <a:avLst/>
          </a:prstGeom>
        </p:spPr>
      </p:pic>
    </p:spTree>
    <p:extLst>
      <p:ext uri="{BB962C8B-B14F-4D97-AF65-F5344CB8AC3E}">
        <p14:creationId xmlns:p14="http://schemas.microsoft.com/office/powerpoint/2010/main" val="10855214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Paperwork Workflow</a:t>
            </a:r>
            <a:endParaRPr lang="en-US" dirty="0"/>
          </a:p>
        </p:txBody>
      </p:sp>
      <p:sp>
        <p:nvSpPr>
          <p:cNvPr id="3" name="Rectangle 2"/>
          <p:cNvSpPr/>
          <p:nvPr/>
        </p:nvSpPr>
        <p:spPr>
          <a:xfrm>
            <a:off x="348225" y="2217277"/>
            <a:ext cx="1543061" cy="816600"/>
          </a:xfrm>
          <a:prstGeom prst="rect">
            <a:avLst/>
          </a:prstGeom>
          <a:solidFill>
            <a:schemeClr val="tx2">
              <a:lumMod val="40000"/>
              <a:lumOff val="6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Complete and sign</a:t>
            </a:r>
            <a:endParaRPr lang="en-US" dirty="0">
              <a:solidFill>
                <a:srgbClr val="000000"/>
              </a:solidFill>
            </a:endParaRPr>
          </a:p>
        </p:txBody>
      </p:sp>
      <p:sp>
        <p:nvSpPr>
          <p:cNvPr id="4" name="Rectangle 3"/>
          <p:cNvSpPr/>
          <p:nvPr/>
        </p:nvSpPr>
        <p:spPr>
          <a:xfrm>
            <a:off x="348225" y="3110070"/>
            <a:ext cx="1556716" cy="1133315"/>
          </a:xfrm>
          <a:prstGeom prst="rect">
            <a:avLst/>
          </a:prstGeom>
          <a:solidFill>
            <a:schemeClr val="tx2">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Obtain signature of organization’s legal authority</a:t>
            </a:r>
            <a:endParaRPr lang="en-US" dirty="0">
              <a:solidFill>
                <a:srgbClr val="000000"/>
              </a:solidFill>
            </a:endParaRPr>
          </a:p>
        </p:txBody>
      </p:sp>
      <p:sp>
        <p:nvSpPr>
          <p:cNvPr id="6" name="Rectangle 5"/>
          <p:cNvSpPr/>
          <p:nvPr/>
        </p:nvSpPr>
        <p:spPr>
          <a:xfrm>
            <a:off x="3844006" y="2114009"/>
            <a:ext cx="1624993" cy="942165"/>
          </a:xfrm>
          <a:prstGeom prst="rect">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Review and sign agreement</a:t>
            </a:r>
            <a:endParaRPr lang="en-US" dirty="0">
              <a:solidFill>
                <a:srgbClr val="000000"/>
              </a:solidFill>
            </a:endParaRPr>
          </a:p>
        </p:txBody>
      </p:sp>
      <p:cxnSp>
        <p:nvCxnSpPr>
          <p:cNvPr id="8" name="Straight Arrow Connector 7"/>
          <p:cNvCxnSpPr/>
          <p:nvPr/>
        </p:nvCxnSpPr>
        <p:spPr>
          <a:xfrm flipV="1">
            <a:off x="2184874" y="2621665"/>
            <a:ext cx="1543061" cy="1"/>
          </a:xfrm>
          <a:prstGeom prst="straightConnector1">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240" y="1003120"/>
            <a:ext cx="2564674" cy="369332"/>
          </a:xfrm>
          <a:prstGeom prst="rect">
            <a:avLst/>
          </a:prstGeom>
          <a:noFill/>
        </p:spPr>
        <p:txBody>
          <a:bodyPr wrap="none" rtlCol="0">
            <a:spAutoFit/>
          </a:bodyPr>
          <a:lstStyle/>
          <a:p>
            <a:r>
              <a:rPr lang="en-US" b="1" dirty="0" smtClean="0"/>
              <a:t>Data Contributor or User</a:t>
            </a:r>
            <a:endParaRPr lang="en-US" b="1" dirty="0"/>
          </a:p>
        </p:txBody>
      </p:sp>
      <p:sp>
        <p:nvSpPr>
          <p:cNvPr id="10" name="TextBox 9"/>
          <p:cNvSpPr txBox="1"/>
          <p:nvPr/>
        </p:nvSpPr>
        <p:spPr>
          <a:xfrm>
            <a:off x="3127097" y="1003120"/>
            <a:ext cx="3648392" cy="369332"/>
          </a:xfrm>
          <a:prstGeom prst="rect">
            <a:avLst/>
          </a:prstGeom>
          <a:noFill/>
        </p:spPr>
        <p:txBody>
          <a:bodyPr wrap="none" rtlCol="0">
            <a:spAutoFit/>
          </a:bodyPr>
          <a:lstStyle/>
          <a:p>
            <a:r>
              <a:rPr lang="en-US" b="1" dirty="0" smtClean="0"/>
              <a:t>UCSD Office of Contracts and Grants</a:t>
            </a:r>
            <a:endParaRPr lang="en-US" b="1" dirty="0"/>
          </a:p>
        </p:txBody>
      </p:sp>
      <p:cxnSp>
        <p:nvCxnSpPr>
          <p:cNvPr id="12" name="Straight Arrow Connector 11"/>
          <p:cNvCxnSpPr/>
          <p:nvPr/>
        </p:nvCxnSpPr>
        <p:spPr>
          <a:xfrm flipV="1">
            <a:off x="5628227" y="2621664"/>
            <a:ext cx="1543061" cy="1"/>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50190" y="1003120"/>
            <a:ext cx="1600543" cy="369332"/>
          </a:xfrm>
          <a:prstGeom prst="rect">
            <a:avLst/>
          </a:prstGeom>
          <a:noFill/>
        </p:spPr>
        <p:txBody>
          <a:bodyPr wrap="none" rtlCol="0">
            <a:spAutoFit/>
          </a:bodyPr>
          <a:lstStyle/>
          <a:p>
            <a:r>
              <a:rPr lang="en-US" b="1" dirty="0" smtClean="0"/>
              <a:t>iDASH Support</a:t>
            </a:r>
            <a:endParaRPr lang="en-US" b="1" dirty="0"/>
          </a:p>
        </p:txBody>
      </p:sp>
      <p:sp>
        <p:nvSpPr>
          <p:cNvPr id="14" name="Rectangle 13"/>
          <p:cNvSpPr/>
          <p:nvPr/>
        </p:nvSpPr>
        <p:spPr>
          <a:xfrm>
            <a:off x="7348808" y="2141082"/>
            <a:ext cx="1624993" cy="942165"/>
          </a:xfrm>
          <a:prstGeom prst="rect">
            <a:avLst/>
          </a:prstGeom>
          <a:solidFill>
            <a:schemeClr val="accent4">
              <a:lumMod val="40000"/>
              <a:lumOff val="6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Create accounts</a:t>
            </a:r>
            <a:endParaRPr lang="en-US" dirty="0">
              <a:solidFill>
                <a:srgbClr val="000000"/>
              </a:solidFill>
            </a:endParaRPr>
          </a:p>
        </p:txBody>
      </p:sp>
      <p:cxnSp>
        <p:nvCxnSpPr>
          <p:cNvPr id="17" name="Elbow Connector 16"/>
          <p:cNvCxnSpPr/>
          <p:nvPr/>
        </p:nvCxnSpPr>
        <p:spPr>
          <a:xfrm rot="10800000" flipV="1">
            <a:off x="2075631" y="3236129"/>
            <a:ext cx="6174208" cy="2485116"/>
          </a:xfrm>
          <a:prstGeom prst="bentConnector3">
            <a:avLst>
              <a:gd name="adj1" fmla="val 237"/>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48225" y="5051714"/>
            <a:ext cx="1624993" cy="942165"/>
          </a:xfrm>
          <a:prstGeom prst="rect">
            <a:avLst/>
          </a:prstGeom>
          <a:solidFill>
            <a:schemeClr val="accent3">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Set up and manage community</a:t>
            </a:r>
            <a:endParaRPr lang="en-US" dirty="0">
              <a:solidFill>
                <a:srgbClr val="000000"/>
              </a:solidFill>
            </a:endParaRPr>
          </a:p>
        </p:txBody>
      </p:sp>
      <p:sp>
        <p:nvSpPr>
          <p:cNvPr id="15" name="Rectangle 14"/>
          <p:cNvSpPr/>
          <p:nvPr/>
        </p:nvSpPr>
        <p:spPr>
          <a:xfrm>
            <a:off x="348225" y="1372453"/>
            <a:ext cx="1543061" cy="768630"/>
          </a:xfrm>
          <a:prstGeom prst="rect">
            <a:avLst/>
          </a:prstGeom>
          <a:solidFill>
            <a:schemeClr val="tx2">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Download appropriate agreement</a:t>
            </a:r>
            <a:endParaRPr lang="en-US" dirty="0">
              <a:solidFill>
                <a:srgbClr val="000000"/>
              </a:solidFill>
            </a:endParaRPr>
          </a:p>
        </p:txBody>
      </p:sp>
    </p:spTree>
    <p:extLst>
      <p:ext uri="{BB962C8B-B14F-4D97-AF65-F5344CB8AC3E}">
        <p14:creationId xmlns:p14="http://schemas.microsoft.com/office/powerpoint/2010/main" val="41129368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DCA Agreement Terms</a:t>
            </a:r>
            <a:endParaRPr lang="en-US" dirty="0"/>
          </a:p>
        </p:txBody>
      </p:sp>
      <p:pic>
        <p:nvPicPr>
          <p:cNvPr id="3" name="Picture 2" descr="Screen Shot 2014-03-20 at 3.47.25 PM.png"/>
          <p:cNvPicPr>
            <a:picLocks noChangeAspect="1"/>
          </p:cNvPicPr>
          <p:nvPr/>
        </p:nvPicPr>
        <p:blipFill rotWithShape="1">
          <a:blip r:embed="rId2">
            <a:extLst>
              <a:ext uri="{28A0092B-C50C-407E-A947-70E740481C1C}">
                <a14:useLocalDpi xmlns:a14="http://schemas.microsoft.com/office/drawing/2010/main" val="0"/>
              </a:ext>
            </a:extLst>
          </a:blip>
          <a:srcRect t="11350" b="3634"/>
          <a:stretch/>
        </p:blipFill>
        <p:spPr>
          <a:xfrm>
            <a:off x="927100" y="751000"/>
            <a:ext cx="7266910" cy="5830494"/>
          </a:xfrm>
          <a:prstGeom prst="rect">
            <a:avLst/>
          </a:prstGeom>
        </p:spPr>
      </p:pic>
    </p:spTree>
    <p:extLst>
      <p:ext uri="{BB962C8B-B14F-4D97-AF65-F5344CB8AC3E}">
        <p14:creationId xmlns:p14="http://schemas.microsoft.com/office/powerpoint/2010/main" val="3586153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DCA Agreement Terms</a:t>
            </a:r>
            <a:endParaRPr lang="en-US" dirty="0"/>
          </a:p>
        </p:txBody>
      </p:sp>
      <p:pic>
        <p:nvPicPr>
          <p:cNvPr id="3" name="Picture 2" descr="Screen Shot 2014-03-20 at 3.47.25 PM.pn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1350" b="3634"/>
          <a:stretch/>
        </p:blipFill>
        <p:spPr>
          <a:xfrm>
            <a:off x="927100" y="751000"/>
            <a:ext cx="7266910" cy="5830494"/>
          </a:xfrm>
          <a:prstGeom prst="rect">
            <a:avLst/>
          </a:prstGeom>
        </p:spPr>
      </p:pic>
      <p:pic>
        <p:nvPicPr>
          <p:cNvPr id="7" name="Picture 6" descr="Screen Shot 2014-03-19 at 12.40.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0731"/>
            <a:ext cx="9144000" cy="3050763"/>
          </a:xfrm>
          <a:prstGeom prst="rect">
            <a:avLst/>
          </a:prstGeom>
        </p:spPr>
      </p:pic>
    </p:spTree>
    <p:extLst>
      <p:ext uri="{BB962C8B-B14F-4D97-AF65-F5344CB8AC3E}">
        <p14:creationId xmlns:p14="http://schemas.microsoft.com/office/powerpoint/2010/main" val="35633632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DCA  - Description of Data</a:t>
            </a:r>
            <a:endParaRPr lang="en-US" dirty="0"/>
          </a:p>
        </p:txBody>
      </p:sp>
      <p:pic>
        <p:nvPicPr>
          <p:cNvPr id="3" name="Picture 2" descr="Screen Shot 2014-03-19 at 12.40.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35" y="953368"/>
            <a:ext cx="7819426" cy="3016519"/>
          </a:xfrm>
          <a:prstGeom prst="rect">
            <a:avLst/>
          </a:prstGeom>
        </p:spPr>
      </p:pic>
    </p:spTree>
    <p:extLst>
      <p:ext uri="{BB962C8B-B14F-4D97-AF65-F5344CB8AC3E}">
        <p14:creationId xmlns:p14="http://schemas.microsoft.com/office/powerpoint/2010/main" val="29227875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DCA  - Description of Data</a:t>
            </a:r>
            <a:endParaRPr lang="en-US" dirty="0"/>
          </a:p>
        </p:txBody>
      </p:sp>
      <p:pic>
        <p:nvPicPr>
          <p:cNvPr id="3" name="Picture 2" descr="Screen Shot 2014-03-19 at 12.40.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35" y="953368"/>
            <a:ext cx="7819426" cy="3016519"/>
          </a:xfrm>
          <a:prstGeom prst="rect">
            <a:avLst/>
          </a:prstGeom>
        </p:spPr>
      </p:pic>
      <p:sp>
        <p:nvSpPr>
          <p:cNvPr id="8" name="TextBox 7"/>
          <p:cNvSpPr txBox="1"/>
          <p:nvPr/>
        </p:nvSpPr>
        <p:spPr>
          <a:xfrm>
            <a:off x="7646471" y="1979794"/>
            <a:ext cx="1752600" cy="646331"/>
          </a:xfrm>
          <a:prstGeom prst="rect">
            <a:avLst/>
          </a:prstGeom>
          <a:noFill/>
        </p:spPr>
        <p:txBody>
          <a:bodyPr wrap="square" rtlCol="0">
            <a:spAutoFit/>
          </a:bodyPr>
          <a:lstStyle/>
          <a:p>
            <a:r>
              <a:rPr lang="en-US" b="1" dirty="0" smtClean="0">
                <a:solidFill>
                  <a:srgbClr val="008000"/>
                </a:solidFill>
              </a:rPr>
              <a:t>Define type of data</a:t>
            </a:r>
            <a:endParaRPr lang="en-US" b="1" dirty="0">
              <a:solidFill>
                <a:srgbClr val="008000"/>
              </a:solidFill>
            </a:endParaRPr>
          </a:p>
        </p:txBody>
      </p:sp>
      <p:sp>
        <p:nvSpPr>
          <p:cNvPr id="11" name="Line Callout 1 (Border and Accent Bar) 10"/>
          <p:cNvSpPr/>
          <p:nvPr/>
        </p:nvSpPr>
        <p:spPr>
          <a:xfrm flipH="1">
            <a:off x="143135" y="1556604"/>
            <a:ext cx="6097385" cy="1515656"/>
          </a:xfrm>
          <a:prstGeom prst="accentBorderCallout1">
            <a:avLst>
              <a:gd name="adj1" fmla="val 51182"/>
              <a:gd name="adj2" fmla="val -8109"/>
              <a:gd name="adj3" fmla="val 50337"/>
              <a:gd name="adj4" fmla="val -21984"/>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07768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DCA  - Acceptable Use of Data</a:t>
            </a:r>
            <a:endParaRPr lang="en-US" dirty="0"/>
          </a:p>
        </p:txBody>
      </p:sp>
      <p:pic>
        <p:nvPicPr>
          <p:cNvPr id="3" name="Picture 2" descr="Screen Shot 2014-03-19 at 12.40.57 PM.png"/>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3135" y="953368"/>
            <a:ext cx="7819426" cy="3016519"/>
          </a:xfrm>
          <a:prstGeom prst="rect">
            <a:avLst/>
          </a:prstGeom>
        </p:spPr>
      </p:pic>
      <p:pic>
        <p:nvPicPr>
          <p:cNvPr id="4" name="Picture 3" descr="Screen Shot 2014-03-19 at 12.41.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35" y="3969887"/>
            <a:ext cx="7819426" cy="2183643"/>
          </a:xfrm>
          <a:prstGeom prst="rect">
            <a:avLst/>
          </a:prstGeom>
        </p:spPr>
      </p:pic>
    </p:spTree>
    <p:extLst>
      <p:ext uri="{BB962C8B-B14F-4D97-AF65-F5344CB8AC3E}">
        <p14:creationId xmlns:p14="http://schemas.microsoft.com/office/powerpoint/2010/main" val="1263610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DCA  - Acceptable Use of Data</a:t>
            </a:r>
            <a:endParaRPr lang="en-US" dirty="0"/>
          </a:p>
        </p:txBody>
      </p:sp>
      <p:pic>
        <p:nvPicPr>
          <p:cNvPr id="4" name="Picture 3" descr="Screen Shot 2014-03-19 at 12.4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35" y="3969887"/>
            <a:ext cx="7819426" cy="2183643"/>
          </a:xfrm>
          <a:prstGeom prst="rect">
            <a:avLst/>
          </a:prstGeom>
        </p:spPr>
      </p:pic>
      <p:sp>
        <p:nvSpPr>
          <p:cNvPr id="10" name="TextBox 9"/>
          <p:cNvSpPr txBox="1"/>
          <p:nvPr/>
        </p:nvSpPr>
        <p:spPr>
          <a:xfrm>
            <a:off x="7646471" y="5249993"/>
            <a:ext cx="1752600" cy="646331"/>
          </a:xfrm>
          <a:prstGeom prst="rect">
            <a:avLst/>
          </a:prstGeom>
          <a:noFill/>
        </p:spPr>
        <p:txBody>
          <a:bodyPr wrap="square" rtlCol="0">
            <a:spAutoFit/>
          </a:bodyPr>
          <a:lstStyle/>
          <a:p>
            <a:r>
              <a:rPr lang="en-US" b="1" dirty="0" smtClean="0">
                <a:solidFill>
                  <a:srgbClr val="008000"/>
                </a:solidFill>
              </a:rPr>
              <a:t>Define level of sharing</a:t>
            </a:r>
            <a:endParaRPr lang="en-US" b="1" dirty="0">
              <a:solidFill>
                <a:srgbClr val="008000"/>
              </a:solidFill>
            </a:endParaRPr>
          </a:p>
        </p:txBody>
      </p:sp>
      <p:sp>
        <p:nvSpPr>
          <p:cNvPr id="12" name="Line Callout 1 (Border and Accent Bar) 11"/>
          <p:cNvSpPr/>
          <p:nvPr/>
        </p:nvSpPr>
        <p:spPr>
          <a:xfrm flipH="1">
            <a:off x="143135" y="4826707"/>
            <a:ext cx="6097385" cy="1515656"/>
          </a:xfrm>
          <a:prstGeom prst="accentBorderCallout1">
            <a:avLst>
              <a:gd name="adj1" fmla="val 51182"/>
              <a:gd name="adj2" fmla="val -8109"/>
              <a:gd name="adj3" fmla="val 50337"/>
              <a:gd name="adj4" fmla="val -21984"/>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creen Shot 2014-03-19 at 12.40.57 PM.png"/>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3135" y="953368"/>
            <a:ext cx="7819426" cy="3016519"/>
          </a:xfrm>
          <a:prstGeom prst="rect">
            <a:avLst/>
          </a:prstGeom>
        </p:spPr>
      </p:pic>
    </p:spTree>
    <p:extLst>
      <p:ext uri="{BB962C8B-B14F-4D97-AF65-F5344CB8AC3E}">
        <p14:creationId xmlns:p14="http://schemas.microsoft.com/office/powerpoint/2010/main" val="19972387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DUA – Agreement Terms</a:t>
            </a:r>
            <a:endParaRPr lang="en-US" dirty="0"/>
          </a:p>
        </p:txBody>
      </p:sp>
      <p:pic>
        <p:nvPicPr>
          <p:cNvPr id="4" name="Picture 3" descr="Screen Shot 2014-03-20 at 3.55.04 PM.png"/>
          <p:cNvPicPr>
            <a:picLocks noChangeAspect="1"/>
          </p:cNvPicPr>
          <p:nvPr/>
        </p:nvPicPr>
        <p:blipFill rotWithShape="1">
          <a:blip r:embed="rId2">
            <a:extLst>
              <a:ext uri="{28A0092B-C50C-407E-A947-70E740481C1C}">
                <a14:useLocalDpi xmlns:a14="http://schemas.microsoft.com/office/drawing/2010/main" val="0"/>
              </a:ext>
            </a:extLst>
          </a:blip>
          <a:srcRect t="7964" b="11402"/>
          <a:stretch/>
        </p:blipFill>
        <p:spPr>
          <a:xfrm>
            <a:off x="1539722" y="710366"/>
            <a:ext cx="6025378" cy="5833764"/>
          </a:xfrm>
          <a:prstGeom prst="rect">
            <a:avLst/>
          </a:prstGeom>
        </p:spPr>
      </p:pic>
    </p:spTree>
    <p:extLst>
      <p:ext uri="{BB962C8B-B14F-4D97-AF65-F5344CB8AC3E}">
        <p14:creationId xmlns:p14="http://schemas.microsoft.com/office/powerpoint/2010/main" val="21452710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DUA – Agreement Terms</a:t>
            </a:r>
            <a:endParaRPr lang="en-US" dirty="0"/>
          </a:p>
        </p:txBody>
      </p:sp>
      <p:pic>
        <p:nvPicPr>
          <p:cNvPr id="4" name="Picture 3" descr="Screen Shot 2014-03-20 at 3.55.04 PM.png"/>
          <p:cNvPicPr>
            <a:picLocks noChangeAspect="1"/>
          </p:cNvPicPr>
          <p:nvPr/>
        </p:nvPicPr>
        <p:blipFill rotWithShape="1">
          <a:blip r:embed="rId2">
            <a:extLst>
              <a:ext uri="{28A0092B-C50C-407E-A947-70E740481C1C}">
                <a14:useLocalDpi xmlns:a14="http://schemas.microsoft.com/office/drawing/2010/main" val="0"/>
              </a:ext>
            </a:extLst>
          </a:blip>
          <a:srcRect t="7964" b="11402"/>
          <a:stretch/>
        </p:blipFill>
        <p:spPr>
          <a:xfrm>
            <a:off x="1539722" y="710366"/>
            <a:ext cx="6025378" cy="5833764"/>
          </a:xfrm>
          <a:prstGeom prst="rect">
            <a:avLst/>
          </a:prstGeom>
        </p:spPr>
      </p:pic>
      <p:sp>
        <p:nvSpPr>
          <p:cNvPr id="2" name="Rectangle 1"/>
          <p:cNvSpPr/>
          <p:nvPr/>
        </p:nvSpPr>
        <p:spPr>
          <a:xfrm>
            <a:off x="2034655" y="4301184"/>
            <a:ext cx="5257331" cy="2242946"/>
          </a:xfrm>
          <a:prstGeom prst="rect">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943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Diagram 42"/>
          <p:cNvGraphicFramePr/>
          <p:nvPr>
            <p:extLst>
              <p:ext uri="{D42A27DB-BD31-4B8C-83A1-F6EECF244321}">
                <p14:modId xmlns:p14="http://schemas.microsoft.com/office/powerpoint/2010/main" val="1153434077"/>
              </p:ext>
            </p:extLst>
          </p:nvPr>
        </p:nvGraphicFramePr>
        <p:xfrm>
          <a:off x="4090200" y="859800"/>
          <a:ext cx="41148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99207" y="-168794"/>
            <a:ext cx="9028751" cy="1143000"/>
          </a:xfrm>
        </p:spPr>
        <p:txBody>
          <a:bodyPr>
            <a:noAutofit/>
          </a:bodyPr>
          <a:lstStyle/>
          <a:p>
            <a:r>
              <a:rPr lang="en-US" sz="2800" dirty="0" smtClean="0"/>
              <a:t>Our Goals</a:t>
            </a:r>
            <a:endParaRPr lang="en-US" sz="2800" dirty="0"/>
          </a:p>
        </p:txBody>
      </p:sp>
      <p:sp>
        <p:nvSpPr>
          <p:cNvPr id="3" name="Content Placeholder 2"/>
          <p:cNvSpPr>
            <a:spLocks noGrp="1"/>
          </p:cNvSpPr>
          <p:nvPr>
            <p:ph idx="1"/>
          </p:nvPr>
        </p:nvSpPr>
        <p:spPr>
          <a:xfrm>
            <a:off x="117764" y="1017640"/>
            <a:ext cx="5216236" cy="5486400"/>
          </a:xfrm>
        </p:spPr>
        <p:txBody>
          <a:bodyPr>
            <a:normAutofit fontScale="92500" lnSpcReduction="10000"/>
          </a:bodyPr>
          <a:lstStyle/>
          <a:p>
            <a:r>
              <a:rPr lang="en-US" dirty="0" smtClean="0"/>
              <a:t>Share access to data and computation</a:t>
            </a:r>
          </a:p>
          <a:p>
            <a:r>
              <a:rPr lang="en-US" dirty="0" smtClean="0"/>
              <a:t>Train the new generation of data scientists</a:t>
            </a:r>
          </a:p>
          <a:p>
            <a:r>
              <a:rPr lang="en-US" dirty="0" smtClean="0"/>
              <a:t>Provide innovative software, platform, and infrastructure</a:t>
            </a:r>
          </a:p>
          <a:p>
            <a:r>
              <a:rPr lang="en-US" dirty="0" smtClean="0"/>
              <a:t>Protect privacy</a:t>
            </a:r>
          </a:p>
          <a:p>
            <a:pPr marL="457200" lvl="1" indent="0">
              <a:buNone/>
            </a:pPr>
            <a:r>
              <a:rPr lang="en-US" dirty="0" smtClean="0"/>
              <a:t>Develop</a:t>
            </a:r>
          </a:p>
          <a:p>
            <a:pPr lvl="1"/>
            <a:r>
              <a:rPr lang="en-US" dirty="0" smtClean="0"/>
              <a:t>Algorithms</a:t>
            </a:r>
          </a:p>
          <a:p>
            <a:pPr lvl="1"/>
            <a:r>
              <a:rPr lang="en-US" dirty="0" smtClean="0"/>
              <a:t>Tools</a:t>
            </a:r>
          </a:p>
          <a:p>
            <a:pPr lvl="1"/>
            <a:r>
              <a:rPr lang="en-US" dirty="0" smtClean="0"/>
              <a:t>Infrastructure</a:t>
            </a:r>
          </a:p>
          <a:p>
            <a:pPr lvl="1"/>
            <a:r>
              <a:rPr lang="en-US" dirty="0" smtClean="0"/>
              <a:t>Policies</a:t>
            </a:r>
          </a:p>
          <a:p>
            <a:pPr lvl="1"/>
            <a:endParaRPr lang="en-US" dirty="0" smtClean="0"/>
          </a:p>
          <a:p>
            <a:pPr lvl="1"/>
            <a:endParaRPr lang="en-US" dirty="0" smtClean="0"/>
          </a:p>
          <a:p>
            <a:endParaRPr lang="en-US" dirty="0" smtClean="0"/>
          </a:p>
        </p:txBody>
      </p:sp>
      <p:sp>
        <p:nvSpPr>
          <p:cNvPr id="6" name="Slide Number Placeholder 5"/>
          <p:cNvSpPr>
            <a:spLocks noGrp="1"/>
          </p:cNvSpPr>
          <p:nvPr>
            <p:ph type="sldNum" sz="quarter" idx="4294967295"/>
          </p:nvPr>
        </p:nvSpPr>
        <p:spPr>
          <a:xfrm>
            <a:off x="8610600" y="6643438"/>
            <a:ext cx="517358" cy="200526"/>
          </a:xfrm>
          <a:prstGeom prst="rect">
            <a:avLst/>
          </a:prstGeom>
        </p:spPr>
        <p:txBody>
          <a:bodyPr/>
          <a:lstStyle/>
          <a:p>
            <a:fld id="{6C3F8612-B585-4B55-BE61-24FA79F2D366}" type="slidenum">
              <a:rPr lang="en-US" smtClean="0"/>
              <a:pPr/>
              <a:t>3</a:t>
            </a:fld>
            <a:endParaRPr lang="en-US"/>
          </a:p>
        </p:txBody>
      </p:sp>
      <p:graphicFrame>
        <p:nvGraphicFramePr>
          <p:cNvPr id="7" name="Diagram 6"/>
          <p:cNvGraphicFramePr/>
          <p:nvPr>
            <p:extLst>
              <p:ext uri="{D42A27DB-BD31-4B8C-83A1-F6EECF244321}">
                <p14:modId xmlns:p14="http://schemas.microsoft.com/office/powerpoint/2010/main" val="216194920"/>
              </p:ext>
            </p:extLst>
          </p:nvPr>
        </p:nvGraphicFramePr>
        <p:xfrm>
          <a:off x="4014000" y="1981200"/>
          <a:ext cx="4267200" cy="342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4" name="Diagram 43"/>
          <p:cNvGraphicFramePr/>
          <p:nvPr>
            <p:extLst>
              <p:ext uri="{D42A27DB-BD31-4B8C-83A1-F6EECF244321}">
                <p14:modId xmlns:p14="http://schemas.microsoft.com/office/powerpoint/2010/main" val="2313218019"/>
              </p:ext>
            </p:extLst>
          </p:nvPr>
        </p:nvGraphicFramePr>
        <p:xfrm>
          <a:off x="4618890" y="1374056"/>
          <a:ext cx="5229000" cy="3697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5" name="Diagram 44"/>
          <p:cNvGraphicFramePr/>
          <p:nvPr>
            <p:extLst>
              <p:ext uri="{D42A27DB-BD31-4B8C-83A1-F6EECF244321}">
                <p14:modId xmlns:p14="http://schemas.microsoft.com/office/powerpoint/2010/main" val="573891986"/>
              </p:ext>
            </p:extLst>
          </p:nvPr>
        </p:nvGraphicFramePr>
        <p:xfrm>
          <a:off x="5168199" y="3203401"/>
          <a:ext cx="4546200" cy="318020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46" name="Diagram 45"/>
          <p:cNvGraphicFramePr/>
          <p:nvPr>
            <p:extLst>
              <p:ext uri="{D42A27DB-BD31-4B8C-83A1-F6EECF244321}">
                <p14:modId xmlns:p14="http://schemas.microsoft.com/office/powerpoint/2010/main" val="855814433"/>
              </p:ext>
            </p:extLst>
          </p:nvPr>
        </p:nvGraphicFramePr>
        <p:xfrm>
          <a:off x="2361512" y="2976545"/>
          <a:ext cx="5115309" cy="35128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3" name="Footer Placeholder 6"/>
          <p:cNvSpPr>
            <a:spLocks noGrp="1"/>
          </p:cNvSpPr>
          <p:nvPr>
            <p:ph type="ftr" sz="quarter" idx="11"/>
          </p:nvPr>
        </p:nvSpPr>
        <p:spPr>
          <a:xfrm>
            <a:off x="990600" y="6657476"/>
            <a:ext cx="7315200" cy="200526"/>
          </a:xfrm>
        </p:spPr>
        <p:txBody>
          <a:bodyPr/>
          <a:lstStyle/>
          <a:p>
            <a:r>
              <a:rPr lang="en-US" smtClean="0"/>
              <a:t>Supported by the NIH Grant U54 HL108460 to the University of California, San Diego</a:t>
            </a:r>
            <a:endParaRPr lang="en-US" dirty="0"/>
          </a:p>
        </p:txBody>
      </p:sp>
    </p:spTree>
    <p:extLst>
      <p:ext uri="{BB962C8B-B14F-4D97-AF65-F5344CB8AC3E}">
        <p14:creationId xmlns:p14="http://schemas.microsoft.com/office/powerpoint/2010/main" val="274841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40" y="955814"/>
            <a:ext cx="8616560" cy="5519316"/>
            <a:chOff x="0" y="596900"/>
            <a:chExt cx="9144000" cy="6008061"/>
          </a:xfrm>
        </p:grpSpPr>
        <p:pic>
          <p:nvPicPr>
            <p:cNvPr id="2" name="Picture 1" descr="Screen Shot 2014-03-19 at 12.4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9144000" cy="5644444"/>
            </a:xfrm>
            <a:prstGeom prst="rect">
              <a:avLst/>
            </a:prstGeom>
          </p:spPr>
        </p:pic>
        <p:pic>
          <p:nvPicPr>
            <p:cNvPr id="3" name="Picture 2" descr="Screen Shot 2014-03-19 at 12.45.36 PM.png"/>
            <p:cNvPicPr>
              <a:picLocks noChangeAspect="1"/>
            </p:cNvPicPr>
            <p:nvPr/>
          </p:nvPicPr>
          <p:blipFill rotWithShape="1">
            <a:blip r:embed="rId3">
              <a:extLst>
                <a:ext uri="{28A0092B-C50C-407E-A947-70E740481C1C}">
                  <a14:useLocalDpi xmlns:a14="http://schemas.microsoft.com/office/drawing/2010/main" val="0"/>
                </a:ext>
              </a:extLst>
            </a:blip>
            <a:srcRect l="3286" t="57759"/>
            <a:stretch/>
          </p:blipFill>
          <p:spPr>
            <a:xfrm>
              <a:off x="109243" y="6062622"/>
              <a:ext cx="8843580" cy="542339"/>
            </a:xfrm>
            <a:prstGeom prst="rect">
              <a:avLst/>
            </a:prstGeom>
          </p:spPr>
        </p:pic>
      </p:grpSp>
      <p:sp>
        <p:nvSpPr>
          <p:cNvPr id="6" name="Title 5"/>
          <p:cNvSpPr>
            <a:spLocks noGrp="1"/>
          </p:cNvSpPr>
          <p:nvPr>
            <p:ph type="title"/>
          </p:nvPr>
        </p:nvSpPr>
        <p:spPr/>
        <p:txBody>
          <a:bodyPr>
            <a:normAutofit/>
          </a:bodyPr>
          <a:lstStyle/>
          <a:p>
            <a:r>
              <a:rPr lang="en-US" dirty="0" smtClean="0"/>
              <a:t>DUA – Agreement Terms</a:t>
            </a:r>
            <a:endParaRPr lang="en-US" dirty="0"/>
          </a:p>
        </p:txBody>
      </p:sp>
    </p:spTree>
    <p:extLst>
      <p:ext uri="{BB962C8B-B14F-4D97-AF65-F5344CB8AC3E}">
        <p14:creationId xmlns:p14="http://schemas.microsoft.com/office/powerpoint/2010/main" val="10003533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40" y="955814"/>
            <a:ext cx="8616560" cy="5519316"/>
            <a:chOff x="0" y="596900"/>
            <a:chExt cx="9144000" cy="6008061"/>
          </a:xfrm>
        </p:grpSpPr>
        <p:pic>
          <p:nvPicPr>
            <p:cNvPr id="2" name="Picture 1" descr="Screen Shot 2014-03-19 at 12.4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9144000" cy="5644444"/>
            </a:xfrm>
            <a:prstGeom prst="rect">
              <a:avLst/>
            </a:prstGeom>
          </p:spPr>
        </p:pic>
        <p:pic>
          <p:nvPicPr>
            <p:cNvPr id="3" name="Picture 2" descr="Screen Shot 2014-03-19 at 12.45.36 PM.png"/>
            <p:cNvPicPr>
              <a:picLocks noChangeAspect="1"/>
            </p:cNvPicPr>
            <p:nvPr/>
          </p:nvPicPr>
          <p:blipFill rotWithShape="1">
            <a:blip r:embed="rId3">
              <a:extLst>
                <a:ext uri="{28A0092B-C50C-407E-A947-70E740481C1C}">
                  <a14:useLocalDpi xmlns:a14="http://schemas.microsoft.com/office/drawing/2010/main" val="0"/>
                </a:ext>
              </a:extLst>
            </a:blip>
            <a:srcRect l="3286" t="57759"/>
            <a:stretch/>
          </p:blipFill>
          <p:spPr>
            <a:xfrm>
              <a:off x="109243" y="6062622"/>
              <a:ext cx="8843580" cy="542339"/>
            </a:xfrm>
            <a:prstGeom prst="rect">
              <a:avLst/>
            </a:prstGeom>
          </p:spPr>
        </p:pic>
      </p:grpSp>
      <p:sp>
        <p:nvSpPr>
          <p:cNvPr id="6" name="Title 5"/>
          <p:cNvSpPr>
            <a:spLocks noGrp="1"/>
          </p:cNvSpPr>
          <p:nvPr>
            <p:ph type="title"/>
          </p:nvPr>
        </p:nvSpPr>
        <p:spPr/>
        <p:txBody>
          <a:bodyPr>
            <a:normAutofit/>
          </a:bodyPr>
          <a:lstStyle/>
          <a:p>
            <a:r>
              <a:rPr lang="en-US" dirty="0" smtClean="0"/>
              <a:t>DUA – Agreement Terms</a:t>
            </a:r>
            <a:endParaRPr lang="en-US" dirty="0"/>
          </a:p>
        </p:txBody>
      </p:sp>
      <p:sp>
        <p:nvSpPr>
          <p:cNvPr id="10" name="TextBox 9"/>
          <p:cNvSpPr txBox="1"/>
          <p:nvPr/>
        </p:nvSpPr>
        <p:spPr>
          <a:xfrm>
            <a:off x="7922315" y="2363281"/>
            <a:ext cx="1752600" cy="923330"/>
          </a:xfrm>
          <a:prstGeom prst="rect">
            <a:avLst/>
          </a:prstGeom>
          <a:noFill/>
        </p:spPr>
        <p:txBody>
          <a:bodyPr wrap="square" rtlCol="0">
            <a:spAutoFit/>
          </a:bodyPr>
          <a:lstStyle/>
          <a:p>
            <a:r>
              <a:rPr lang="en-US" b="1" dirty="0" smtClean="0">
                <a:solidFill>
                  <a:srgbClr val="008000"/>
                </a:solidFill>
              </a:rPr>
              <a:t>Agreement terms differ from DCA</a:t>
            </a:r>
            <a:endParaRPr lang="en-US" b="1" dirty="0">
              <a:solidFill>
                <a:srgbClr val="008000"/>
              </a:solidFill>
            </a:endParaRPr>
          </a:p>
        </p:txBody>
      </p:sp>
      <p:sp>
        <p:nvSpPr>
          <p:cNvPr id="14" name="Line Callout 1 (Border and Accent Bar) 13"/>
          <p:cNvSpPr/>
          <p:nvPr/>
        </p:nvSpPr>
        <p:spPr>
          <a:xfrm flipH="1">
            <a:off x="173181" y="1274943"/>
            <a:ext cx="6097385" cy="2835077"/>
          </a:xfrm>
          <a:prstGeom prst="accentBorderCallout1">
            <a:avLst>
              <a:gd name="adj1" fmla="val 51182"/>
              <a:gd name="adj2" fmla="val -8109"/>
              <a:gd name="adj3" fmla="val 50337"/>
              <a:gd name="adj4" fmla="val -21984"/>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74672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40" y="955815"/>
            <a:ext cx="8616560" cy="5519319"/>
            <a:chOff x="0" y="596900"/>
            <a:chExt cx="9144000" cy="6008061"/>
          </a:xfrm>
        </p:grpSpPr>
        <p:pic>
          <p:nvPicPr>
            <p:cNvPr id="2" name="Picture 1" descr="Screen Shot 2014-03-19 at 12.4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9144000" cy="5644444"/>
            </a:xfrm>
            <a:prstGeom prst="rect">
              <a:avLst/>
            </a:prstGeom>
          </p:spPr>
        </p:pic>
        <p:pic>
          <p:nvPicPr>
            <p:cNvPr id="3" name="Picture 2" descr="Screen Shot 2014-03-19 at 12.45.36 PM.png"/>
            <p:cNvPicPr>
              <a:picLocks noChangeAspect="1"/>
            </p:cNvPicPr>
            <p:nvPr/>
          </p:nvPicPr>
          <p:blipFill rotWithShape="1">
            <a:blip r:embed="rId3">
              <a:extLst>
                <a:ext uri="{28A0092B-C50C-407E-A947-70E740481C1C}">
                  <a14:useLocalDpi xmlns:a14="http://schemas.microsoft.com/office/drawing/2010/main" val="0"/>
                </a:ext>
              </a:extLst>
            </a:blip>
            <a:srcRect l="3286" t="57759"/>
            <a:stretch/>
          </p:blipFill>
          <p:spPr>
            <a:xfrm>
              <a:off x="109243" y="6062622"/>
              <a:ext cx="8843580" cy="542339"/>
            </a:xfrm>
            <a:prstGeom prst="rect">
              <a:avLst/>
            </a:prstGeom>
          </p:spPr>
        </p:pic>
      </p:grpSp>
      <p:sp>
        <p:nvSpPr>
          <p:cNvPr id="6" name="Title 5"/>
          <p:cNvSpPr>
            <a:spLocks noGrp="1"/>
          </p:cNvSpPr>
          <p:nvPr>
            <p:ph type="title"/>
          </p:nvPr>
        </p:nvSpPr>
        <p:spPr/>
        <p:txBody>
          <a:bodyPr>
            <a:normAutofit/>
          </a:bodyPr>
          <a:lstStyle/>
          <a:p>
            <a:r>
              <a:rPr lang="en-US" dirty="0" smtClean="0"/>
              <a:t>DUA – Agreement Terms</a:t>
            </a:r>
            <a:endParaRPr lang="en-US" dirty="0"/>
          </a:p>
        </p:txBody>
      </p:sp>
      <p:sp>
        <p:nvSpPr>
          <p:cNvPr id="9" name="Line Callout 1 (Border and Accent Bar) 8"/>
          <p:cNvSpPr/>
          <p:nvPr/>
        </p:nvSpPr>
        <p:spPr>
          <a:xfrm flipH="1">
            <a:off x="173181" y="4901985"/>
            <a:ext cx="6097385" cy="1573145"/>
          </a:xfrm>
          <a:prstGeom prst="accentBorderCallout1">
            <a:avLst>
              <a:gd name="adj1" fmla="val 51182"/>
              <a:gd name="adj2" fmla="val -8109"/>
              <a:gd name="adj3" fmla="val 50337"/>
              <a:gd name="adj4" fmla="val -21984"/>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7630351" y="5330578"/>
            <a:ext cx="1752600" cy="646331"/>
          </a:xfrm>
          <a:prstGeom prst="rect">
            <a:avLst/>
          </a:prstGeom>
          <a:noFill/>
        </p:spPr>
        <p:txBody>
          <a:bodyPr wrap="square" rtlCol="0">
            <a:spAutoFit/>
          </a:bodyPr>
          <a:lstStyle/>
          <a:p>
            <a:r>
              <a:rPr lang="en-US" b="1" dirty="0" smtClean="0">
                <a:solidFill>
                  <a:srgbClr val="008000"/>
                </a:solidFill>
              </a:rPr>
              <a:t>Additional agreements</a:t>
            </a:r>
            <a:endParaRPr lang="en-US" b="1" dirty="0">
              <a:solidFill>
                <a:srgbClr val="008000"/>
              </a:solidFill>
            </a:endParaRPr>
          </a:p>
        </p:txBody>
      </p:sp>
    </p:spTree>
    <p:extLst>
      <p:ext uri="{BB962C8B-B14F-4D97-AF65-F5344CB8AC3E}">
        <p14:creationId xmlns:p14="http://schemas.microsoft.com/office/powerpoint/2010/main" val="13610022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DUA – Description of Accessible Data</a:t>
            </a:r>
            <a:endParaRPr lang="en-US" dirty="0"/>
          </a:p>
        </p:txBody>
      </p:sp>
      <p:pic>
        <p:nvPicPr>
          <p:cNvPr id="3" name="Picture 2" descr="Screen Shot 2014-03-20 at 4.00.40 PM.png"/>
          <p:cNvPicPr>
            <a:picLocks noChangeAspect="1"/>
          </p:cNvPicPr>
          <p:nvPr/>
        </p:nvPicPr>
        <p:blipFill rotWithShape="1">
          <a:blip r:embed="rId2">
            <a:extLst>
              <a:ext uri="{28A0092B-C50C-407E-A947-70E740481C1C}">
                <a14:useLocalDpi xmlns:a14="http://schemas.microsoft.com/office/drawing/2010/main" val="0"/>
              </a:ext>
            </a:extLst>
          </a:blip>
          <a:srcRect b="12030"/>
          <a:stretch/>
        </p:blipFill>
        <p:spPr>
          <a:xfrm>
            <a:off x="0" y="843259"/>
            <a:ext cx="9144000" cy="5601693"/>
          </a:xfrm>
          <a:prstGeom prst="rect">
            <a:avLst/>
          </a:prstGeom>
        </p:spPr>
      </p:pic>
    </p:spTree>
    <p:extLst>
      <p:ext uri="{BB962C8B-B14F-4D97-AF65-F5344CB8AC3E}">
        <p14:creationId xmlns:p14="http://schemas.microsoft.com/office/powerpoint/2010/main" val="3680398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3-20 at 4.00.40 PM.pn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876"/>
          <a:stretch/>
        </p:blipFill>
        <p:spPr>
          <a:xfrm>
            <a:off x="0" y="1338237"/>
            <a:ext cx="9144000" cy="5038443"/>
          </a:xfrm>
          <a:prstGeom prst="rect">
            <a:avLst/>
          </a:prstGeom>
        </p:spPr>
      </p:pic>
      <p:sp>
        <p:nvSpPr>
          <p:cNvPr id="2" name="Title 1"/>
          <p:cNvSpPr>
            <a:spLocks noGrp="1"/>
          </p:cNvSpPr>
          <p:nvPr>
            <p:ph type="title"/>
          </p:nvPr>
        </p:nvSpPr>
        <p:spPr/>
        <p:txBody>
          <a:bodyPr>
            <a:normAutofit fontScale="90000"/>
          </a:bodyPr>
          <a:lstStyle/>
          <a:p>
            <a:r>
              <a:rPr lang="en-US" dirty="0" smtClean="0"/>
              <a:t>DUA – Description of Accessible Data</a:t>
            </a:r>
            <a:endParaRPr lang="en-US" dirty="0"/>
          </a:p>
        </p:txBody>
      </p:sp>
      <p:pic>
        <p:nvPicPr>
          <p:cNvPr id="4" name="Picture 3" descr="Screen Shot 2014-03-19 at 12.48.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695"/>
            <a:ext cx="9144000" cy="1945082"/>
          </a:xfrm>
          <a:prstGeom prst="rect">
            <a:avLst/>
          </a:prstGeom>
        </p:spPr>
      </p:pic>
    </p:spTree>
    <p:extLst>
      <p:ext uri="{BB962C8B-B14F-4D97-AF65-F5344CB8AC3E}">
        <p14:creationId xmlns:p14="http://schemas.microsoft.com/office/powerpoint/2010/main" val="20675945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3-20 at 4.00.40 PM.pn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876"/>
          <a:stretch/>
        </p:blipFill>
        <p:spPr>
          <a:xfrm>
            <a:off x="0" y="1338237"/>
            <a:ext cx="9144000" cy="5038443"/>
          </a:xfrm>
          <a:prstGeom prst="rect">
            <a:avLst/>
          </a:prstGeom>
        </p:spPr>
      </p:pic>
      <p:pic>
        <p:nvPicPr>
          <p:cNvPr id="9" name="Picture 8" descr="Screen Shot 2014-03-19 at 12.48.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695"/>
            <a:ext cx="9144000" cy="1945082"/>
          </a:xfrm>
          <a:prstGeom prst="rect">
            <a:avLst/>
          </a:prstGeom>
        </p:spPr>
      </p:pic>
      <p:sp>
        <p:nvSpPr>
          <p:cNvPr id="2" name="Title 1"/>
          <p:cNvSpPr>
            <a:spLocks noGrp="1"/>
          </p:cNvSpPr>
          <p:nvPr>
            <p:ph type="title"/>
          </p:nvPr>
        </p:nvSpPr>
        <p:spPr/>
        <p:txBody>
          <a:bodyPr>
            <a:normAutofit fontScale="90000"/>
          </a:bodyPr>
          <a:lstStyle/>
          <a:p>
            <a:r>
              <a:rPr lang="en-US" dirty="0" smtClean="0"/>
              <a:t>DUA – Description of Accessible Data</a:t>
            </a:r>
            <a:endParaRPr lang="en-US" dirty="0"/>
          </a:p>
        </p:txBody>
      </p:sp>
      <p:sp>
        <p:nvSpPr>
          <p:cNvPr id="5" name="TextBox 4"/>
          <p:cNvSpPr txBox="1"/>
          <p:nvPr/>
        </p:nvSpPr>
        <p:spPr>
          <a:xfrm>
            <a:off x="7646471" y="1979794"/>
            <a:ext cx="1752600" cy="646331"/>
          </a:xfrm>
          <a:prstGeom prst="rect">
            <a:avLst/>
          </a:prstGeom>
          <a:noFill/>
        </p:spPr>
        <p:txBody>
          <a:bodyPr wrap="square" rtlCol="0">
            <a:spAutoFit/>
          </a:bodyPr>
          <a:lstStyle/>
          <a:p>
            <a:r>
              <a:rPr lang="en-US" b="1" dirty="0" smtClean="0">
                <a:solidFill>
                  <a:srgbClr val="008000"/>
                </a:solidFill>
              </a:rPr>
              <a:t>Define type of data</a:t>
            </a:r>
            <a:endParaRPr lang="en-US" b="1" dirty="0">
              <a:solidFill>
                <a:srgbClr val="008000"/>
              </a:solidFill>
            </a:endParaRPr>
          </a:p>
        </p:txBody>
      </p:sp>
      <p:sp>
        <p:nvSpPr>
          <p:cNvPr id="6" name="Line Callout 1 (Border and Accent Bar) 5"/>
          <p:cNvSpPr/>
          <p:nvPr/>
        </p:nvSpPr>
        <p:spPr>
          <a:xfrm flipH="1">
            <a:off x="143135" y="1556604"/>
            <a:ext cx="6097385" cy="1515656"/>
          </a:xfrm>
          <a:prstGeom prst="accentBorderCallout1">
            <a:avLst>
              <a:gd name="adj1" fmla="val 51182"/>
              <a:gd name="adj2" fmla="val -8109"/>
              <a:gd name="adj3" fmla="val 50337"/>
              <a:gd name="adj4" fmla="val -21984"/>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20761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Institutions with Signed Agreements</a:t>
            </a:r>
            <a:endParaRPr lang="en-US" dirty="0"/>
          </a:p>
        </p:txBody>
      </p:sp>
      <p:sp>
        <p:nvSpPr>
          <p:cNvPr id="3" name="Content Placeholder 2"/>
          <p:cNvSpPr>
            <a:spLocks noGrp="1"/>
          </p:cNvSpPr>
          <p:nvPr>
            <p:ph idx="1"/>
          </p:nvPr>
        </p:nvSpPr>
        <p:spPr>
          <a:xfrm>
            <a:off x="77113" y="1010439"/>
            <a:ext cx="4197032" cy="4525963"/>
          </a:xfrm>
        </p:spPr>
        <p:txBody>
          <a:bodyPr>
            <a:noAutofit/>
          </a:bodyPr>
          <a:lstStyle/>
          <a:p>
            <a:pPr marL="0" indent="0">
              <a:buNone/>
            </a:pPr>
            <a:r>
              <a:rPr lang="en-US" sz="2000" u="sng" dirty="0" smtClean="0"/>
              <a:t>DCA</a:t>
            </a:r>
          </a:p>
          <a:p>
            <a:r>
              <a:rPr lang="en-US" sz="1800" dirty="0" smtClean="0"/>
              <a:t>National</a:t>
            </a:r>
          </a:p>
          <a:p>
            <a:pPr lvl="1"/>
            <a:r>
              <a:rPr lang="en-US" sz="1600" dirty="0" smtClean="0"/>
              <a:t>UCSD</a:t>
            </a:r>
          </a:p>
          <a:p>
            <a:pPr lvl="1"/>
            <a:r>
              <a:rPr lang="en-US" sz="1600" dirty="0" smtClean="0"/>
              <a:t>Children’s Health Care of Atlanta (GA)</a:t>
            </a:r>
          </a:p>
          <a:p>
            <a:pPr lvl="1"/>
            <a:r>
              <a:rPr lang="en-US" sz="1600" dirty="0" smtClean="0"/>
              <a:t>Long Beach Veterans Affairs Medical Center</a:t>
            </a:r>
          </a:p>
          <a:p>
            <a:pPr lvl="1"/>
            <a:r>
              <a:rPr lang="en-US" sz="1600" dirty="0" smtClean="0"/>
              <a:t>Ortho Kenematics (TX)</a:t>
            </a:r>
          </a:p>
          <a:p>
            <a:pPr lvl="1"/>
            <a:endParaRPr lang="en-US" sz="1800" dirty="0" smtClean="0"/>
          </a:p>
          <a:p>
            <a:pPr marL="400050"/>
            <a:r>
              <a:rPr lang="en-US" sz="1800" dirty="0" smtClean="0"/>
              <a:t>International</a:t>
            </a:r>
          </a:p>
          <a:p>
            <a:pPr marL="800100" lvl="1"/>
            <a:r>
              <a:rPr lang="en-US" sz="1600" dirty="0"/>
              <a:t>Mahidol University (Thailand)</a:t>
            </a:r>
          </a:p>
          <a:p>
            <a:pPr marL="514350" lvl="1" indent="0">
              <a:buNone/>
            </a:pPr>
            <a:endParaRPr lang="en-US" sz="1800" u="sng" dirty="0" smtClean="0"/>
          </a:p>
          <a:p>
            <a:endParaRPr lang="en-US" sz="2000" dirty="0"/>
          </a:p>
          <a:p>
            <a:pPr lvl="1"/>
            <a:endParaRPr lang="en-US" sz="1800" dirty="0"/>
          </a:p>
        </p:txBody>
      </p:sp>
      <p:sp>
        <p:nvSpPr>
          <p:cNvPr id="4" name="TextBox 3"/>
          <p:cNvSpPr txBox="1"/>
          <p:nvPr/>
        </p:nvSpPr>
        <p:spPr>
          <a:xfrm>
            <a:off x="4274145" y="1010439"/>
            <a:ext cx="5216354" cy="5940088"/>
          </a:xfrm>
          <a:prstGeom prst="rect">
            <a:avLst/>
          </a:prstGeom>
          <a:noFill/>
        </p:spPr>
        <p:txBody>
          <a:bodyPr wrap="square" rtlCol="0">
            <a:spAutoFit/>
          </a:bodyPr>
          <a:lstStyle/>
          <a:p>
            <a:pPr defTabSz="914400">
              <a:spcBef>
                <a:spcPct val="20000"/>
              </a:spcBef>
              <a:buClr>
                <a:srgbClr val="00B0F0"/>
              </a:buClr>
            </a:pPr>
            <a:r>
              <a:rPr lang="en-US" sz="2000" u="sng" dirty="0" smtClean="0"/>
              <a:t>DUA</a:t>
            </a:r>
          </a:p>
          <a:p>
            <a:pPr marL="342900" indent="-342900" defTabSz="914400">
              <a:spcBef>
                <a:spcPct val="20000"/>
              </a:spcBef>
              <a:buClr>
                <a:srgbClr val="00B0F0"/>
              </a:buClr>
              <a:buFont typeface="Arial"/>
              <a:buChar char="•"/>
            </a:pPr>
            <a:r>
              <a:rPr lang="en-US" dirty="0" smtClean="0"/>
              <a:t>National</a:t>
            </a:r>
            <a:endParaRPr lang="en-US" dirty="0"/>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UCSD</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Databetes (NY)</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Tin Man Labs, LLC (TX)</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UMass Dartmouth</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Georgia Institute of Technology</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University of Utah</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The Ola Grimsby Institute (CA)</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The Methodist Hospital Research Institute (TX)</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Wake Forest University Health Systems (NC)</a:t>
            </a:r>
          </a:p>
          <a:p>
            <a:pPr lvl="1" defTabSz="914400">
              <a:spcBef>
                <a:spcPct val="20000"/>
              </a:spcBef>
              <a:buClr>
                <a:schemeClr val="tx2">
                  <a:lumMod val="75000"/>
                </a:schemeClr>
              </a:buClr>
            </a:pPr>
            <a:endParaRPr lang="en-US" sz="1600" dirty="0" smtClean="0">
              <a:solidFill>
                <a:schemeClr val="tx2">
                  <a:lumMod val="75000"/>
                </a:schemeClr>
              </a:solidFill>
            </a:endParaRPr>
          </a:p>
          <a:p>
            <a:pPr marL="285750" indent="-285750" defTabSz="914400">
              <a:spcBef>
                <a:spcPct val="20000"/>
              </a:spcBef>
              <a:buClr>
                <a:schemeClr val="tx2">
                  <a:lumMod val="75000"/>
                </a:schemeClr>
              </a:buClr>
              <a:buFont typeface="Arial"/>
              <a:buChar char="•"/>
            </a:pPr>
            <a:r>
              <a:rPr lang="en-US" dirty="0" smtClean="0"/>
              <a:t>International</a:t>
            </a:r>
            <a:endParaRPr lang="en-US" dirty="0"/>
          </a:p>
          <a:p>
            <a:pPr marL="742950" lvl="1" indent="-285750" defTabSz="914400">
              <a:spcBef>
                <a:spcPct val="20000"/>
              </a:spcBef>
              <a:buClr>
                <a:schemeClr val="tx2">
                  <a:lumMod val="75000"/>
                </a:schemeClr>
              </a:buClr>
              <a:buFont typeface="Calibri" pitchFamily="34" charset="0"/>
              <a:buChar char="»"/>
            </a:pPr>
            <a:r>
              <a:rPr lang="en-US" sz="1600" dirty="0" smtClean="0">
                <a:solidFill>
                  <a:schemeClr val="accent2">
                    <a:lumMod val="75000"/>
                  </a:schemeClr>
                </a:solidFill>
              </a:rPr>
              <a:t>North </a:t>
            </a:r>
            <a:r>
              <a:rPr lang="en-US" sz="1600" dirty="0">
                <a:solidFill>
                  <a:schemeClr val="accent2">
                    <a:lumMod val="75000"/>
                  </a:schemeClr>
                </a:solidFill>
              </a:rPr>
              <a:t>West London Hospitals NHS </a:t>
            </a:r>
            <a:r>
              <a:rPr lang="en-US" sz="1600" dirty="0" smtClean="0">
                <a:solidFill>
                  <a:schemeClr val="accent2">
                    <a:lumMod val="75000"/>
                  </a:schemeClr>
                </a:solidFill>
              </a:rPr>
              <a:t>Trust (UK)</a:t>
            </a:r>
            <a:endParaRPr lang="en-US" sz="1600" dirty="0">
              <a:solidFill>
                <a:schemeClr val="accent2">
                  <a:lumMod val="75000"/>
                </a:schemeClr>
              </a:solidFill>
            </a:endParaRP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The University Hospital of Leuven (Belgium)</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INRIA (France)</a:t>
            </a:r>
          </a:p>
          <a:p>
            <a:pPr marL="742950" lvl="1" indent="-285750" defTabSz="914400">
              <a:spcBef>
                <a:spcPct val="20000"/>
              </a:spcBef>
              <a:buClr>
                <a:schemeClr val="tx2">
                  <a:lumMod val="75000"/>
                </a:schemeClr>
              </a:buClr>
              <a:buFont typeface="Calibri" pitchFamily="34" charset="0"/>
              <a:buChar char="»"/>
            </a:pPr>
            <a:r>
              <a:rPr lang="en-US" sz="1600" dirty="0">
                <a:solidFill>
                  <a:schemeClr val="accent2">
                    <a:lumMod val="75000"/>
                  </a:schemeClr>
                </a:solidFill>
              </a:rPr>
              <a:t>Newton Circus Pte. Ltd. (Singapore)</a:t>
            </a:r>
          </a:p>
          <a:p>
            <a:pPr marL="800100" lvl="1" indent="-342900">
              <a:buFont typeface="Arial"/>
              <a:buChar char="•"/>
            </a:pPr>
            <a:endParaRPr lang="en-US" sz="2400" dirty="0">
              <a:solidFill>
                <a:schemeClr val="tx2">
                  <a:lumMod val="75000"/>
                </a:schemeClr>
              </a:solidFill>
            </a:endParaRPr>
          </a:p>
          <a:p>
            <a:pPr marL="800100" lvl="1" indent="-342900">
              <a:buFont typeface="Arial"/>
              <a:buChar char="•"/>
            </a:pPr>
            <a:endParaRPr lang="en-US" sz="2400" dirty="0"/>
          </a:p>
        </p:txBody>
      </p:sp>
    </p:spTree>
    <p:extLst>
      <p:ext uri="{BB962C8B-B14F-4D97-AF65-F5344CB8AC3E}">
        <p14:creationId xmlns:p14="http://schemas.microsoft.com/office/powerpoint/2010/main" val="39568894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2" y="-76200"/>
            <a:ext cx="8993619" cy="762000"/>
          </a:xfrm>
        </p:spPr>
        <p:txBody>
          <a:bodyPr/>
          <a:lstStyle/>
          <a:p>
            <a:pPr algn="ctr"/>
            <a:r>
              <a:rPr lang="en-US" dirty="0" smtClean="0"/>
              <a:t>Biometrics and PHI</a:t>
            </a:r>
            <a:endParaRPr lang="en-US" dirty="0"/>
          </a:p>
        </p:txBody>
      </p:sp>
      <p:sp>
        <p:nvSpPr>
          <p:cNvPr id="3" name="Content Placeholder 2"/>
          <p:cNvSpPr>
            <a:spLocks noGrp="1"/>
          </p:cNvSpPr>
          <p:nvPr>
            <p:ph idx="1"/>
          </p:nvPr>
        </p:nvSpPr>
        <p:spPr>
          <a:xfrm>
            <a:off x="818741" y="5755107"/>
            <a:ext cx="3308382" cy="782051"/>
          </a:xfrm>
        </p:spPr>
        <p:txBody>
          <a:bodyPr/>
          <a:lstStyle/>
          <a:p>
            <a:pPr marL="0" indent="0" algn="ctr">
              <a:buNone/>
            </a:pPr>
            <a:r>
              <a:rPr lang="en-US" sz="2400" dirty="0" smtClean="0"/>
              <a:t>PHI requires HIPAA </a:t>
            </a:r>
          </a:p>
        </p:txBody>
      </p:sp>
      <p:pic>
        <p:nvPicPr>
          <p:cNvPr id="9" name="Picture 8"/>
          <p:cNvPicPr>
            <a:picLocks noChangeAspect="1"/>
          </p:cNvPicPr>
          <p:nvPr/>
        </p:nvPicPr>
        <p:blipFill>
          <a:blip r:embed="rId3"/>
          <a:stretch>
            <a:fillRect/>
          </a:stretch>
        </p:blipFill>
        <p:spPr>
          <a:xfrm flipH="1">
            <a:off x="3007621" y="4371476"/>
            <a:ext cx="1324651" cy="1192184"/>
          </a:xfrm>
          <a:prstGeom prst="rect">
            <a:avLst/>
          </a:prstGeom>
        </p:spPr>
      </p:pic>
      <p:pic>
        <p:nvPicPr>
          <p:cNvPr id="10" name="Picture 4" descr="C:\Users\Machado\AppData\Local\Microsoft\Windows\Temporary Internet Files\Content.IE5\HC14M98K\MCj0431493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25" y="4614513"/>
            <a:ext cx="1122583" cy="112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2157480" y="4835092"/>
            <a:ext cx="716468" cy="5013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711938" y="1323474"/>
            <a:ext cx="4432062" cy="5113421"/>
            <a:chOff x="4711938" y="1102895"/>
            <a:chExt cx="4432062" cy="4261184"/>
          </a:xfrm>
        </p:grpSpPr>
        <p:sp>
          <p:nvSpPr>
            <p:cNvPr id="15" name="Right Brace 14"/>
            <p:cNvSpPr/>
            <p:nvPr/>
          </p:nvSpPr>
          <p:spPr>
            <a:xfrm>
              <a:off x="4711938" y="1102895"/>
              <a:ext cx="467852" cy="42611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7" name="Group 16"/>
            <p:cNvGrpSpPr/>
            <p:nvPr/>
          </p:nvGrpSpPr>
          <p:grpSpPr>
            <a:xfrm>
              <a:off x="5545766" y="2257927"/>
              <a:ext cx="3598234" cy="3024605"/>
              <a:chOff x="5545766" y="2257927"/>
              <a:chExt cx="3598234" cy="3024605"/>
            </a:xfrm>
          </p:grpSpPr>
          <p:pic>
            <p:nvPicPr>
              <p:cNvPr id="12" name="Picture 11" descr="fingerprint.gif"/>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5545766" y="2257927"/>
                <a:ext cx="953297" cy="1149853"/>
              </a:xfrm>
              <a:prstGeom prst="rect">
                <a:avLst/>
              </a:prstGeom>
            </p:spPr>
          </p:pic>
          <p:sp>
            <p:nvSpPr>
              <p:cNvPr id="13" name="Right Arrow 12"/>
              <p:cNvSpPr/>
              <p:nvPr/>
            </p:nvSpPr>
            <p:spPr>
              <a:xfrm>
                <a:off x="6802582" y="2658980"/>
                <a:ext cx="749886" cy="4177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flipH="1">
                <a:off x="7654741" y="2358191"/>
                <a:ext cx="1324651" cy="993487"/>
              </a:xfrm>
              <a:prstGeom prst="rect">
                <a:avLst/>
              </a:prstGeom>
            </p:spPr>
          </p:pic>
          <p:sp>
            <p:nvSpPr>
              <p:cNvPr id="16" name="Content Placeholder 2"/>
              <p:cNvSpPr txBox="1">
                <a:spLocks/>
              </p:cNvSpPr>
              <p:nvPr/>
            </p:nvSpPr>
            <p:spPr bwMode="auto">
              <a:xfrm>
                <a:off x="5587002" y="3778586"/>
                <a:ext cx="3556998" cy="150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800" kern="1200">
                    <a:solidFill>
                      <a:srgbClr val="26262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Arial" charset="0"/>
                  <a:buChar char="–"/>
                  <a:defRPr sz="2400" kern="1200">
                    <a:solidFill>
                      <a:srgbClr val="262626"/>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Font typeface="Arial" charset="0"/>
                  <a:buChar char="•"/>
                  <a:defRPr sz="2000" kern="1200">
                    <a:solidFill>
                      <a:srgbClr val="262626"/>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Biometrics require HIPAA </a:t>
                </a:r>
              </a:p>
            </p:txBody>
          </p:sp>
        </p:grpSp>
      </p:grpSp>
      <p:grpSp>
        <p:nvGrpSpPr>
          <p:cNvPr id="19" name="Group 18"/>
          <p:cNvGrpSpPr/>
          <p:nvPr/>
        </p:nvGrpSpPr>
        <p:grpSpPr>
          <a:xfrm>
            <a:off x="0" y="1584159"/>
            <a:ext cx="4711938" cy="3110563"/>
            <a:chOff x="0" y="1320132"/>
            <a:chExt cx="4711938" cy="2592136"/>
          </a:xfrm>
        </p:grpSpPr>
        <p:pic>
          <p:nvPicPr>
            <p:cNvPr id="6" name="Picture 5" descr="fingerprint.gif"/>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597883" y="1320132"/>
              <a:ext cx="953297" cy="1149853"/>
            </a:xfrm>
            <a:prstGeom prst="rect">
              <a:avLst/>
            </a:prstGeom>
          </p:spPr>
        </p:pic>
        <p:sp>
          <p:nvSpPr>
            <p:cNvPr id="7" name="Right Arrow 6"/>
            <p:cNvSpPr/>
            <p:nvPr/>
          </p:nvSpPr>
          <p:spPr>
            <a:xfrm>
              <a:off x="2088625" y="1671053"/>
              <a:ext cx="751905" cy="4177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4" descr="C:\Users\Machado\AppData\Local\Microsoft\Windows\Temporary Internet Files\Content.IE5\HC14M98K\MCj0431493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819" y="1470527"/>
              <a:ext cx="1122583" cy="93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0" y="2408322"/>
              <a:ext cx="4711938" cy="150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800" kern="1200">
                  <a:solidFill>
                    <a:srgbClr val="26262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Arial" charset="0"/>
                <a:buChar char="–"/>
                <a:defRPr sz="2400" kern="1200">
                  <a:solidFill>
                    <a:srgbClr val="262626"/>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Font typeface="Arial" charset="0"/>
                <a:buChar char="•"/>
                <a:defRPr sz="2000" kern="1200">
                  <a:solidFill>
                    <a:srgbClr val="262626"/>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t>Biometrics are </a:t>
              </a:r>
            </a:p>
            <a:p>
              <a:pPr marL="0" indent="0" algn="ctr">
                <a:buNone/>
              </a:pPr>
              <a:r>
                <a:rPr lang="en-US" sz="2400" dirty="0" smtClean="0"/>
                <a:t>Protected Health Information (PHI)</a:t>
              </a:r>
            </a:p>
          </p:txBody>
        </p:sp>
      </p:grpSp>
    </p:spTree>
    <p:extLst>
      <p:ext uri="{BB962C8B-B14F-4D97-AF65-F5344CB8AC3E}">
        <p14:creationId xmlns:p14="http://schemas.microsoft.com/office/powerpoint/2010/main" val="2337187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2" y="-76200"/>
            <a:ext cx="8993619" cy="762000"/>
          </a:xfrm>
        </p:spPr>
        <p:txBody>
          <a:bodyPr/>
          <a:lstStyle/>
          <a:p>
            <a:pPr algn="ctr"/>
            <a:r>
              <a:rPr lang="en-US" dirty="0" smtClean="0"/>
              <a:t>Genomes are Biometrics</a:t>
            </a:r>
            <a:endParaRPr lang="en-US" dirty="0"/>
          </a:p>
        </p:txBody>
      </p:sp>
      <p:sp>
        <p:nvSpPr>
          <p:cNvPr id="3" name="Content Placeholder 2"/>
          <p:cNvSpPr>
            <a:spLocks noGrp="1"/>
          </p:cNvSpPr>
          <p:nvPr>
            <p:ph idx="1"/>
          </p:nvPr>
        </p:nvSpPr>
        <p:spPr>
          <a:xfrm>
            <a:off x="818741" y="5755107"/>
            <a:ext cx="3308382" cy="782051"/>
          </a:xfrm>
        </p:spPr>
        <p:txBody>
          <a:bodyPr/>
          <a:lstStyle/>
          <a:p>
            <a:pPr marL="0" indent="0" algn="ctr">
              <a:buNone/>
            </a:pPr>
            <a:r>
              <a:rPr lang="en-US" sz="2400" dirty="0" smtClean="0"/>
              <a:t>PHI requires HIPAA </a:t>
            </a:r>
          </a:p>
        </p:txBody>
      </p:sp>
      <p:pic>
        <p:nvPicPr>
          <p:cNvPr id="9" name="Picture 8"/>
          <p:cNvPicPr>
            <a:picLocks noChangeAspect="1"/>
          </p:cNvPicPr>
          <p:nvPr/>
        </p:nvPicPr>
        <p:blipFill>
          <a:blip r:embed="rId3"/>
          <a:stretch>
            <a:fillRect/>
          </a:stretch>
        </p:blipFill>
        <p:spPr>
          <a:xfrm flipH="1">
            <a:off x="3007621" y="4371476"/>
            <a:ext cx="1324651" cy="1192184"/>
          </a:xfrm>
          <a:prstGeom prst="rect">
            <a:avLst/>
          </a:prstGeom>
        </p:spPr>
      </p:pic>
      <p:pic>
        <p:nvPicPr>
          <p:cNvPr id="10" name="Picture 4" descr="C:\Users\Machado\AppData\Local\Microsoft\Windows\Temporary Internet Files\Content.IE5\HC14M98K\MCj0431493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25" y="4614513"/>
            <a:ext cx="1122583" cy="112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2157480" y="4835092"/>
            <a:ext cx="716468" cy="5013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Brace 14"/>
          <p:cNvSpPr/>
          <p:nvPr/>
        </p:nvSpPr>
        <p:spPr>
          <a:xfrm>
            <a:off x="4711938" y="1323474"/>
            <a:ext cx="467852" cy="511342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ight Arrow 12"/>
          <p:cNvSpPr/>
          <p:nvPr/>
        </p:nvSpPr>
        <p:spPr>
          <a:xfrm>
            <a:off x="6802582" y="3190776"/>
            <a:ext cx="749886" cy="5013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flipH="1">
            <a:off x="7654742" y="2829830"/>
            <a:ext cx="1324651" cy="1192184"/>
          </a:xfrm>
          <a:prstGeom prst="rect">
            <a:avLst/>
          </a:prstGeom>
        </p:spPr>
      </p:pic>
      <p:sp>
        <p:nvSpPr>
          <p:cNvPr id="16" name="Content Placeholder 2"/>
          <p:cNvSpPr txBox="1">
            <a:spLocks/>
          </p:cNvSpPr>
          <p:nvPr/>
        </p:nvSpPr>
        <p:spPr bwMode="auto">
          <a:xfrm>
            <a:off x="5587002" y="4534303"/>
            <a:ext cx="3556998" cy="180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800" kern="1200">
                <a:solidFill>
                  <a:srgbClr val="26262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Arial" charset="0"/>
              <a:buChar char="–"/>
              <a:defRPr sz="2400" kern="1200">
                <a:solidFill>
                  <a:srgbClr val="262626"/>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Font typeface="Arial" charset="0"/>
              <a:buChar char="•"/>
              <a:defRPr sz="2000" kern="1200">
                <a:solidFill>
                  <a:srgbClr val="262626"/>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Biometrics require HIPAA </a:t>
            </a:r>
          </a:p>
        </p:txBody>
      </p:sp>
      <p:sp>
        <p:nvSpPr>
          <p:cNvPr id="7" name="Right Arrow 6"/>
          <p:cNvSpPr/>
          <p:nvPr/>
        </p:nvSpPr>
        <p:spPr>
          <a:xfrm>
            <a:off x="2088626" y="2005264"/>
            <a:ext cx="751905" cy="5013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4" descr="C:\Users\Machado\AppData\Local\Microsoft\Windows\Temporary Internet Files\Content.IE5\HC14M98K\MCj0431493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820" y="1764633"/>
            <a:ext cx="1122583" cy="112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0" y="2889986"/>
            <a:ext cx="4711938" cy="180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800" kern="1200">
                <a:solidFill>
                  <a:srgbClr val="26262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Arial" charset="0"/>
              <a:buChar char="–"/>
              <a:defRPr sz="2400" kern="1200">
                <a:solidFill>
                  <a:srgbClr val="262626"/>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Font typeface="Arial" charset="0"/>
              <a:buChar char="•"/>
              <a:defRPr sz="2000" kern="1200">
                <a:solidFill>
                  <a:srgbClr val="262626"/>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kern="1200">
                <a:solidFill>
                  <a:srgbClr val="262626"/>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t>Biometrics are </a:t>
            </a:r>
          </a:p>
          <a:p>
            <a:pPr marL="0" indent="0" algn="ctr">
              <a:buNone/>
            </a:pPr>
            <a:r>
              <a:rPr lang="en-US" sz="2400" dirty="0" smtClean="0"/>
              <a:t>Protected Health Information (PHI)</a:t>
            </a:r>
          </a:p>
        </p:txBody>
      </p:sp>
      <p:pic>
        <p:nvPicPr>
          <p:cNvPr id="20" name="Picture 19" descr="iStock_dna_metal.jp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422278" y="1370570"/>
            <a:ext cx="1282041" cy="1537061"/>
          </a:xfrm>
          <a:prstGeom prst="rect">
            <a:avLst/>
          </a:prstGeom>
        </p:spPr>
      </p:pic>
      <p:pic>
        <p:nvPicPr>
          <p:cNvPr id="22" name="Picture 21" descr="iStock_dna_metal.jp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451520" y="2707106"/>
            <a:ext cx="1254421" cy="1503947"/>
          </a:xfrm>
          <a:prstGeom prst="rect">
            <a:avLst/>
          </a:prstGeom>
        </p:spPr>
      </p:pic>
    </p:spTree>
    <p:extLst>
      <p:ext uri="{BB962C8B-B14F-4D97-AF65-F5344CB8AC3E}">
        <p14:creationId xmlns:p14="http://schemas.microsoft.com/office/powerpoint/2010/main" val="27159821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15 at 6.3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96073" cy="6858000"/>
          </a:xfrm>
          <a:prstGeom prst="rect">
            <a:avLst/>
          </a:prstGeom>
          <a:ln>
            <a:solidFill>
              <a:srgbClr val="4F81BD"/>
            </a:solidFill>
          </a:ln>
          <a:effectLst>
            <a:outerShdw blurRad="50800" dist="38100" algn="l" rotWithShape="0">
              <a:prstClr val="black">
                <a:alpha val="40000"/>
              </a:prstClr>
            </a:outerShdw>
          </a:effectLst>
        </p:spPr>
      </p:pic>
      <p:sp>
        <p:nvSpPr>
          <p:cNvPr id="8" name="TextBox 7"/>
          <p:cNvSpPr txBox="1"/>
          <p:nvPr/>
        </p:nvSpPr>
        <p:spPr>
          <a:xfrm>
            <a:off x="4481479" y="2601235"/>
            <a:ext cx="4662521" cy="4247317"/>
          </a:xfrm>
          <a:prstGeom prst="rect">
            <a:avLst/>
          </a:prstGeom>
          <a:solidFill>
            <a:schemeClr val="accent6">
              <a:lumMod val="60000"/>
              <a:lumOff val="40000"/>
            </a:schemeClr>
          </a:solidFill>
          <a:ln>
            <a:solidFill>
              <a:srgbClr val="4F81BD"/>
            </a:solidFill>
          </a:ln>
          <a:effectLst>
            <a:outerShdw blurRad="50800" dist="38100" dir="2700000" algn="tl" rotWithShape="0">
              <a:prstClr val="black">
                <a:alpha val="40000"/>
              </a:prstClr>
            </a:outerShdw>
          </a:effectLst>
        </p:spPr>
        <p:txBody>
          <a:bodyPr wrap="square" rtlCol="0">
            <a:spAutoFit/>
          </a:bodyPr>
          <a:lstStyle/>
          <a:p>
            <a:r>
              <a:rPr lang="en-US" dirty="0"/>
              <a:t>This bill would enact the Genetic Information Privacy Act, which would declare that an individual’s genetic information is protected by the right of privacy. The bill would </a:t>
            </a:r>
            <a:r>
              <a:rPr lang="en-US" b="1" dirty="0"/>
              <a:t>prohibit any person from collecting, storing, analyzing, or disclosing genetic information without the written authorization of the individual </a:t>
            </a:r>
            <a:r>
              <a:rPr lang="en-US" dirty="0"/>
              <a:t>to whom the information pertains, and would include related findings and declarations. It also would prescribe specific circumstances under which genetic information may be collected, stored, analyzed, or disclosed without the authorization. </a:t>
            </a:r>
          </a:p>
        </p:txBody>
      </p:sp>
    </p:spTree>
    <p:extLst>
      <p:ext uri="{BB962C8B-B14F-4D97-AF65-F5344CB8AC3E}">
        <p14:creationId xmlns:p14="http://schemas.microsoft.com/office/powerpoint/2010/main" val="23806046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2-05 at 7.2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99401"/>
            <a:ext cx="8295696" cy="4652250"/>
          </a:xfrm>
          <a:prstGeom prst="rect">
            <a:avLst/>
          </a:prstGeom>
        </p:spPr>
      </p:pic>
      <p:sp>
        <p:nvSpPr>
          <p:cNvPr id="7" name="TextBox 6"/>
          <p:cNvSpPr txBox="1"/>
          <p:nvPr/>
        </p:nvSpPr>
        <p:spPr>
          <a:xfrm>
            <a:off x="381000" y="6123801"/>
            <a:ext cx="8295696" cy="276999"/>
          </a:xfrm>
          <a:prstGeom prst="rect">
            <a:avLst/>
          </a:prstGeom>
          <a:noFill/>
        </p:spPr>
        <p:txBody>
          <a:bodyPr wrap="square" rtlCol="0">
            <a:spAutoFit/>
          </a:bodyPr>
          <a:lstStyle/>
          <a:p>
            <a:pPr algn="r"/>
            <a:r>
              <a:rPr lang="en-US" sz="1200" i="1" dirty="0" smtClean="0"/>
              <a:t>Ohno-Machado L. To Share or Not To Share: That Is Not the Question. Science Translational Medicine, 2012 4(165)</a:t>
            </a:r>
            <a:endParaRPr lang="en-US" sz="1200" i="1" dirty="0"/>
          </a:p>
        </p:txBody>
      </p:sp>
      <p:sp>
        <p:nvSpPr>
          <p:cNvPr id="8" name="Footer Placeholder 6"/>
          <p:cNvSpPr>
            <a:spLocks noGrp="1"/>
          </p:cNvSpPr>
          <p:nvPr>
            <p:ph type="ftr" sz="quarter" idx="11"/>
          </p:nvPr>
        </p:nvSpPr>
        <p:spPr>
          <a:xfrm>
            <a:off x="990600" y="6657476"/>
            <a:ext cx="7315200" cy="200526"/>
          </a:xfrm>
        </p:spPr>
        <p:txBody>
          <a:bodyPr/>
          <a:lstStyle/>
          <a:p>
            <a:r>
              <a:rPr lang="en-US" smtClean="0"/>
              <a:t>Supported by the NIH Grant U54 HL108460 to the University of California, San Diego</a:t>
            </a:r>
            <a:endParaRPr lang="en-US" dirty="0"/>
          </a:p>
        </p:txBody>
      </p:sp>
      <p:sp>
        <p:nvSpPr>
          <p:cNvPr id="9" name="Title 1"/>
          <p:cNvSpPr>
            <a:spLocks noGrp="1"/>
          </p:cNvSpPr>
          <p:nvPr>
            <p:ph type="title"/>
          </p:nvPr>
        </p:nvSpPr>
        <p:spPr>
          <a:xfrm>
            <a:off x="1828800" y="0"/>
            <a:ext cx="6858000" cy="628454"/>
          </a:xfrm>
        </p:spPr>
        <p:txBody>
          <a:bodyPr>
            <a:normAutofit fontScale="90000"/>
          </a:bodyPr>
          <a:lstStyle/>
          <a:p>
            <a:r>
              <a:rPr lang="en-US" dirty="0" smtClean="0"/>
              <a:t>Models for Sharing Data</a:t>
            </a:r>
            <a:endParaRPr lang="en-US" dirty="0"/>
          </a:p>
        </p:txBody>
      </p:sp>
      <p:pic>
        <p:nvPicPr>
          <p:cNvPr id="6" name="Picture 5" descr="idash_logo.png"/>
          <p:cNvPicPr>
            <a:picLocks noChangeAspect="1"/>
          </p:cNvPicPr>
          <p:nvPr/>
        </p:nvPicPr>
        <p:blipFill>
          <a:blip r:embed="rId4"/>
          <a:stretch>
            <a:fillRect/>
          </a:stretch>
        </p:blipFill>
        <p:spPr>
          <a:xfrm>
            <a:off x="3433941" y="1170801"/>
            <a:ext cx="985659" cy="321709"/>
          </a:xfrm>
          <a:prstGeom prst="rect">
            <a:avLst/>
          </a:prstGeom>
        </p:spPr>
      </p:pic>
      <p:sp>
        <p:nvSpPr>
          <p:cNvPr id="2" name="Slide Number Placeholder 1"/>
          <p:cNvSpPr>
            <a:spLocks noGrp="1"/>
          </p:cNvSpPr>
          <p:nvPr>
            <p:ph type="sldNum" sz="quarter" idx="12"/>
          </p:nvPr>
        </p:nvSpPr>
        <p:spPr/>
        <p:txBody>
          <a:bodyPr/>
          <a:lstStyle/>
          <a:p>
            <a:fld id="{6C3F8612-B585-4B55-BE61-24FA79F2D366}" type="slidenum">
              <a:rPr lang="en-US" smtClean="0"/>
              <a:pPr/>
              <a:t>4</a:t>
            </a:fld>
            <a:endParaRPr lang="en-US"/>
          </a:p>
        </p:txBody>
      </p:sp>
    </p:spTree>
    <p:extLst>
      <p:ext uri="{BB962C8B-B14F-4D97-AF65-F5344CB8AC3E}">
        <p14:creationId xmlns:p14="http://schemas.microsoft.com/office/powerpoint/2010/main" val="24478564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400800" cy="665748"/>
          </a:xfrm>
        </p:spPr>
        <p:txBody>
          <a:bodyPr>
            <a:normAutofit fontScale="90000"/>
          </a:bodyPr>
          <a:lstStyle/>
          <a:p>
            <a:r>
              <a:rPr lang="en-US" dirty="0" smtClean="0"/>
              <a:t>California Proposed Senate Bill on Genetic Information Privacy</a:t>
            </a:r>
            <a:endParaRPr lang="en-US" dirty="0"/>
          </a:p>
        </p:txBody>
      </p:sp>
      <p:sp>
        <p:nvSpPr>
          <p:cNvPr id="3" name="Content Placeholder 2"/>
          <p:cNvSpPr>
            <a:spLocks noGrp="1"/>
          </p:cNvSpPr>
          <p:nvPr>
            <p:ph idx="1"/>
          </p:nvPr>
        </p:nvSpPr>
        <p:spPr>
          <a:xfrm>
            <a:off x="457200" y="1600201"/>
            <a:ext cx="8229600" cy="5003800"/>
          </a:xfrm>
        </p:spPr>
        <p:txBody>
          <a:bodyPr>
            <a:normAutofit fontScale="92500" lnSpcReduction="20000"/>
          </a:bodyPr>
          <a:lstStyle/>
          <a:p>
            <a:pPr marL="508000" indent="-508000">
              <a:buNone/>
            </a:pPr>
            <a:r>
              <a:rPr lang="en-US" dirty="0" smtClean="0"/>
              <a:t>(</a:t>
            </a:r>
            <a:r>
              <a:rPr lang="en-US" dirty="0"/>
              <a:t>c) The commission urges federal and state governments to ensure a </a:t>
            </a:r>
            <a:r>
              <a:rPr lang="en-US" dirty="0">
                <a:solidFill>
                  <a:srgbClr val="FF0000"/>
                </a:solidFill>
              </a:rPr>
              <a:t>consistent floor of privacy protections covering whole genome sequencing data</a:t>
            </a:r>
            <a:r>
              <a:rPr lang="en-US" dirty="0"/>
              <a:t> regardless of how they were obtained.</a:t>
            </a:r>
          </a:p>
          <a:p>
            <a:pPr marL="508000" indent="-508000">
              <a:buNone/>
            </a:pPr>
            <a:r>
              <a:rPr lang="en-US" dirty="0"/>
              <a:t>(d) Policies should </a:t>
            </a:r>
            <a:r>
              <a:rPr lang="en-US" dirty="0">
                <a:solidFill>
                  <a:srgbClr val="FF0000"/>
                </a:solidFill>
              </a:rPr>
              <a:t>protect individual genetic information by prohibiting the unauthorized use of surreptitious collection</a:t>
            </a:r>
            <a:r>
              <a:rPr lang="en-US" dirty="0"/>
              <a:t>.</a:t>
            </a:r>
          </a:p>
          <a:p>
            <a:pPr marL="508000" indent="-508000">
              <a:buNone/>
            </a:pPr>
            <a:r>
              <a:rPr lang="en-US" dirty="0"/>
              <a:t>(e) It is the intent of the Legislature to enact </a:t>
            </a:r>
            <a:r>
              <a:rPr lang="en-US" dirty="0">
                <a:solidFill>
                  <a:srgbClr val="FF0000"/>
                </a:solidFill>
              </a:rPr>
              <a:t>legislation that would protect individuals from the unauthorized collection, storage, and disclosure of their genetic information</a:t>
            </a:r>
            <a:r>
              <a:rPr lang="en-US" dirty="0"/>
              <a:t>.</a:t>
            </a:r>
          </a:p>
          <a:p>
            <a:endParaRPr lang="en-US" dirty="0"/>
          </a:p>
        </p:txBody>
      </p:sp>
    </p:spTree>
    <p:extLst>
      <p:ext uri="{BB962C8B-B14F-4D97-AF65-F5344CB8AC3E}">
        <p14:creationId xmlns:p14="http://schemas.microsoft.com/office/powerpoint/2010/main" val="35635888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574800"/>
            <a:ext cx="8229600" cy="5054599"/>
          </a:xfrm>
        </p:spPr>
        <p:txBody>
          <a:bodyPr>
            <a:normAutofit fontScale="92500" lnSpcReduction="20000"/>
          </a:bodyPr>
          <a:lstStyle/>
          <a:p>
            <a:pPr marL="457200" indent="-457200">
              <a:buNone/>
            </a:pPr>
            <a:r>
              <a:rPr lang="en-US" dirty="0" smtClean="0"/>
              <a:t>(</a:t>
            </a:r>
            <a:r>
              <a:rPr lang="en-US" dirty="0"/>
              <a:t>f) It is the intent of the Legislature to enact legislation that would </a:t>
            </a:r>
            <a:r>
              <a:rPr lang="en-US" dirty="0">
                <a:solidFill>
                  <a:srgbClr val="FF0000"/>
                </a:solidFill>
              </a:rPr>
              <a:t>ensure that genetic information is personal information that is not collected, stored, or disclosed without the </a:t>
            </a:r>
            <a:r>
              <a:rPr lang="en-US" b="1" dirty="0">
                <a:solidFill>
                  <a:srgbClr val="FF0000"/>
                </a:solidFill>
              </a:rPr>
              <a:t>individual’s authorization</a:t>
            </a:r>
            <a:r>
              <a:rPr lang="en-US" dirty="0"/>
              <a:t>.</a:t>
            </a:r>
          </a:p>
          <a:p>
            <a:pPr marL="457200" indent="-457200">
              <a:buNone/>
            </a:pPr>
            <a:r>
              <a:rPr lang="en-US" dirty="0" smtClean="0"/>
              <a:t>(</a:t>
            </a:r>
            <a:r>
              <a:rPr lang="en-US" dirty="0"/>
              <a:t>h) It is the intent of the Legislature to enact legislation that would </a:t>
            </a:r>
            <a:r>
              <a:rPr lang="en-US" dirty="0">
                <a:solidFill>
                  <a:srgbClr val="FF0000"/>
                </a:solidFill>
              </a:rPr>
              <a:t>promote the use of genetic information for legitimate reasons, including, but not limited to, health care, research, advancement of medicine, and educational purposes</a:t>
            </a:r>
            <a:r>
              <a:rPr lang="en-US" dirty="0"/>
              <a:t>, as the field of genomics advances.</a:t>
            </a:r>
          </a:p>
        </p:txBody>
      </p:sp>
    </p:spTree>
    <p:extLst>
      <p:ext uri="{BB962C8B-B14F-4D97-AF65-F5344CB8AC3E}">
        <p14:creationId xmlns:p14="http://schemas.microsoft.com/office/powerpoint/2010/main" val="9896008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9-15 at 6.2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
            <a:ext cx="4191000" cy="6899031"/>
          </a:xfrm>
          <a:prstGeom prst="rect">
            <a:avLst/>
          </a:prstGeom>
        </p:spPr>
      </p:pic>
      <p:sp>
        <p:nvSpPr>
          <p:cNvPr id="8" name="TextBox 7"/>
          <p:cNvSpPr txBox="1"/>
          <p:nvPr/>
        </p:nvSpPr>
        <p:spPr>
          <a:xfrm>
            <a:off x="304800" y="1219200"/>
            <a:ext cx="4343400" cy="1754327"/>
          </a:xfrm>
          <a:prstGeom prst="rect">
            <a:avLst/>
          </a:prstGeom>
          <a:noFill/>
        </p:spPr>
        <p:txBody>
          <a:bodyPr wrap="square" rtlCol="0">
            <a:spAutoFit/>
          </a:bodyPr>
          <a:lstStyle/>
          <a:p>
            <a:r>
              <a:rPr lang="en-US" dirty="0" smtClean="0"/>
              <a:t>New DNA tests on a secret sample collected from a relative of suspect Albert </a:t>
            </a:r>
            <a:r>
              <a:rPr lang="en-US" dirty="0" err="1" smtClean="0"/>
              <a:t>deSalvo</a:t>
            </a:r>
            <a:r>
              <a:rPr lang="en-US" dirty="0" smtClean="0"/>
              <a:t> triggered the exhumation after authorities said there was a “familial match” with genetic material preserved in the killing of Sullivan…</a:t>
            </a:r>
            <a:endParaRPr lang="en-US" dirty="0"/>
          </a:p>
        </p:txBody>
      </p:sp>
      <p:sp>
        <p:nvSpPr>
          <p:cNvPr id="9" name="TextBox 8"/>
          <p:cNvSpPr txBox="1"/>
          <p:nvPr/>
        </p:nvSpPr>
        <p:spPr>
          <a:xfrm>
            <a:off x="304800" y="3505200"/>
            <a:ext cx="4343400" cy="923330"/>
          </a:xfrm>
          <a:prstGeom prst="rect">
            <a:avLst/>
          </a:prstGeom>
          <a:noFill/>
        </p:spPr>
        <p:txBody>
          <a:bodyPr wrap="square" rtlCol="0">
            <a:spAutoFit/>
          </a:bodyPr>
          <a:lstStyle/>
          <a:p>
            <a:r>
              <a:rPr lang="en-US" dirty="0" smtClean="0"/>
              <a:t>Authorities made the match through DNA taken from a water bottle thrown away by </a:t>
            </a:r>
            <a:r>
              <a:rPr lang="en-US" dirty="0" err="1" smtClean="0"/>
              <a:t>DeSalvo’s</a:t>
            </a:r>
            <a:r>
              <a:rPr lang="en-US" dirty="0" smtClean="0"/>
              <a:t> nephew…</a:t>
            </a:r>
            <a:endParaRPr lang="en-US" dirty="0"/>
          </a:p>
        </p:txBody>
      </p:sp>
      <p:sp>
        <p:nvSpPr>
          <p:cNvPr id="10" name="TextBox 9"/>
          <p:cNvSpPr txBox="1"/>
          <p:nvPr/>
        </p:nvSpPr>
        <p:spPr>
          <a:xfrm>
            <a:off x="304800" y="4953000"/>
            <a:ext cx="4343400" cy="1200329"/>
          </a:xfrm>
          <a:prstGeom prst="rect">
            <a:avLst/>
          </a:prstGeom>
          <a:noFill/>
        </p:spPr>
        <p:txBody>
          <a:bodyPr wrap="square" rtlCol="0">
            <a:spAutoFit/>
          </a:bodyPr>
          <a:lstStyle/>
          <a:p>
            <a:r>
              <a:rPr lang="en-US" dirty="0" smtClean="0"/>
              <a:t>But a lawyer for the </a:t>
            </a:r>
            <a:r>
              <a:rPr lang="en-US" dirty="0" err="1" smtClean="0"/>
              <a:t>DeSalvos</a:t>
            </a:r>
            <a:r>
              <a:rPr lang="en-US" dirty="0" smtClean="0"/>
              <a:t> told CNN the family was “outraged, disgusted and offended” by the decision to secretly take a DNA sample of one of its members…</a:t>
            </a:r>
            <a:endParaRPr lang="en-US" dirty="0"/>
          </a:p>
        </p:txBody>
      </p:sp>
    </p:spTree>
    <p:extLst>
      <p:ext uri="{BB962C8B-B14F-4D97-AF65-F5344CB8AC3E}">
        <p14:creationId xmlns:p14="http://schemas.microsoft.com/office/powerpoint/2010/main" val="2075565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dirty="0" smtClean="0"/>
              <a:t>Excerpt </a:t>
            </a:r>
            <a:r>
              <a:rPr lang="en-US" dirty="0"/>
              <a:t>from </a:t>
            </a:r>
            <a:r>
              <a:rPr lang="en-US" dirty="0" smtClean="0"/>
              <a:t>a consent </a:t>
            </a:r>
            <a:r>
              <a:rPr lang="en-US" dirty="0"/>
              <a:t>for </a:t>
            </a:r>
            <a:r>
              <a:rPr lang="en-US" dirty="0" smtClean="0"/>
              <a:t>care form</a:t>
            </a:r>
            <a:endParaRPr lang="en-US" dirty="0"/>
          </a:p>
        </p:txBody>
      </p:sp>
      <p:sp>
        <p:nvSpPr>
          <p:cNvPr id="3" name="Content Placeholder 2"/>
          <p:cNvSpPr>
            <a:spLocks noGrp="1"/>
          </p:cNvSpPr>
          <p:nvPr>
            <p:ph idx="1"/>
          </p:nvPr>
        </p:nvSpPr>
        <p:spPr>
          <a:xfrm>
            <a:off x="304800" y="1343526"/>
            <a:ext cx="8534400" cy="4906963"/>
          </a:xfrm>
        </p:spPr>
        <p:txBody>
          <a:bodyPr/>
          <a:lstStyle/>
          <a:p>
            <a:pPr marL="0" indent="0">
              <a:buNone/>
            </a:pPr>
            <a:endParaRPr lang="en-US" sz="2400" i="1" dirty="0" smtClean="0"/>
          </a:p>
          <a:p>
            <a:pPr marL="0" indent="0">
              <a:buNone/>
            </a:pPr>
            <a:r>
              <a:rPr lang="en-US" sz="2400" i="1" dirty="0" smtClean="0"/>
              <a:t>USE </a:t>
            </a:r>
            <a:r>
              <a:rPr lang="en-US" sz="2400" i="1" dirty="0"/>
              <a:t>OF MEDICAL INFORMATION AND SPECIMENS</a:t>
            </a:r>
            <a:r>
              <a:rPr lang="en-US" sz="2400" i="1" dirty="0" smtClean="0"/>
              <a:t>:</a:t>
            </a:r>
            <a:endParaRPr lang="en-US" sz="2400" i="1" dirty="0"/>
          </a:p>
          <a:p>
            <a:pPr marL="0" indent="0">
              <a:buNone/>
            </a:pPr>
            <a:r>
              <a:rPr lang="en-US" sz="2400" i="1" dirty="0" smtClean="0"/>
              <a:t>I </a:t>
            </a:r>
            <a:r>
              <a:rPr lang="en-US" sz="2400" i="1" dirty="0"/>
              <a:t>understand that my medical information, photographs, and/or video in any </a:t>
            </a:r>
            <a:r>
              <a:rPr lang="en-US" sz="2400" i="1" dirty="0">
                <a:solidFill>
                  <a:srgbClr val="FF0000"/>
                </a:solidFill>
              </a:rPr>
              <a:t>form may be used for other </a:t>
            </a:r>
            <a:r>
              <a:rPr lang="en-US" sz="2400" i="1" dirty="0" smtClean="0">
                <a:solidFill>
                  <a:srgbClr val="FF0000"/>
                </a:solidFill>
              </a:rPr>
              <a:t>[INSTITUTION] purposes</a:t>
            </a:r>
            <a:r>
              <a:rPr lang="en-US" sz="2400" i="1" dirty="0">
                <a:solidFill>
                  <a:srgbClr val="FF0000"/>
                </a:solidFill>
              </a:rPr>
              <a:t>, such as quality improvement, patient safety and education</a:t>
            </a:r>
            <a:r>
              <a:rPr lang="en-US" sz="2400" i="1" dirty="0"/>
              <a:t>. I also understand that </a:t>
            </a:r>
            <a:r>
              <a:rPr lang="en-US" sz="2400" i="1" dirty="0">
                <a:solidFill>
                  <a:srgbClr val="FF0000"/>
                </a:solidFill>
              </a:rPr>
              <a:t>my medical information and tissue, fluids, cells and other specimens</a:t>
            </a:r>
            <a:r>
              <a:rPr lang="en-US" sz="2400" i="1" dirty="0"/>
              <a:t> </a:t>
            </a:r>
            <a:r>
              <a:rPr lang="en-US" sz="2400" i="1" dirty="0" smtClean="0"/>
              <a:t>(collectively, "Specimens") that [INSTITUTION] </a:t>
            </a:r>
            <a:r>
              <a:rPr lang="en-US" sz="2400" i="1" dirty="0"/>
              <a:t>may collect during the course of my treatment and care </a:t>
            </a:r>
            <a:r>
              <a:rPr lang="en-US" sz="2400" i="1" dirty="0">
                <a:solidFill>
                  <a:srgbClr val="FF0000"/>
                </a:solidFill>
              </a:rPr>
              <a:t>may be used and shared with </a:t>
            </a:r>
            <a:r>
              <a:rPr lang="en-US" sz="2400" i="1" dirty="0" smtClean="0">
                <a:solidFill>
                  <a:srgbClr val="FF0000"/>
                </a:solidFill>
              </a:rPr>
              <a:t>researchers.</a:t>
            </a:r>
            <a:endParaRPr lang="en-US" sz="2400" dirty="0">
              <a:solidFill>
                <a:srgbClr val="FF0000"/>
              </a:solidFill>
            </a:endParaRPr>
          </a:p>
        </p:txBody>
      </p:sp>
      <p:sp>
        <p:nvSpPr>
          <p:cNvPr id="4" name="Slide Number Placeholder 3"/>
          <p:cNvSpPr>
            <a:spLocks noGrp="1"/>
          </p:cNvSpPr>
          <p:nvPr>
            <p:ph type="sldNum" sz="quarter" idx="4294967295"/>
          </p:nvPr>
        </p:nvSpPr>
        <p:spPr>
          <a:xfrm>
            <a:off x="990600" y="6643437"/>
            <a:ext cx="7315200" cy="200526"/>
          </a:xfrm>
          <a:prstGeom prst="rect">
            <a:avLst/>
          </a:prstGeom>
        </p:spPr>
        <p:txBody>
          <a:bodyPr/>
          <a:lstStyle/>
          <a:p>
            <a:fld id="{4F3ACDC5-DAF0-4A02-A604-28A405E87231}" type="slidenum">
              <a:rPr lang="en-US" smtClean="0">
                <a:solidFill>
                  <a:prstClr val="white"/>
                </a:solidFill>
              </a:rPr>
              <a:pPr/>
              <a:t>43</a:t>
            </a:fld>
            <a:endParaRPr lang="en-US" dirty="0">
              <a:solidFill>
                <a:prstClr val="white"/>
              </a:solidFill>
            </a:endParaRPr>
          </a:p>
        </p:txBody>
      </p:sp>
      <p:sp>
        <p:nvSpPr>
          <p:cNvPr id="5" name="Right Arrow 4"/>
          <p:cNvSpPr/>
          <p:nvPr/>
        </p:nvSpPr>
        <p:spPr>
          <a:xfrm>
            <a:off x="8068567" y="5246673"/>
            <a:ext cx="618233" cy="4211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8322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73252"/>
            <a:ext cx="4724400" cy="5470185"/>
          </a:xfrm>
        </p:spPr>
        <p:txBody>
          <a:bodyPr/>
          <a:lstStyle/>
          <a:p>
            <a:pPr marL="0" indent="0">
              <a:buNone/>
            </a:pPr>
            <a:r>
              <a:rPr lang="en-US" sz="2400" i="1" dirty="0" smtClean="0"/>
              <a:t>I </a:t>
            </a:r>
            <a:r>
              <a:rPr lang="en-US" sz="2400" i="1" dirty="0"/>
              <a:t>understand that under California law, I do not have any rights to any commercially useful products that may be developed from such research. I further understand that any use of my medical information or Specimens by </a:t>
            </a:r>
            <a:r>
              <a:rPr lang="en-US" sz="2400" i="1" dirty="0" smtClean="0"/>
              <a:t>[INSTITUTION] </a:t>
            </a:r>
            <a:r>
              <a:rPr lang="en-US" sz="2400" i="1" dirty="0"/>
              <a:t>or other research institutions </a:t>
            </a:r>
            <a:r>
              <a:rPr lang="en-US" sz="2400" b="1" i="1" dirty="0">
                <a:solidFill>
                  <a:srgbClr val="FF0000"/>
                </a:solidFill>
              </a:rPr>
              <a:t>will be in accordance with state and federal law</a:t>
            </a:r>
            <a:r>
              <a:rPr lang="en-US" sz="2400" i="1" dirty="0"/>
              <a:t>, including all laws and regulations governing patient confidentiality, </a:t>
            </a:r>
            <a:r>
              <a:rPr lang="en-US" sz="2400" b="1" i="1" dirty="0">
                <a:solidFill>
                  <a:srgbClr val="FF0000"/>
                </a:solidFill>
              </a:rPr>
              <a:t>in the manner outlined in the </a:t>
            </a:r>
            <a:r>
              <a:rPr lang="en-US" sz="2400" b="1" i="1" dirty="0" smtClean="0">
                <a:solidFill>
                  <a:srgbClr val="FF0000"/>
                </a:solidFill>
              </a:rPr>
              <a:t>[INSTITUTION] </a:t>
            </a:r>
            <a:r>
              <a:rPr lang="en-US" sz="2400" b="1" i="1" dirty="0">
                <a:solidFill>
                  <a:srgbClr val="FF0000"/>
                </a:solidFill>
              </a:rPr>
              <a:t>Notice of Privacy Practices</a:t>
            </a:r>
            <a:r>
              <a:rPr lang="en-US" sz="2400" i="1" dirty="0"/>
              <a:t>.</a:t>
            </a:r>
            <a:r>
              <a:rPr lang="en-US" sz="2400" dirty="0"/>
              <a:t> </a:t>
            </a:r>
          </a:p>
          <a:p>
            <a:endParaRPr lang="en-US" dirty="0"/>
          </a:p>
        </p:txBody>
      </p:sp>
      <p:pic>
        <p:nvPicPr>
          <p:cNvPr id="9" name="Picture 8" descr="Screen Shot 2013-10-23 at 5.51.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929340"/>
            <a:ext cx="3886200" cy="5618211"/>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132795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141" y="332874"/>
            <a:ext cx="6629400" cy="665748"/>
          </a:xfrm>
        </p:spPr>
        <p:txBody>
          <a:bodyPr>
            <a:normAutofit fontScale="90000"/>
          </a:bodyPr>
          <a:lstStyle/>
          <a:p>
            <a:r>
              <a:rPr lang="en-US" dirty="0" smtClean="0"/>
              <a:t>Excerpt from a Notice of Private Practices</a:t>
            </a:r>
            <a:endParaRPr lang="en-US" dirty="0"/>
          </a:p>
        </p:txBody>
      </p:sp>
      <p:sp>
        <p:nvSpPr>
          <p:cNvPr id="3" name="Content Placeholder 2"/>
          <p:cNvSpPr>
            <a:spLocks noGrp="1"/>
          </p:cNvSpPr>
          <p:nvPr>
            <p:ph idx="1"/>
          </p:nvPr>
        </p:nvSpPr>
        <p:spPr>
          <a:xfrm>
            <a:off x="401016" y="1503946"/>
            <a:ext cx="8521591" cy="4892843"/>
          </a:xfrm>
        </p:spPr>
        <p:txBody>
          <a:bodyPr>
            <a:normAutofit lnSpcReduction="10000"/>
          </a:bodyPr>
          <a:lstStyle/>
          <a:p>
            <a:pPr marL="0" indent="0">
              <a:buNone/>
            </a:pPr>
            <a:r>
              <a:rPr lang="en-US" i="1" dirty="0" smtClean="0"/>
              <a:t>Enrollment </a:t>
            </a:r>
            <a:r>
              <a:rPr lang="en-US" i="1" dirty="0"/>
              <a:t>in </a:t>
            </a:r>
            <a:r>
              <a:rPr lang="en-US" i="1" dirty="0" smtClean="0"/>
              <a:t>[research] </a:t>
            </a:r>
            <a:r>
              <a:rPr lang="en-US" i="1" dirty="0"/>
              <a:t>studies can only occur after you have been informed about the study, had an opportunity to ask questions, and indicated your </a:t>
            </a:r>
            <a:r>
              <a:rPr lang="en-US" b="1" i="1" dirty="0">
                <a:solidFill>
                  <a:srgbClr val="FF0000"/>
                </a:solidFill>
              </a:rPr>
              <a:t>willingness to participate by signing a consent form</a:t>
            </a:r>
            <a:r>
              <a:rPr lang="en-US" i="1" dirty="0"/>
              <a:t>. </a:t>
            </a:r>
            <a:r>
              <a:rPr lang="en-US" i="1" dirty="0">
                <a:solidFill>
                  <a:srgbClr val="FF0000"/>
                </a:solidFill>
              </a:rPr>
              <a:t>When approved through a special review process</a:t>
            </a:r>
            <a:r>
              <a:rPr lang="en-US" b="1" i="1" dirty="0">
                <a:solidFill>
                  <a:srgbClr val="FF0000"/>
                </a:solidFill>
              </a:rPr>
              <a:t>, other studies may be performed using your medical information without requiring your consent</a:t>
            </a:r>
            <a:r>
              <a:rPr lang="en-US" i="1" dirty="0"/>
              <a:t>. These studies will not affect your treatment or welfare, and your medical information will continue to be protected.</a:t>
            </a:r>
            <a:r>
              <a:rPr lang="en-US" dirty="0"/>
              <a:t> </a:t>
            </a:r>
          </a:p>
        </p:txBody>
      </p:sp>
    </p:spTree>
    <p:extLst>
      <p:ext uri="{BB962C8B-B14F-4D97-AF65-F5344CB8AC3E}">
        <p14:creationId xmlns:p14="http://schemas.microsoft.com/office/powerpoint/2010/main" val="9982655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774" y="-76200"/>
            <a:ext cx="7259826" cy="762000"/>
          </a:xfrm>
        </p:spPr>
        <p:txBody>
          <a:bodyPr/>
          <a:lstStyle/>
          <a:p>
            <a:pPr algn="ctr"/>
            <a:r>
              <a:rPr lang="en-US" dirty="0" smtClean="0"/>
              <a:t>Questions about clinical data sharing</a:t>
            </a:r>
            <a:endParaRPr lang="en-US" dirty="0"/>
          </a:p>
        </p:txBody>
      </p:sp>
      <p:sp>
        <p:nvSpPr>
          <p:cNvPr id="3" name="Content Placeholder 2"/>
          <p:cNvSpPr>
            <a:spLocks noGrp="1"/>
          </p:cNvSpPr>
          <p:nvPr>
            <p:ph idx="1"/>
          </p:nvPr>
        </p:nvSpPr>
        <p:spPr>
          <a:xfrm>
            <a:off x="288092" y="1142994"/>
            <a:ext cx="8855908" cy="5410206"/>
          </a:xfrm>
        </p:spPr>
        <p:txBody>
          <a:bodyPr>
            <a:normAutofit fontScale="92500" lnSpcReduction="20000"/>
          </a:bodyPr>
          <a:lstStyle/>
          <a:p>
            <a:r>
              <a:rPr lang="en-US" dirty="0" smtClean="0"/>
              <a:t>Which types of use require IRB approval?</a:t>
            </a:r>
          </a:p>
          <a:p>
            <a:pPr marL="914400" lvl="1" indent="-457200">
              <a:buAutoNum type="alphaLcPeriod"/>
            </a:pPr>
            <a:r>
              <a:rPr lang="en-US" dirty="0" smtClean="0"/>
              <a:t>Quality improvement </a:t>
            </a:r>
          </a:p>
          <a:p>
            <a:pPr marL="914400" lvl="1" indent="-457200">
              <a:buAutoNum type="alphaLcPeriod"/>
            </a:pPr>
            <a:r>
              <a:rPr lang="en-US" dirty="0" smtClean="0"/>
              <a:t>Research</a:t>
            </a:r>
          </a:p>
          <a:p>
            <a:pPr marL="914400" lvl="1" indent="-457200">
              <a:buAutoNum type="alphaLcPeriod"/>
            </a:pPr>
            <a:r>
              <a:rPr lang="en-US" dirty="0" smtClean="0"/>
              <a:t>Public health</a:t>
            </a:r>
          </a:p>
          <a:p>
            <a:r>
              <a:rPr lang="en-US" dirty="0" smtClean="0"/>
              <a:t>Which types of data sets could be used for research without patient consent?</a:t>
            </a:r>
          </a:p>
          <a:p>
            <a:pPr marL="914400" lvl="1" indent="-457200">
              <a:buAutoNum type="alphaLcPeriod"/>
            </a:pPr>
            <a:r>
              <a:rPr lang="en-US" dirty="0" smtClean="0"/>
              <a:t>De-identified </a:t>
            </a:r>
          </a:p>
          <a:p>
            <a:pPr marL="914400" lvl="1" indent="-457200">
              <a:buAutoNum type="alphaLcPeriod"/>
            </a:pPr>
            <a:r>
              <a:rPr lang="en-US" dirty="0" smtClean="0"/>
              <a:t>Limited		</a:t>
            </a:r>
          </a:p>
          <a:p>
            <a:pPr marL="457200" lvl="1" indent="0">
              <a:buNone/>
            </a:pPr>
            <a:r>
              <a:rPr lang="en-US" dirty="0" smtClean="0"/>
              <a:t>c.   Identified</a:t>
            </a:r>
          </a:p>
          <a:p>
            <a:r>
              <a:rPr lang="en-US" dirty="0" smtClean="0"/>
              <a:t>What are the implications of improper disclosure?</a:t>
            </a:r>
          </a:p>
          <a:p>
            <a:r>
              <a:rPr lang="en-US" dirty="0" smtClean="0"/>
              <a:t>Can healthcare institutions honor individualized patient preferences?</a:t>
            </a:r>
          </a:p>
          <a:p>
            <a:endParaRPr lang="en-US" dirty="0"/>
          </a:p>
        </p:txBody>
      </p:sp>
    </p:spTree>
    <p:extLst>
      <p:ext uri="{BB962C8B-B14F-4D97-AF65-F5344CB8AC3E}">
        <p14:creationId xmlns:p14="http://schemas.microsoft.com/office/powerpoint/2010/main" val="8543670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B13E63-2411-4BD9-AEA6-0746E2DEE2C9}" type="datetime1">
              <a:rPr lang="en-US" smtClean="0"/>
              <a:t>3/24/14</a:t>
            </a:fld>
            <a:endParaRPr lang="en-US"/>
          </a:p>
        </p:txBody>
      </p:sp>
      <p:sp>
        <p:nvSpPr>
          <p:cNvPr id="5" name="Footer Placeholder 4"/>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47</a:t>
            </a:fld>
            <a:endParaRPr lang="en-US"/>
          </a:p>
        </p:txBody>
      </p:sp>
      <p:sp>
        <p:nvSpPr>
          <p:cNvPr id="23" name="Title 1"/>
          <p:cNvSpPr txBox="1">
            <a:spLocks/>
          </p:cNvSpPr>
          <p:nvPr/>
        </p:nvSpPr>
        <p:spPr>
          <a:xfrm>
            <a:off x="304800" y="152400"/>
            <a:ext cx="8666018" cy="762000"/>
          </a:xfrm>
          <a:prstGeom prst="rect">
            <a:avLst/>
          </a:prstGeom>
        </p:spPr>
        <p:txBody>
          <a:bodyPr>
            <a:noAutofit/>
          </a:bodyPr>
          <a:lstStyle>
            <a:lvl1pPr algn="l" rtl="0" eaLnBrk="1" fontAlgn="base" hangingPunct="1">
              <a:spcBef>
                <a:spcPct val="0"/>
              </a:spcBef>
              <a:spcAft>
                <a:spcPct val="0"/>
              </a:spcAft>
              <a:defRPr sz="3600" b="1" kern="1200">
                <a:solidFill>
                  <a:schemeClr val="tx1"/>
                </a:solidFill>
                <a:effectLst>
                  <a:outerShdw blurRad="50800" dist="38100" dir="2700000">
                    <a:srgbClr val="FFFFFF">
                      <a:alpha val="43000"/>
                    </a:srgbClr>
                  </a:outerShdw>
                </a:effectLst>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1"/>
                </a:solidFill>
                <a:latin typeface="Calibri" pitchFamily="34" charset="0"/>
                <a:cs typeface="Calibri" pitchFamily="34" charset="0"/>
              </a:defRPr>
            </a:lvl2pPr>
            <a:lvl3pPr algn="l" rtl="0" eaLnBrk="1" fontAlgn="base" hangingPunct="1">
              <a:spcBef>
                <a:spcPct val="0"/>
              </a:spcBef>
              <a:spcAft>
                <a:spcPct val="0"/>
              </a:spcAft>
              <a:defRPr sz="3600" b="1">
                <a:solidFill>
                  <a:schemeClr val="tx1"/>
                </a:solidFill>
                <a:latin typeface="Calibri" pitchFamily="34" charset="0"/>
                <a:cs typeface="Calibri" pitchFamily="34" charset="0"/>
              </a:defRPr>
            </a:lvl3pPr>
            <a:lvl4pPr algn="l" rtl="0" eaLnBrk="1" fontAlgn="base" hangingPunct="1">
              <a:spcBef>
                <a:spcPct val="0"/>
              </a:spcBef>
              <a:spcAft>
                <a:spcPct val="0"/>
              </a:spcAft>
              <a:defRPr sz="3600" b="1">
                <a:solidFill>
                  <a:schemeClr val="tx1"/>
                </a:solidFill>
                <a:latin typeface="Calibri" pitchFamily="34" charset="0"/>
                <a:cs typeface="Calibri" pitchFamily="34" charset="0"/>
              </a:defRPr>
            </a:lvl4pPr>
            <a:lvl5pPr algn="l" rtl="0" eaLnBrk="1" fontAlgn="base" hangingPunct="1">
              <a:spcBef>
                <a:spcPct val="0"/>
              </a:spcBef>
              <a:spcAft>
                <a:spcPct val="0"/>
              </a:spcAft>
              <a:defRPr sz="3600" b="1">
                <a:solidFill>
                  <a:schemeClr val="tx1"/>
                </a:solidFill>
                <a:latin typeface="Calibri" pitchFamily="34" charset="0"/>
                <a:cs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cs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cs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cs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cs typeface="Calibri" pitchFamily="34" charset="0"/>
              </a:defRPr>
            </a:lvl9pPr>
          </a:lstStyle>
          <a:p>
            <a:pPr>
              <a:defRPr/>
            </a:pPr>
            <a:endParaRPr lang="en-US" sz="3200" dirty="0">
              <a:latin typeface="Arial" charset="0"/>
              <a:ea typeface="ＭＳ Ｐゴシック" charset="0"/>
              <a:cs typeface="ＭＳ Ｐゴシック" charset="0"/>
            </a:endParaRPr>
          </a:p>
        </p:txBody>
      </p:sp>
      <p:sp>
        <p:nvSpPr>
          <p:cNvPr id="24" name="Rounded Rectangle 23"/>
          <p:cNvSpPr/>
          <p:nvPr/>
        </p:nvSpPr>
        <p:spPr>
          <a:xfrm>
            <a:off x="4756929" y="3807048"/>
            <a:ext cx="1926671" cy="182774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8" name="Group 47"/>
          <p:cNvGrpSpPr/>
          <p:nvPr/>
        </p:nvGrpSpPr>
        <p:grpSpPr>
          <a:xfrm>
            <a:off x="225902" y="1391291"/>
            <a:ext cx="4406831" cy="5133474"/>
            <a:chOff x="225902" y="1391291"/>
            <a:chExt cx="4406831" cy="5133474"/>
          </a:xfrm>
        </p:grpSpPr>
        <p:sp>
          <p:nvSpPr>
            <p:cNvPr id="19" name="Rectangle 18"/>
            <p:cNvSpPr/>
            <p:nvPr/>
          </p:nvSpPr>
          <p:spPr>
            <a:xfrm>
              <a:off x="2333725" y="1800365"/>
              <a:ext cx="1759980"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02102" y="3483403"/>
              <a:ext cx="1447800" cy="2133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2562325" y="4692315"/>
              <a:ext cx="1219200" cy="168004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2562325" y="1952764"/>
              <a:ext cx="1295400" cy="17456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
            <p:cNvSpPr txBox="1">
              <a:spLocks noChangeArrowheads="1"/>
            </p:cNvSpPr>
            <p:nvPr/>
          </p:nvSpPr>
          <p:spPr bwMode="auto">
            <a:xfrm>
              <a:off x="2621816" y="2008912"/>
              <a:ext cx="11430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dirty="0" smtClean="0">
                  <a:solidFill>
                    <a:schemeClr val="tx2"/>
                  </a:solidFill>
                </a:rPr>
                <a:t>Consent </a:t>
              </a:r>
              <a:r>
                <a:rPr lang="en-US" sz="1100" b="1" dirty="0">
                  <a:solidFill>
                    <a:schemeClr val="tx2"/>
                  </a:solidFill>
                </a:rPr>
                <a:t>Management </a:t>
              </a:r>
              <a:r>
                <a:rPr lang="en-US" sz="1100" b="1" dirty="0" smtClean="0">
                  <a:solidFill>
                    <a:schemeClr val="tx2"/>
                  </a:solidFill>
                </a:rPr>
                <a:t>System</a:t>
              </a:r>
            </a:p>
            <a:p>
              <a:pPr eaLnBrk="1" hangingPunct="1"/>
              <a:endParaRPr lang="en-US" sz="1100" b="1" dirty="0">
                <a:solidFill>
                  <a:schemeClr val="tx2"/>
                </a:solidFill>
              </a:endParaRPr>
            </a:p>
            <a:p>
              <a:pPr eaLnBrk="1" hangingPunct="1"/>
              <a:r>
                <a:rPr lang="en-US" sz="1100" dirty="0"/>
                <a:t>Do </a:t>
              </a:r>
              <a:r>
                <a:rPr lang="en-US" sz="1100" i="1" dirty="0"/>
                <a:t>I </a:t>
              </a:r>
              <a:r>
                <a:rPr lang="en-US" sz="1100" dirty="0"/>
                <a:t>wish to disclose data </a:t>
              </a:r>
              <a:r>
                <a:rPr lang="en-US" sz="1100" i="1" dirty="0"/>
                <a:t>D </a:t>
              </a:r>
              <a:r>
                <a:rPr lang="en-US" sz="1100" dirty="0"/>
                <a:t>to </a:t>
              </a:r>
              <a:r>
                <a:rPr lang="en-US" sz="1100" i="1" dirty="0" smtClean="0"/>
                <a:t>U?</a:t>
              </a:r>
              <a:endParaRPr lang="en-US" sz="1100" dirty="0"/>
            </a:p>
          </p:txBody>
        </p:sp>
        <p:sp>
          <p:nvSpPr>
            <p:cNvPr id="11" name="TextBox 4"/>
            <p:cNvSpPr txBox="1">
              <a:spLocks noChangeArrowheads="1"/>
            </p:cNvSpPr>
            <p:nvPr/>
          </p:nvSpPr>
          <p:spPr bwMode="auto">
            <a:xfrm>
              <a:off x="2638525" y="4803529"/>
              <a:ext cx="1066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dirty="0" smtClean="0">
                  <a:solidFill>
                    <a:schemeClr val="tx2"/>
                  </a:solidFill>
                </a:rPr>
                <a:t>Sharing Look-up</a:t>
              </a:r>
              <a:endParaRPr lang="en-US" sz="1100" b="1" dirty="0">
                <a:solidFill>
                  <a:schemeClr val="tx2"/>
                </a:solidFill>
              </a:endParaRPr>
            </a:p>
          </p:txBody>
        </p:sp>
        <p:cxnSp>
          <p:nvCxnSpPr>
            <p:cNvPr id="12" name="Elbow Connector 11"/>
            <p:cNvCxnSpPr/>
            <p:nvPr/>
          </p:nvCxnSpPr>
          <p:spPr>
            <a:xfrm rot="5400000">
              <a:off x="2615265" y="4165781"/>
              <a:ext cx="4572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28"/>
            <p:cNvSpPr txBox="1">
              <a:spLocks noChangeArrowheads="1"/>
            </p:cNvSpPr>
            <p:nvPr/>
          </p:nvSpPr>
          <p:spPr bwMode="auto">
            <a:xfrm>
              <a:off x="4093706" y="3769895"/>
              <a:ext cx="5390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Yes</a:t>
              </a:r>
            </a:p>
          </p:txBody>
        </p:sp>
        <p:pic>
          <p:nvPicPr>
            <p:cNvPr id="14" name="Picture 4" descr="C:\Users\Machado\Pictures\Microsoft Clip Organizer\j04339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02" y="394060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854699" y="4050278"/>
              <a:ext cx="330838" cy="2041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871408" y="4832684"/>
              <a:ext cx="335520" cy="76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4" descr="C:\Users\Machado\AppData\Local\Microsoft\Windows\Temporary Internet Files\Content.IE5\HC14M98K\MCj0441510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416" y="39924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p:cNvSpPr/>
            <p:nvPr/>
          </p:nvSpPr>
          <p:spPr>
            <a:xfrm>
              <a:off x="225902" y="2873804"/>
              <a:ext cx="1600200" cy="609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66"/>
            <p:cNvSpPr>
              <a:spLocks noChangeArrowheads="1"/>
            </p:cNvSpPr>
            <p:nvPr/>
          </p:nvSpPr>
          <p:spPr bwMode="auto">
            <a:xfrm>
              <a:off x="621617" y="4935218"/>
              <a:ext cx="784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solidFill>
                    <a:schemeClr val="tx2"/>
                  </a:solidFill>
                </a:rPr>
                <a:t> Patient </a:t>
              </a:r>
              <a:r>
                <a:rPr lang="en-US" sz="1200" b="1" i="1" dirty="0">
                  <a:solidFill>
                    <a:schemeClr val="tx2"/>
                  </a:solidFill>
                </a:rPr>
                <a:t>I</a:t>
              </a:r>
            </a:p>
          </p:txBody>
        </p:sp>
        <p:sp>
          <p:nvSpPr>
            <p:cNvPr id="21" name="TextBox 56"/>
            <p:cNvSpPr txBox="1">
              <a:spLocks noChangeArrowheads="1"/>
            </p:cNvSpPr>
            <p:nvPr/>
          </p:nvSpPr>
          <p:spPr bwMode="auto">
            <a:xfrm>
              <a:off x="2454056" y="1391291"/>
              <a:ext cx="1533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Patient Interface</a:t>
              </a:r>
              <a:endParaRPr lang="en-US" sz="1200" dirty="0"/>
            </a:p>
          </p:txBody>
        </p:sp>
        <p:sp>
          <p:nvSpPr>
            <p:cNvPr id="22" name="TextBox 58"/>
            <p:cNvSpPr txBox="1">
              <a:spLocks noChangeArrowheads="1"/>
            </p:cNvSpPr>
            <p:nvPr/>
          </p:nvSpPr>
          <p:spPr bwMode="auto">
            <a:xfrm>
              <a:off x="2640022" y="5449952"/>
              <a:ext cx="11027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i="1" dirty="0"/>
                <a:t>I</a:t>
              </a:r>
              <a:r>
                <a:rPr lang="en-US" sz="1100" dirty="0"/>
                <a:t> can check </a:t>
              </a:r>
              <a:r>
                <a:rPr lang="en-US" sz="1100" dirty="0" smtClean="0"/>
                <a:t>that </a:t>
              </a:r>
              <a:r>
                <a:rPr lang="en-US" sz="1100" i="1" dirty="0" smtClean="0"/>
                <a:t>U</a:t>
              </a:r>
              <a:r>
                <a:rPr lang="en-US" sz="1100" dirty="0" smtClean="0"/>
                <a:t> looked at my </a:t>
              </a:r>
              <a:r>
                <a:rPr lang="en-US" sz="1100" dirty="0"/>
                <a:t>data </a:t>
              </a:r>
              <a:r>
                <a:rPr lang="en-US" sz="1100" i="1" dirty="0" smtClean="0"/>
                <a:t>D</a:t>
              </a:r>
              <a:endParaRPr lang="en-US" sz="1100" dirty="0"/>
            </a:p>
          </p:txBody>
        </p:sp>
        <p:cxnSp>
          <p:nvCxnSpPr>
            <p:cNvPr id="25" name="Straight Arrow Connector 24"/>
            <p:cNvCxnSpPr/>
            <p:nvPr/>
          </p:nvCxnSpPr>
          <p:spPr>
            <a:xfrm>
              <a:off x="4260797" y="4090736"/>
              <a:ext cx="334179" cy="1"/>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H="1">
              <a:off x="4210669" y="4832683"/>
              <a:ext cx="322007" cy="328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7" descr="C:\Users\Machado\AppData\Local\Microsoft\Windows\Temporary Internet Files\Content.IE5\3ER6VK87\MCj0397975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185" y="3939563"/>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69"/>
          <p:cNvSpPr txBox="1">
            <a:spLocks noChangeArrowheads="1"/>
          </p:cNvSpPr>
          <p:nvPr/>
        </p:nvSpPr>
        <p:spPr bwMode="auto">
          <a:xfrm>
            <a:off x="4828901" y="4423500"/>
            <a:ext cx="16040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1450" indent="-171450" algn="l" eaLnBrk="1" hangingPunct="1">
              <a:buFont typeface="Arial"/>
              <a:buChar char="•"/>
            </a:pPr>
            <a:r>
              <a:rPr lang="en-US" sz="1200" dirty="0" smtClean="0"/>
              <a:t>Data use agreements</a:t>
            </a:r>
          </a:p>
          <a:p>
            <a:pPr algn="l" eaLnBrk="1" hangingPunct="1"/>
            <a:endParaRPr lang="en-US" sz="1200" dirty="0"/>
          </a:p>
          <a:p>
            <a:pPr marL="171450" indent="-171450" algn="l" eaLnBrk="1" hangingPunct="1">
              <a:buFont typeface="Arial"/>
              <a:buChar char="•"/>
            </a:pPr>
            <a:r>
              <a:rPr lang="en-US" sz="1200" dirty="0" smtClean="0"/>
              <a:t>Study registry</a:t>
            </a:r>
            <a:endParaRPr lang="en-US" sz="1200" dirty="0"/>
          </a:p>
        </p:txBody>
      </p:sp>
      <p:sp>
        <p:nvSpPr>
          <p:cNvPr id="29" name="TextBox 165"/>
          <p:cNvSpPr txBox="1">
            <a:spLocks noChangeArrowheads="1"/>
          </p:cNvSpPr>
          <p:nvPr/>
        </p:nvSpPr>
        <p:spPr bwMode="auto">
          <a:xfrm>
            <a:off x="4788413" y="3993074"/>
            <a:ext cx="1299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solidFill>
                  <a:schemeClr val="tx2"/>
                </a:solidFill>
              </a:rPr>
              <a:t>Trusted broker</a:t>
            </a:r>
            <a:endParaRPr lang="en-US" sz="1200" b="1" dirty="0">
              <a:solidFill>
                <a:schemeClr val="tx2"/>
              </a:solidFill>
            </a:endParaRPr>
          </a:p>
        </p:txBody>
      </p:sp>
      <p:pic>
        <p:nvPicPr>
          <p:cNvPr id="30" name="Picture 4" descr="C:\Users\Machado\AppData\Local\Microsoft\Windows\Temporary Internet Files\Content.IE5\HC14M98K\MCj0431493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36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an 30"/>
          <p:cNvSpPr/>
          <p:nvPr/>
        </p:nvSpPr>
        <p:spPr>
          <a:xfrm>
            <a:off x="5064034" y="23165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an 31"/>
          <p:cNvSpPr/>
          <p:nvPr/>
        </p:nvSpPr>
        <p:spPr>
          <a:xfrm>
            <a:off x="5216434" y="24689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an 32"/>
          <p:cNvSpPr/>
          <p:nvPr/>
        </p:nvSpPr>
        <p:spPr>
          <a:xfrm>
            <a:off x="5368834" y="26213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54"/>
          <p:cNvSpPr txBox="1">
            <a:spLocks noChangeArrowheads="1"/>
          </p:cNvSpPr>
          <p:nvPr/>
        </p:nvSpPr>
        <p:spPr bwMode="auto">
          <a:xfrm>
            <a:off x="4953000" y="1752600"/>
            <a:ext cx="12454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Healthcare </a:t>
            </a:r>
            <a:r>
              <a:rPr lang="en-US" sz="1200" dirty="0" smtClean="0"/>
              <a:t>Institutions</a:t>
            </a:r>
            <a:endParaRPr lang="en-US" sz="1200" dirty="0"/>
          </a:p>
        </p:txBody>
      </p:sp>
      <p:cxnSp>
        <p:nvCxnSpPr>
          <p:cNvPr id="35" name="Elbow Connector 34"/>
          <p:cNvCxnSpPr/>
          <p:nvPr/>
        </p:nvCxnSpPr>
        <p:spPr>
          <a:xfrm rot="5400000" flipH="1" flipV="1">
            <a:off x="5106257" y="3439026"/>
            <a:ext cx="381000" cy="3"/>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31951" y="3248528"/>
            <a:ext cx="16709" cy="421105"/>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852711" y="4113195"/>
            <a:ext cx="334179" cy="1"/>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flipH="1">
            <a:off x="6819292" y="4754878"/>
            <a:ext cx="322007" cy="328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402087" y="3543779"/>
            <a:ext cx="1436974" cy="20854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Box 5"/>
          <p:cNvSpPr txBox="1">
            <a:spLocks noChangeArrowheads="1"/>
          </p:cNvSpPr>
          <p:nvPr/>
        </p:nvSpPr>
        <p:spPr bwMode="auto">
          <a:xfrm>
            <a:off x="7468923" y="4686784"/>
            <a:ext cx="1303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solidFill>
                  <a:schemeClr val="tx2">
                    <a:lumMod val="75000"/>
                  </a:schemeClr>
                </a:solidFill>
              </a:rPr>
              <a:t>User </a:t>
            </a:r>
            <a:r>
              <a:rPr lang="en-US" sz="1200" b="1" i="1" dirty="0">
                <a:solidFill>
                  <a:schemeClr val="tx2">
                    <a:lumMod val="75000"/>
                  </a:schemeClr>
                </a:solidFill>
              </a:rPr>
              <a:t>U</a:t>
            </a:r>
            <a:r>
              <a:rPr lang="en-US" sz="1200" dirty="0"/>
              <a:t> requests Data </a:t>
            </a:r>
            <a:r>
              <a:rPr lang="en-US" sz="1200" i="1" dirty="0"/>
              <a:t>D </a:t>
            </a:r>
            <a:r>
              <a:rPr lang="en-US" sz="1200" dirty="0"/>
              <a:t>on individual </a:t>
            </a:r>
            <a:r>
              <a:rPr lang="en-US" sz="1200" i="1" dirty="0" smtClean="0"/>
              <a:t>I</a:t>
            </a:r>
            <a:endParaRPr lang="en-US" sz="1200" i="1" dirty="0"/>
          </a:p>
        </p:txBody>
      </p:sp>
      <p:pic>
        <p:nvPicPr>
          <p:cNvPr id="41" name="Picture 40"/>
          <p:cNvPicPr>
            <a:picLocks noChangeAspect="1"/>
          </p:cNvPicPr>
          <p:nvPr/>
        </p:nvPicPr>
        <p:blipFill>
          <a:blip r:embed="rId6"/>
          <a:stretch>
            <a:fillRect/>
          </a:stretch>
        </p:blipFill>
        <p:spPr>
          <a:xfrm>
            <a:off x="7759465" y="3704203"/>
            <a:ext cx="735264" cy="882317"/>
          </a:xfrm>
          <a:prstGeom prst="rect">
            <a:avLst/>
          </a:prstGeom>
        </p:spPr>
      </p:pic>
      <p:sp>
        <p:nvSpPr>
          <p:cNvPr id="42" name="Can 41"/>
          <p:cNvSpPr/>
          <p:nvPr/>
        </p:nvSpPr>
        <p:spPr>
          <a:xfrm>
            <a:off x="6223012" y="5068135"/>
            <a:ext cx="293498" cy="21861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an 42"/>
          <p:cNvSpPr/>
          <p:nvPr/>
        </p:nvSpPr>
        <p:spPr>
          <a:xfrm>
            <a:off x="6225031" y="4609331"/>
            <a:ext cx="293498" cy="21861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rapezoid 43"/>
          <p:cNvSpPr/>
          <p:nvPr/>
        </p:nvSpPr>
        <p:spPr>
          <a:xfrm>
            <a:off x="7301834" y="2882042"/>
            <a:ext cx="1620773" cy="641684"/>
          </a:xfrm>
          <a:prstGeom prst="trapezoid">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Down Arrow 44"/>
          <p:cNvSpPr/>
          <p:nvPr/>
        </p:nvSpPr>
        <p:spPr>
          <a:xfrm flipH="1">
            <a:off x="838200" y="990600"/>
            <a:ext cx="434433" cy="120868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
        <p:nvSpPr>
          <p:cNvPr id="46" name="Title 45"/>
          <p:cNvSpPr>
            <a:spLocks noGrp="1"/>
          </p:cNvSpPr>
          <p:nvPr>
            <p:ph type="title"/>
          </p:nvPr>
        </p:nvSpPr>
        <p:spPr/>
        <p:txBody>
          <a:bodyPr/>
          <a:lstStyle/>
          <a:p>
            <a:r>
              <a:rPr lang="en-US" dirty="0" smtClean="0"/>
              <a:t>Shifting control</a:t>
            </a:r>
            <a:endParaRPr lang="en-US" dirty="0"/>
          </a:p>
        </p:txBody>
      </p:sp>
      <p:sp>
        <p:nvSpPr>
          <p:cNvPr id="47" name="Down Arrow 46"/>
          <p:cNvSpPr/>
          <p:nvPr/>
        </p:nvSpPr>
        <p:spPr>
          <a:xfrm flipH="1">
            <a:off x="5562600" y="990600"/>
            <a:ext cx="434433" cy="67528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38068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4593"/>
            <a:ext cx="7162800" cy="762000"/>
          </a:xfrm>
        </p:spPr>
        <p:txBody>
          <a:bodyPr>
            <a:normAutofit fontScale="90000"/>
          </a:bodyPr>
          <a:lstStyle/>
          <a:p>
            <a:r>
              <a:rPr lang="en-US" sz="2800" dirty="0"/>
              <a:t>i</a:t>
            </a:r>
            <a:r>
              <a:rPr lang="en-US" sz="2800" dirty="0" smtClean="0"/>
              <a:t>nformed </a:t>
            </a:r>
            <a:r>
              <a:rPr lang="en-US" sz="2800" dirty="0" err="1" smtClean="0"/>
              <a:t>CONsent</a:t>
            </a:r>
            <a:r>
              <a:rPr lang="en-US" sz="2800" dirty="0" smtClean="0"/>
              <a:t> for Clinical data Use for Research</a:t>
            </a:r>
            <a:endParaRPr lang="en-US" sz="2800" dirty="0"/>
          </a:p>
        </p:txBody>
      </p:sp>
      <p:sp>
        <p:nvSpPr>
          <p:cNvPr id="4" name="Slide Number Placeholder 3"/>
          <p:cNvSpPr>
            <a:spLocks noGrp="1"/>
          </p:cNvSpPr>
          <p:nvPr>
            <p:ph type="sldNum" sz="quarter" idx="11"/>
          </p:nvPr>
        </p:nvSpPr>
        <p:spPr>
          <a:xfrm>
            <a:off x="4157582" y="5818387"/>
            <a:ext cx="1371600" cy="365125"/>
          </a:xfrm>
        </p:spPr>
        <p:txBody>
          <a:bodyPr/>
          <a:lstStyle/>
          <a:p>
            <a:fld id="{4F3ACDC5-DAF0-4A02-A604-28A405E87231}" type="slidenum">
              <a:rPr lang="en-US" smtClean="0">
                <a:solidFill>
                  <a:prstClr val="white"/>
                </a:solidFill>
              </a:rPr>
              <a:pPr/>
              <a:t>48</a:t>
            </a:fld>
            <a:endParaRPr lang="en-US" dirty="0">
              <a:solidFill>
                <a:prstClr val="white"/>
              </a:solidFill>
            </a:endParaRPr>
          </a:p>
        </p:txBody>
      </p:sp>
      <p:sp>
        <p:nvSpPr>
          <p:cNvPr id="6" name="Rectangle 5"/>
          <p:cNvSpPr/>
          <p:nvPr/>
        </p:nvSpPr>
        <p:spPr>
          <a:xfrm>
            <a:off x="7423075" y="2720210"/>
            <a:ext cx="1066800" cy="152849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687141" y="2490004"/>
            <a:ext cx="1710072" cy="37583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76991" y="2712721"/>
            <a:ext cx="1066800" cy="152849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1977080" y="3463406"/>
            <a:ext cx="1063958" cy="8221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1960372" y="2357608"/>
            <a:ext cx="1063958" cy="9986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3"/>
          <p:cNvSpPr txBox="1">
            <a:spLocks noChangeArrowheads="1"/>
          </p:cNvSpPr>
          <p:nvPr/>
        </p:nvSpPr>
        <p:spPr bwMode="auto">
          <a:xfrm>
            <a:off x="1993407" y="2514600"/>
            <a:ext cx="1054593" cy="600164"/>
          </a:xfrm>
          <a:prstGeom prst="rect">
            <a:avLst/>
          </a:prstGeom>
          <a:noFill/>
          <a:ln w="9525">
            <a:noFill/>
            <a:miter lim="800000"/>
            <a:headEnd/>
            <a:tailEnd/>
          </a:ln>
        </p:spPr>
        <p:txBody>
          <a:bodyPr wrap="square">
            <a:prstTxWarp prst="textNoShape">
              <a:avLst/>
            </a:prstTxWarp>
            <a:spAutoFit/>
          </a:bodyPr>
          <a:lstStyle/>
          <a:p>
            <a:pPr algn="ctr"/>
            <a:r>
              <a:rPr lang="en-US" sz="1100" b="1" dirty="0" smtClean="0">
                <a:solidFill>
                  <a:schemeClr val="tx2"/>
                </a:solidFill>
              </a:rPr>
              <a:t>Consent </a:t>
            </a:r>
          </a:p>
          <a:p>
            <a:pPr algn="ctr"/>
            <a:r>
              <a:rPr lang="en-US" sz="1100" b="1" dirty="0" smtClean="0">
                <a:solidFill>
                  <a:schemeClr val="tx2"/>
                </a:solidFill>
              </a:rPr>
              <a:t>Management </a:t>
            </a:r>
          </a:p>
          <a:p>
            <a:pPr algn="ctr"/>
            <a:r>
              <a:rPr lang="en-US" sz="1100" b="1" dirty="0" smtClean="0">
                <a:solidFill>
                  <a:schemeClr val="tx2"/>
                </a:solidFill>
              </a:rPr>
              <a:t>System</a:t>
            </a:r>
            <a:endParaRPr lang="en-US" sz="1100" b="1" dirty="0">
              <a:solidFill>
                <a:schemeClr val="tx2"/>
              </a:solidFill>
            </a:endParaRPr>
          </a:p>
        </p:txBody>
      </p:sp>
      <p:sp>
        <p:nvSpPr>
          <p:cNvPr id="12" name="TextBox 4"/>
          <p:cNvSpPr txBox="1">
            <a:spLocks noChangeArrowheads="1"/>
          </p:cNvSpPr>
          <p:nvPr/>
        </p:nvSpPr>
        <p:spPr bwMode="auto">
          <a:xfrm>
            <a:off x="2153693" y="3544669"/>
            <a:ext cx="970507" cy="646331"/>
          </a:xfrm>
          <a:prstGeom prst="rect">
            <a:avLst/>
          </a:prstGeom>
          <a:noFill/>
          <a:ln w="9525">
            <a:noFill/>
            <a:miter lim="800000"/>
            <a:headEnd/>
            <a:tailEnd/>
          </a:ln>
        </p:spPr>
        <p:txBody>
          <a:bodyPr wrap="square">
            <a:prstTxWarp prst="textNoShape">
              <a:avLst/>
            </a:prstTxWarp>
            <a:spAutoFit/>
          </a:bodyPr>
          <a:lstStyle/>
          <a:p>
            <a:r>
              <a:rPr lang="en-US" sz="1200" b="1" dirty="0" smtClean="0">
                <a:solidFill>
                  <a:schemeClr val="tx2"/>
                </a:solidFill>
              </a:rPr>
              <a:t>Sharing </a:t>
            </a:r>
          </a:p>
          <a:p>
            <a:r>
              <a:rPr lang="en-US" sz="1200" b="1" dirty="0" smtClean="0">
                <a:solidFill>
                  <a:schemeClr val="tx2"/>
                </a:solidFill>
              </a:rPr>
              <a:t>Look-up</a:t>
            </a:r>
          </a:p>
          <a:p>
            <a:r>
              <a:rPr lang="en-US" sz="1200" b="1" dirty="0" smtClean="0">
                <a:solidFill>
                  <a:schemeClr val="tx2"/>
                </a:solidFill>
              </a:rPr>
              <a:t>Registry</a:t>
            </a:r>
            <a:endParaRPr lang="en-US" sz="1200" b="1" dirty="0">
              <a:solidFill>
                <a:schemeClr val="tx2"/>
              </a:solidFill>
            </a:endParaRPr>
          </a:p>
        </p:txBody>
      </p:sp>
      <p:pic>
        <p:nvPicPr>
          <p:cNvPr id="14" name="Picture 4" descr="C:\Users\Machado\Pictures\Microsoft Clip Organizer\j0433941.png"/>
          <p:cNvPicPr>
            <a:picLocks noChangeAspect="1" noChangeArrowheads="1"/>
          </p:cNvPicPr>
          <p:nvPr/>
        </p:nvPicPr>
        <p:blipFill>
          <a:blip r:embed="rId2"/>
          <a:srcRect/>
          <a:stretch>
            <a:fillRect/>
          </a:stretch>
        </p:blipFill>
        <p:spPr bwMode="auto">
          <a:xfrm>
            <a:off x="653191" y="2767770"/>
            <a:ext cx="914400" cy="1097280"/>
          </a:xfrm>
          <a:prstGeom prst="rect">
            <a:avLst/>
          </a:prstGeom>
          <a:noFill/>
          <a:ln w="9525">
            <a:noFill/>
            <a:miter lim="800000"/>
            <a:headEnd/>
            <a:tailEnd/>
          </a:ln>
        </p:spPr>
      </p:pic>
      <p:cxnSp>
        <p:nvCxnSpPr>
          <p:cNvPr id="15" name="Straight Arrow Connector 14"/>
          <p:cNvCxnSpPr/>
          <p:nvPr/>
        </p:nvCxnSpPr>
        <p:spPr>
          <a:xfrm>
            <a:off x="1693918" y="3040412"/>
            <a:ext cx="21632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727336" y="3951127"/>
            <a:ext cx="21632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a:off x="506115" y="1981200"/>
            <a:ext cx="1213876" cy="731520"/>
          </a:xfrm>
          <a:prstGeom prst="triangle">
            <a:avLst>
              <a:gd name="adj" fmla="val 5062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66"/>
          <p:cNvSpPr>
            <a:spLocks noChangeArrowheads="1"/>
          </p:cNvSpPr>
          <p:nvPr/>
        </p:nvSpPr>
        <p:spPr bwMode="auto">
          <a:xfrm>
            <a:off x="724983" y="3850083"/>
            <a:ext cx="784878" cy="276999"/>
          </a:xfrm>
          <a:prstGeom prst="rect">
            <a:avLst/>
          </a:prstGeom>
          <a:noFill/>
          <a:ln w="9525">
            <a:noFill/>
            <a:miter lim="800000"/>
            <a:headEnd/>
            <a:tailEnd/>
          </a:ln>
        </p:spPr>
        <p:txBody>
          <a:bodyPr wrap="none">
            <a:prstTxWarp prst="textNoShape">
              <a:avLst/>
            </a:prstTxWarp>
            <a:spAutoFit/>
          </a:bodyPr>
          <a:lstStyle/>
          <a:p>
            <a:r>
              <a:rPr lang="en-US" sz="1200" b="1" dirty="0">
                <a:solidFill>
                  <a:schemeClr val="tx2"/>
                </a:solidFill>
              </a:rPr>
              <a:t> Patient </a:t>
            </a:r>
            <a:r>
              <a:rPr lang="en-US" sz="1200" b="1" i="1" dirty="0">
                <a:solidFill>
                  <a:schemeClr val="tx2"/>
                </a:solidFill>
              </a:rPr>
              <a:t>I</a:t>
            </a:r>
          </a:p>
        </p:txBody>
      </p:sp>
      <p:sp>
        <p:nvSpPr>
          <p:cNvPr id="19" name="Cube 18"/>
          <p:cNvSpPr/>
          <p:nvPr/>
        </p:nvSpPr>
        <p:spPr>
          <a:xfrm>
            <a:off x="3857167" y="4743184"/>
            <a:ext cx="1385781" cy="1020881"/>
          </a:xfrm>
          <a:prstGeom prst="cube">
            <a:avLst>
              <a:gd name="adj" fmla="val 17318"/>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0" name="TextBox 34"/>
          <p:cNvSpPr txBox="1">
            <a:spLocks noChangeArrowheads="1"/>
          </p:cNvSpPr>
          <p:nvPr/>
        </p:nvSpPr>
        <p:spPr bwMode="auto">
          <a:xfrm>
            <a:off x="3886200" y="4996190"/>
            <a:ext cx="990600" cy="738664"/>
          </a:xfrm>
          <a:prstGeom prst="rect">
            <a:avLst/>
          </a:prstGeom>
          <a:noFill/>
          <a:ln w="9525">
            <a:noFill/>
            <a:miter lim="800000"/>
            <a:headEnd/>
            <a:tailEnd/>
          </a:ln>
        </p:spPr>
        <p:txBody>
          <a:bodyPr wrap="square">
            <a:prstTxWarp prst="textNoShape">
              <a:avLst/>
            </a:prstTxWarp>
            <a:spAutoFit/>
          </a:bodyPr>
          <a:lstStyle/>
          <a:p>
            <a:r>
              <a:rPr lang="en-US" sz="1400" dirty="0" smtClean="0"/>
              <a:t>Electronic Health Record</a:t>
            </a:r>
            <a:endParaRPr lang="en-US" sz="1400" dirty="0"/>
          </a:p>
        </p:txBody>
      </p:sp>
      <p:sp>
        <p:nvSpPr>
          <p:cNvPr id="46" name="Can 45"/>
          <p:cNvSpPr/>
          <p:nvPr/>
        </p:nvSpPr>
        <p:spPr>
          <a:xfrm>
            <a:off x="3881864" y="3048000"/>
            <a:ext cx="1307930" cy="979052"/>
          </a:xfrm>
          <a:prstGeom prst="can">
            <a:avLst/>
          </a:prstGeom>
          <a:solidFill>
            <a:schemeClr val="tx2">
              <a:lumMod val="20000"/>
              <a:lumOff val="80000"/>
            </a:schemeClr>
          </a:solidFill>
          <a:ln w="1905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29"/>
          <p:cNvSpPr txBox="1">
            <a:spLocks noChangeArrowheads="1"/>
          </p:cNvSpPr>
          <p:nvPr/>
        </p:nvSpPr>
        <p:spPr bwMode="auto">
          <a:xfrm>
            <a:off x="3962401" y="3290384"/>
            <a:ext cx="1066799" cy="738664"/>
          </a:xfrm>
          <a:prstGeom prst="rect">
            <a:avLst/>
          </a:prstGeom>
          <a:noFill/>
          <a:ln w="9525">
            <a:noFill/>
            <a:miter lim="800000"/>
            <a:headEnd/>
            <a:tailEnd/>
          </a:ln>
        </p:spPr>
        <p:txBody>
          <a:bodyPr wrap="square">
            <a:prstTxWarp prst="textNoShape">
              <a:avLst/>
            </a:prstTxWarp>
            <a:spAutoFit/>
          </a:bodyPr>
          <a:lstStyle/>
          <a:p>
            <a:r>
              <a:rPr lang="en-US" sz="1400" dirty="0" smtClean="0"/>
              <a:t>Clinical Data Warehouse</a:t>
            </a:r>
            <a:endParaRPr lang="en-US" sz="1400" dirty="0"/>
          </a:p>
        </p:txBody>
      </p:sp>
      <p:sp>
        <p:nvSpPr>
          <p:cNvPr id="24" name="Rounded Rectangle 23"/>
          <p:cNvSpPr/>
          <p:nvPr/>
        </p:nvSpPr>
        <p:spPr>
          <a:xfrm>
            <a:off x="6172200" y="2332637"/>
            <a:ext cx="959462" cy="9532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3"/>
          <p:cNvSpPr txBox="1">
            <a:spLocks noChangeArrowheads="1"/>
          </p:cNvSpPr>
          <p:nvPr/>
        </p:nvSpPr>
        <p:spPr bwMode="auto">
          <a:xfrm>
            <a:off x="6324600" y="2667000"/>
            <a:ext cx="842319" cy="430887"/>
          </a:xfrm>
          <a:prstGeom prst="rect">
            <a:avLst/>
          </a:prstGeom>
          <a:noFill/>
          <a:ln w="9525">
            <a:noFill/>
            <a:miter lim="800000"/>
            <a:headEnd/>
            <a:tailEnd/>
          </a:ln>
        </p:spPr>
        <p:txBody>
          <a:bodyPr wrap="square">
            <a:prstTxWarp prst="textNoShape">
              <a:avLst/>
            </a:prstTxWarp>
            <a:spAutoFit/>
          </a:bodyPr>
          <a:lstStyle/>
          <a:p>
            <a:r>
              <a:rPr lang="en-US" sz="1100" b="1" dirty="0" smtClean="0">
                <a:solidFill>
                  <a:schemeClr val="tx2"/>
                </a:solidFill>
              </a:rPr>
              <a:t>Query</a:t>
            </a:r>
            <a:endParaRPr lang="en-US" sz="1100" b="1" dirty="0">
              <a:solidFill>
                <a:schemeClr val="tx2"/>
              </a:solidFill>
            </a:endParaRPr>
          </a:p>
          <a:p>
            <a:endParaRPr lang="en-US" sz="1100" i="1" dirty="0"/>
          </a:p>
        </p:txBody>
      </p:sp>
      <p:sp>
        <p:nvSpPr>
          <p:cNvPr id="26" name="Rectangle 166"/>
          <p:cNvSpPr>
            <a:spLocks noChangeArrowheads="1"/>
          </p:cNvSpPr>
          <p:nvPr/>
        </p:nvSpPr>
        <p:spPr bwMode="auto">
          <a:xfrm>
            <a:off x="7560649" y="3866453"/>
            <a:ext cx="676976" cy="276999"/>
          </a:xfrm>
          <a:prstGeom prst="rect">
            <a:avLst/>
          </a:prstGeom>
          <a:noFill/>
          <a:ln w="9525">
            <a:noFill/>
            <a:miter lim="800000"/>
            <a:headEnd/>
            <a:tailEnd/>
          </a:ln>
        </p:spPr>
        <p:txBody>
          <a:bodyPr wrap="none">
            <a:prstTxWarp prst="textNoShape">
              <a:avLst/>
            </a:prstTxWarp>
            <a:spAutoFit/>
          </a:bodyPr>
          <a:lstStyle/>
          <a:p>
            <a:r>
              <a:rPr lang="en-US" sz="1200" b="1" dirty="0">
                <a:solidFill>
                  <a:schemeClr val="tx2"/>
                </a:solidFill>
              </a:rPr>
              <a:t> </a:t>
            </a:r>
            <a:r>
              <a:rPr lang="en-US" sz="1200" b="1" dirty="0" smtClean="0">
                <a:solidFill>
                  <a:schemeClr val="tx2"/>
                </a:solidFill>
              </a:rPr>
              <a:t>User </a:t>
            </a:r>
            <a:r>
              <a:rPr lang="en-US" sz="1200" b="1" i="1" dirty="0" smtClean="0">
                <a:solidFill>
                  <a:schemeClr val="tx2"/>
                </a:solidFill>
              </a:rPr>
              <a:t>U</a:t>
            </a:r>
            <a:endParaRPr lang="en-US" sz="1200" b="1" i="1" dirty="0">
              <a:solidFill>
                <a:schemeClr val="tx2"/>
              </a:solidFill>
            </a:endParaRPr>
          </a:p>
        </p:txBody>
      </p:sp>
      <p:sp>
        <p:nvSpPr>
          <p:cNvPr id="30" name="TextBox 54"/>
          <p:cNvSpPr txBox="1">
            <a:spLocks noChangeArrowheads="1"/>
          </p:cNvSpPr>
          <p:nvPr/>
        </p:nvSpPr>
        <p:spPr bwMode="auto">
          <a:xfrm>
            <a:off x="3810000" y="5834390"/>
            <a:ext cx="1486150" cy="261610"/>
          </a:xfrm>
          <a:prstGeom prst="rect">
            <a:avLst/>
          </a:prstGeom>
          <a:noFill/>
          <a:ln w="9525">
            <a:noFill/>
            <a:miter lim="800000"/>
            <a:headEnd/>
            <a:tailEnd/>
          </a:ln>
        </p:spPr>
        <p:txBody>
          <a:bodyPr wrap="square">
            <a:prstTxWarp prst="textNoShape">
              <a:avLst/>
            </a:prstTxWarp>
            <a:spAutoFit/>
          </a:bodyPr>
          <a:lstStyle/>
          <a:p>
            <a:pPr algn="ctr"/>
            <a:r>
              <a:rPr lang="en-US" sz="1100" dirty="0" smtClean="0"/>
              <a:t>Healthcare Institution</a:t>
            </a:r>
            <a:endParaRPr lang="en-US" sz="1100" dirty="0"/>
          </a:p>
        </p:txBody>
      </p:sp>
      <p:sp>
        <p:nvSpPr>
          <p:cNvPr id="33" name="Rounded Rectangle 32"/>
          <p:cNvSpPr/>
          <p:nvPr/>
        </p:nvSpPr>
        <p:spPr>
          <a:xfrm>
            <a:off x="6172381" y="3383771"/>
            <a:ext cx="942573" cy="8622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
          <p:cNvSpPr txBox="1">
            <a:spLocks noChangeArrowheads="1"/>
          </p:cNvSpPr>
          <p:nvPr/>
        </p:nvSpPr>
        <p:spPr bwMode="auto">
          <a:xfrm>
            <a:off x="6320661" y="3531513"/>
            <a:ext cx="842139" cy="430887"/>
          </a:xfrm>
          <a:prstGeom prst="rect">
            <a:avLst/>
          </a:prstGeom>
          <a:noFill/>
          <a:ln w="9525">
            <a:noFill/>
            <a:miter lim="800000"/>
            <a:headEnd/>
            <a:tailEnd/>
          </a:ln>
        </p:spPr>
        <p:txBody>
          <a:bodyPr wrap="square">
            <a:prstTxWarp prst="textNoShape">
              <a:avLst/>
            </a:prstTxWarp>
            <a:spAutoFit/>
          </a:bodyPr>
          <a:lstStyle/>
          <a:p>
            <a:endParaRPr lang="en-US" sz="1100" b="1" dirty="0" smtClean="0">
              <a:solidFill>
                <a:schemeClr val="tx2"/>
              </a:solidFill>
            </a:endParaRPr>
          </a:p>
          <a:p>
            <a:r>
              <a:rPr lang="en-US" sz="1100" b="1" dirty="0" smtClean="0">
                <a:solidFill>
                  <a:schemeClr val="tx2"/>
                </a:solidFill>
              </a:rPr>
              <a:t>Results</a:t>
            </a:r>
            <a:endParaRPr lang="en-US" sz="1100" b="1" dirty="0">
              <a:solidFill>
                <a:schemeClr val="tx2"/>
              </a:solidFill>
            </a:endParaRPr>
          </a:p>
        </p:txBody>
      </p:sp>
      <p:sp>
        <p:nvSpPr>
          <p:cNvPr id="35" name="TextBox 56"/>
          <p:cNvSpPr txBox="1">
            <a:spLocks noChangeArrowheads="1"/>
          </p:cNvSpPr>
          <p:nvPr/>
        </p:nvSpPr>
        <p:spPr bwMode="auto">
          <a:xfrm rot="16200000">
            <a:off x="4760733" y="3071279"/>
            <a:ext cx="2082576" cy="461665"/>
          </a:xfrm>
          <a:prstGeom prst="rect">
            <a:avLst/>
          </a:prstGeom>
          <a:solidFill>
            <a:schemeClr val="accent6">
              <a:lumMod val="40000"/>
              <a:lumOff val="60000"/>
              <a:alpha val="66000"/>
            </a:schemeClr>
          </a:solidFill>
          <a:ln w="9525">
            <a:noFill/>
            <a:miter lim="800000"/>
            <a:headEnd/>
            <a:tailEnd/>
          </a:ln>
        </p:spPr>
        <p:txBody>
          <a:bodyPr wrap="square">
            <a:prstTxWarp prst="textNoShape">
              <a:avLst/>
            </a:prstTxWarp>
            <a:spAutoFit/>
          </a:bodyPr>
          <a:lstStyle/>
          <a:p>
            <a:r>
              <a:rPr lang="en-US" sz="1200" dirty="0" smtClean="0"/>
              <a:t>Concierge or</a:t>
            </a:r>
          </a:p>
          <a:p>
            <a:r>
              <a:rPr lang="en-US" sz="1200" dirty="0" smtClean="0"/>
              <a:t>Automated Services</a:t>
            </a:r>
            <a:endParaRPr lang="en-US" sz="1200" dirty="0"/>
          </a:p>
        </p:txBody>
      </p:sp>
      <p:cxnSp>
        <p:nvCxnSpPr>
          <p:cNvPr id="36" name="Straight Arrow Connector 35"/>
          <p:cNvCxnSpPr/>
          <p:nvPr/>
        </p:nvCxnSpPr>
        <p:spPr>
          <a:xfrm flipH="1">
            <a:off x="7134545" y="2904138"/>
            <a:ext cx="18827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4" descr="C:\Users\Machado\AppData\Local\Microsoft\Windows\Temporary Internet Files\Content.IE5\HC14M98K\MCj04314930000[1].png"/>
          <p:cNvPicPr>
            <a:picLocks noChangeAspect="1" noChangeArrowheads="1"/>
          </p:cNvPicPr>
          <p:nvPr/>
        </p:nvPicPr>
        <p:blipFill>
          <a:blip r:embed="rId3"/>
          <a:srcRect/>
          <a:stretch>
            <a:fillRect/>
          </a:stretch>
        </p:blipFill>
        <p:spPr bwMode="auto">
          <a:xfrm>
            <a:off x="4724400" y="5333076"/>
            <a:ext cx="292316" cy="350779"/>
          </a:xfrm>
          <a:prstGeom prst="rect">
            <a:avLst/>
          </a:prstGeom>
          <a:noFill/>
          <a:ln w="9525">
            <a:noFill/>
            <a:miter lim="800000"/>
            <a:headEnd/>
            <a:tailEnd/>
          </a:ln>
        </p:spPr>
      </p:pic>
      <p:sp>
        <p:nvSpPr>
          <p:cNvPr id="40" name="TextBox 56"/>
          <p:cNvSpPr txBox="1">
            <a:spLocks noChangeArrowheads="1"/>
          </p:cNvSpPr>
          <p:nvPr/>
        </p:nvSpPr>
        <p:spPr bwMode="auto">
          <a:xfrm rot="16200000">
            <a:off x="2322853" y="3163326"/>
            <a:ext cx="2083147" cy="276999"/>
          </a:xfrm>
          <a:prstGeom prst="rect">
            <a:avLst/>
          </a:prstGeom>
          <a:solidFill>
            <a:schemeClr val="accent6">
              <a:lumMod val="40000"/>
              <a:lumOff val="60000"/>
              <a:alpha val="60000"/>
            </a:schemeClr>
          </a:solidFill>
          <a:ln w="9525">
            <a:noFill/>
            <a:miter lim="800000"/>
            <a:headEnd/>
            <a:tailEnd/>
          </a:ln>
        </p:spPr>
        <p:txBody>
          <a:bodyPr wrap="square">
            <a:prstTxWarp prst="textNoShape">
              <a:avLst/>
            </a:prstTxWarp>
            <a:spAutoFit/>
          </a:bodyPr>
          <a:lstStyle/>
          <a:p>
            <a:r>
              <a:rPr lang="en-US" sz="1200" dirty="0" smtClean="0"/>
              <a:t>Connecting Software</a:t>
            </a:r>
            <a:endParaRPr lang="en-US" sz="1200" dirty="0"/>
          </a:p>
        </p:txBody>
      </p:sp>
      <p:sp>
        <p:nvSpPr>
          <p:cNvPr id="41" name="Rectangle 40"/>
          <p:cNvSpPr/>
          <p:nvPr/>
        </p:nvSpPr>
        <p:spPr>
          <a:xfrm>
            <a:off x="3692689" y="4293400"/>
            <a:ext cx="1704318" cy="215006"/>
          </a:xfrm>
          <a:prstGeom prst="rect">
            <a:avLst/>
          </a:prstGeom>
          <a:pattFill prst="dotGrid">
            <a:fgClr>
              <a:schemeClr val="accent6">
                <a:lumMod val="60000"/>
                <a:lumOff val="40000"/>
              </a:schemeClr>
            </a:fgClr>
            <a:bgClr>
              <a:schemeClr val="accent6">
                <a:lumMod val="75000"/>
              </a:schemeClr>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14" descr="C:\Users\Machado\AppData\Local\Microsoft\Windows\Temporary Internet Files\Content.IE5\HC14M98K\MCj04415100000[1].png"/>
          <p:cNvPicPr>
            <a:picLocks noChangeAspect="1" noChangeArrowheads="1"/>
          </p:cNvPicPr>
          <p:nvPr/>
        </p:nvPicPr>
        <p:blipFill>
          <a:blip r:embed="rId4"/>
          <a:srcRect/>
          <a:stretch>
            <a:fillRect/>
          </a:stretch>
        </p:blipFill>
        <p:spPr bwMode="auto">
          <a:xfrm rot="10800000" flipH="1" flipV="1">
            <a:off x="4724401" y="3366584"/>
            <a:ext cx="334179" cy="401015"/>
          </a:xfrm>
          <a:prstGeom prst="rect">
            <a:avLst/>
          </a:prstGeom>
          <a:noFill/>
          <a:ln w="9525">
            <a:noFill/>
            <a:miter lim="800000"/>
            <a:headEnd/>
            <a:tailEnd/>
          </a:ln>
        </p:spPr>
      </p:pic>
      <p:cxnSp>
        <p:nvCxnSpPr>
          <p:cNvPr id="44" name="Straight Arrow Connector 43"/>
          <p:cNvCxnSpPr/>
          <p:nvPr/>
        </p:nvCxnSpPr>
        <p:spPr>
          <a:xfrm>
            <a:off x="7142690" y="3923299"/>
            <a:ext cx="18047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rapezoid 47"/>
          <p:cNvSpPr/>
          <p:nvPr/>
        </p:nvSpPr>
        <p:spPr>
          <a:xfrm>
            <a:off x="7318543" y="2133600"/>
            <a:ext cx="1303302" cy="641684"/>
          </a:xfrm>
          <a:prstGeom prst="trapezoid">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a:stretch>
            <a:fillRect/>
          </a:stretch>
        </p:blipFill>
        <p:spPr>
          <a:xfrm>
            <a:off x="7592375" y="2915654"/>
            <a:ext cx="735264" cy="882317"/>
          </a:xfrm>
          <a:prstGeom prst="rect">
            <a:avLst/>
          </a:prstGeom>
        </p:spPr>
      </p:pic>
      <p:sp>
        <p:nvSpPr>
          <p:cNvPr id="66" name="Rectangle 65"/>
          <p:cNvSpPr/>
          <p:nvPr/>
        </p:nvSpPr>
        <p:spPr>
          <a:xfrm>
            <a:off x="3675981" y="2222406"/>
            <a:ext cx="1721027" cy="26068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8" name="Title 1"/>
          <p:cNvSpPr txBox="1">
            <a:spLocks/>
          </p:cNvSpPr>
          <p:nvPr/>
        </p:nvSpPr>
        <p:spPr>
          <a:xfrm>
            <a:off x="3713254" y="1066800"/>
            <a:ext cx="1574446" cy="762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1" kern="1200">
                <a:solidFill>
                  <a:schemeClr val="tx1"/>
                </a:solidFill>
                <a:effectLst>
                  <a:outerShdw blurRad="50800" dist="38100" dir="2700000">
                    <a:srgbClr val="FFFFFF">
                      <a:alpha val="43000"/>
                    </a:srgbClr>
                  </a:outerShdw>
                </a:effectLst>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1"/>
                </a:solidFill>
                <a:latin typeface="Calibri" pitchFamily="34" charset="0"/>
                <a:cs typeface="Calibri" pitchFamily="34" charset="0"/>
              </a:defRPr>
            </a:lvl2pPr>
            <a:lvl3pPr algn="l" rtl="0" eaLnBrk="1" fontAlgn="base" hangingPunct="1">
              <a:spcBef>
                <a:spcPct val="0"/>
              </a:spcBef>
              <a:spcAft>
                <a:spcPct val="0"/>
              </a:spcAft>
              <a:defRPr sz="3600" b="1">
                <a:solidFill>
                  <a:schemeClr val="tx1"/>
                </a:solidFill>
                <a:latin typeface="Calibri" pitchFamily="34" charset="0"/>
                <a:cs typeface="Calibri" pitchFamily="34" charset="0"/>
              </a:defRPr>
            </a:lvl3pPr>
            <a:lvl4pPr algn="l" rtl="0" eaLnBrk="1" fontAlgn="base" hangingPunct="1">
              <a:spcBef>
                <a:spcPct val="0"/>
              </a:spcBef>
              <a:spcAft>
                <a:spcPct val="0"/>
              </a:spcAft>
              <a:defRPr sz="3600" b="1">
                <a:solidFill>
                  <a:schemeClr val="tx1"/>
                </a:solidFill>
                <a:latin typeface="Calibri" pitchFamily="34" charset="0"/>
                <a:cs typeface="Calibri" pitchFamily="34" charset="0"/>
              </a:defRPr>
            </a:lvl4pPr>
            <a:lvl5pPr algn="l" rtl="0" eaLnBrk="1" fontAlgn="base" hangingPunct="1">
              <a:spcBef>
                <a:spcPct val="0"/>
              </a:spcBef>
              <a:spcAft>
                <a:spcPct val="0"/>
              </a:spcAft>
              <a:defRPr sz="3600" b="1">
                <a:solidFill>
                  <a:schemeClr val="tx1"/>
                </a:solidFill>
                <a:latin typeface="Calibri" pitchFamily="34" charset="0"/>
                <a:cs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cs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cs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cs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cs typeface="Calibri" pitchFamily="34" charset="0"/>
              </a:defRPr>
            </a:lvl9pPr>
          </a:lstStyle>
          <a:p>
            <a:r>
              <a:rPr lang="en-US" sz="2800" dirty="0" err="1" smtClean="0">
                <a:solidFill>
                  <a:srgbClr val="43ADEE"/>
                </a:solidFill>
              </a:rPr>
              <a:t>i</a:t>
            </a:r>
            <a:r>
              <a:rPr lang="en-US" sz="2800" dirty="0" err="1" smtClean="0"/>
              <a:t>CONCUR</a:t>
            </a:r>
            <a:endParaRPr lang="en-US" sz="2800" dirty="0"/>
          </a:p>
        </p:txBody>
      </p:sp>
      <p:cxnSp>
        <p:nvCxnSpPr>
          <p:cNvPr id="5" name="Straight Arrow Connector 4"/>
          <p:cNvCxnSpPr/>
          <p:nvPr/>
        </p:nvCxnSpPr>
        <p:spPr>
          <a:xfrm flipV="1">
            <a:off x="4495800" y="4114800"/>
            <a:ext cx="0" cy="685800"/>
          </a:xfrm>
          <a:prstGeom prst="straightConnector1">
            <a:avLst/>
          </a:prstGeom>
          <a:ln w="76200" cmpd="sng">
            <a:solidFill>
              <a:schemeClr val="tx2">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Box 54"/>
          <p:cNvSpPr txBox="1">
            <a:spLocks noChangeArrowheads="1"/>
          </p:cNvSpPr>
          <p:nvPr/>
        </p:nvSpPr>
        <p:spPr bwMode="auto">
          <a:xfrm>
            <a:off x="3810000" y="2667000"/>
            <a:ext cx="1486150" cy="261610"/>
          </a:xfrm>
          <a:prstGeom prst="rect">
            <a:avLst/>
          </a:prstGeom>
          <a:noFill/>
          <a:ln w="9525">
            <a:noFill/>
            <a:miter lim="800000"/>
            <a:headEnd/>
            <a:tailEnd/>
          </a:ln>
        </p:spPr>
        <p:txBody>
          <a:bodyPr wrap="square">
            <a:prstTxWarp prst="textNoShape">
              <a:avLst/>
            </a:prstTxWarp>
            <a:spAutoFit/>
          </a:bodyPr>
          <a:lstStyle/>
          <a:p>
            <a:pPr algn="ctr"/>
            <a:r>
              <a:rPr lang="en-US" sz="1100" dirty="0" smtClean="0"/>
              <a:t>Trusted Entity</a:t>
            </a:r>
            <a:endParaRPr lang="en-US" sz="1100" dirty="0"/>
          </a:p>
        </p:txBody>
      </p:sp>
    </p:spTree>
    <p:extLst>
      <p:ext uri="{BB962C8B-B14F-4D97-AF65-F5344CB8AC3E}">
        <p14:creationId xmlns:p14="http://schemas.microsoft.com/office/powerpoint/2010/main" val="11663357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467600" cy="665748"/>
          </a:xfrm>
        </p:spPr>
        <p:txBody>
          <a:bodyPr>
            <a:normAutofit/>
          </a:bodyPr>
          <a:lstStyle/>
          <a:p>
            <a:r>
              <a:rPr lang="en-US" dirty="0"/>
              <a:t>P</a:t>
            </a:r>
            <a:r>
              <a:rPr lang="en-US" dirty="0" smtClean="0"/>
              <a:t>atient-centered data sharing </a:t>
            </a:r>
            <a:endParaRPr lang="en-US" dirty="0"/>
          </a:p>
        </p:txBody>
      </p:sp>
      <p:sp>
        <p:nvSpPr>
          <p:cNvPr id="4" name="Footer Placeholder 3"/>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5" name="Slide Number Placeholder 4"/>
          <p:cNvSpPr>
            <a:spLocks noGrp="1"/>
          </p:cNvSpPr>
          <p:nvPr>
            <p:ph type="sldNum" sz="quarter" idx="12"/>
          </p:nvPr>
        </p:nvSpPr>
        <p:spPr/>
        <p:txBody>
          <a:bodyPr/>
          <a:lstStyle/>
          <a:p>
            <a:fld id="{6C3F8612-B585-4B55-BE61-24FA79F2D366}" type="slidenum">
              <a:rPr lang="en-US" smtClean="0"/>
              <a:pPr/>
              <a:t>49</a:t>
            </a:fld>
            <a:endParaRPr lang="en-US"/>
          </a:p>
        </p:txBody>
      </p:sp>
      <p:sp>
        <p:nvSpPr>
          <p:cNvPr id="6" name="Date Placeholder 5"/>
          <p:cNvSpPr>
            <a:spLocks noGrp="1"/>
          </p:cNvSpPr>
          <p:nvPr>
            <p:ph type="dt" sz="half" idx="10"/>
          </p:nvPr>
        </p:nvSpPr>
        <p:spPr/>
        <p:txBody>
          <a:bodyPr/>
          <a:lstStyle/>
          <a:p>
            <a:r>
              <a:rPr lang="pt-BR" smtClean="0"/>
              <a:t>8/2/13</a:t>
            </a:r>
            <a:endParaRPr lang="en-US"/>
          </a:p>
        </p:txBody>
      </p:sp>
      <p:graphicFrame>
        <p:nvGraphicFramePr>
          <p:cNvPr id="7" name="Diagram 6"/>
          <p:cNvGraphicFramePr/>
          <p:nvPr>
            <p:extLst>
              <p:ext uri="{D42A27DB-BD31-4B8C-83A1-F6EECF244321}">
                <p14:modId xmlns:p14="http://schemas.microsoft.com/office/powerpoint/2010/main" val="3157321767"/>
              </p:ext>
            </p:extLst>
          </p:nvPr>
        </p:nvGraphicFramePr>
        <p:xfrm>
          <a:off x="350470" y="1613726"/>
          <a:ext cx="8372440" cy="3609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7405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5985313" cy="522123"/>
          </a:xfrm>
        </p:spPr>
        <p:txBody>
          <a:bodyPr>
            <a:normAutofit fontScale="90000"/>
          </a:bodyPr>
          <a:lstStyle/>
          <a:p>
            <a:r>
              <a:rPr lang="en-US" sz="3600" dirty="0" smtClean="0"/>
              <a:t>iDASH HIPAA Infrastructure</a:t>
            </a:r>
            <a:endParaRPr lang="en-US" sz="3600" dirty="0"/>
          </a:p>
        </p:txBody>
      </p:sp>
      <p:sp>
        <p:nvSpPr>
          <p:cNvPr id="3" name="Content Placeholder 2"/>
          <p:cNvSpPr>
            <a:spLocks noGrp="1"/>
          </p:cNvSpPr>
          <p:nvPr>
            <p:ph idx="1"/>
          </p:nvPr>
        </p:nvSpPr>
        <p:spPr>
          <a:xfrm>
            <a:off x="206829" y="5617028"/>
            <a:ext cx="8839200" cy="870857"/>
          </a:xfrm>
        </p:spPr>
        <p:txBody>
          <a:bodyPr numCol="3">
            <a:noAutofit/>
          </a:bodyPr>
          <a:lstStyle/>
          <a:p>
            <a:r>
              <a:rPr lang="en-US" sz="1600" b="1" dirty="0" smtClean="0"/>
              <a:t>Redundancy</a:t>
            </a:r>
          </a:p>
          <a:p>
            <a:r>
              <a:rPr lang="en-US" sz="1600" b="1" dirty="0" smtClean="0"/>
              <a:t>Encryption at rest/in transit</a:t>
            </a:r>
            <a:endParaRPr lang="en-US" sz="1600" b="1" dirty="0"/>
          </a:p>
          <a:p>
            <a:r>
              <a:rPr lang="en-US" sz="1600" b="1" dirty="0" smtClean="0"/>
              <a:t>Centralized logging</a:t>
            </a:r>
          </a:p>
          <a:p>
            <a:r>
              <a:rPr lang="en-US" sz="1600" b="1" dirty="0" smtClean="0"/>
              <a:t>Intrusion detection</a:t>
            </a:r>
            <a:endParaRPr lang="en-US" sz="1600" b="1" dirty="0"/>
          </a:p>
          <a:p>
            <a:r>
              <a:rPr lang="en-US" sz="1600" b="1" dirty="0" smtClean="0"/>
              <a:t>Proxies and filters</a:t>
            </a:r>
          </a:p>
          <a:p>
            <a:r>
              <a:rPr lang="en-US" sz="1600" b="1" dirty="0" smtClean="0"/>
              <a:t>Hardened (secured) system configurations</a:t>
            </a:r>
          </a:p>
          <a:p>
            <a:endParaRPr lang="en-US" sz="1600" b="1" dirty="0"/>
          </a:p>
          <a:p>
            <a:endParaRPr lang="en-US" sz="1600" b="1" dirty="0"/>
          </a:p>
        </p:txBody>
      </p:sp>
      <p:sp>
        <p:nvSpPr>
          <p:cNvPr id="4" name="Date Placeholder 3"/>
          <p:cNvSpPr>
            <a:spLocks noGrp="1"/>
          </p:cNvSpPr>
          <p:nvPr>
            <p:ph type="dt" sz="half" idx="10"/>
          </p:nvPr>
        </p:nvSpPr>
        <p:spPr/>
        <p:txBody>
          <a:bodyPr/>
          <a:lstStyle/>
          <a:p>
            <a:pPr algn="ctr"/>
            <a:fld id="{8FF34BA0-DCE9-4E98-9E5A-EC272ADB6DF6}" type="datetime1">
              <a:rPr lang="en-US" smtClean="0"/>
              <a:t>3/24/14</a:t>
            </a:fld>
            <a:endParaRPr lang="en-US"/>
          </a:p>
        </p:txBody>
      </p:sp>
      <p:sp>
        <p:nvSpPr>
          <p:cNvPr id="6" name="Slide Number Placeholder 5"/>
          <p:cNvSpPr>
            <a:spLocks noGrp="1"/>
          </p:cNvSpPr>
          <p:nvPr>
            <p:ph type="sldNum" sz="quarter" idx="12"/>
          </p:nvPr>
        </p:nvSpPr>
        <p:spPr/>
        <p:txBody>
          <a:bodyPr/>
          <a:lstStyle/>
          <a:p>
            <a:fld id="{6C3F8612-B585-4B55-BE61-24FA79F2D366}" type="slidenum">
              <a:rPr lang="en-US" smtClean="0"/>
              <a:pPr/>
              <a:t>5</a:t>
            </a:fld>
            <a:endParaRPr 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
          <a:stretch/>
        </p:blipFill>
        <p:spPr bwMode="auto">
          <a:xfrm>
            <a:off x="960951" y="763199"/>
            <a:ext cx="6921471" cy="452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01600" y="763199"/>
            <a:ext cx="1360800" cy="64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697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86" y="0"/>
            <a:ext cx="7620000" cy="665748"/>
          </a:xfrm>
        </p:spPr>
        <p:txBody>
          <a:bodyPr/>
          <a:lstStyle/>
          <a:p>
            <a:r>
              <a:rPr lang="en-US" dirty="0" smtClean="0"/>
              <a:t>Privacy &amp; Technology Projects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63242089"/>
              </p:ext>
            </p:extLst>
          </p:nvPr>
        </p:nvGraphicFramePr>
        <p:xfrm>
          <a:off x="304800" y="1066800"/>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pt-BR" smtClean="0"/>
              <a:t>8/2/13</a:t>
            </a:r>
            <a:endParaRPr lang="en-US"/>
          </a:p>
        </p:txBody>
      </p:sp>
      <p:sp>
        <p:nvSpPr>
          <p:cNvPr id="5" name="Footer Placeholder 4"/>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50</a:t>
            </a:fld>
            <a:endParaRPr lang="en-US"/>
          </a:p>
        </p:txBody>
      </p:sp>
      <p:sp>
        <p:nvSpPr>
          <p:cNvPr id="8" name="TextBox 7"/>
          <p:cNvSpPr txBox="1"/>
          <p:nvPr/>
        </p:nvSpPr>
        <p:spPr>
          <a:xfrm>
            <a:off x="2971800" y="5867400"/>
            <a:ext cx="3352800" cy="646331"/>
          </a:xfrm>
          <a:prstGeom prst="rect">
            <a:avLst/>
          </a:prstGeom>
          <a:noFill/>
          <a:ln>
            <a:solidFill>
              <a:srgbClr val="00245D"/>
            </a:solidFill>
          </a:ln>
        </p:spPr>
        <p:txBody>
          <a:bodyPr wrap="square" rtlCol="0">
            <a:spAutoFit/>
          </a:bodyPr>
          <a:lstStyle/>
          <a:p>
            <a:pPr algn="ctr"/>
            <a:r>
              <a:rPr lang="en-US" dirty="0" smtClean="0">
                <a:solidFill>
                  <a:srgbClr val="3366FF"/>
                </a:solidFill>
              </a:rPr>
              <a:t>Data and </a:t>
            </a:r>
            <a:r>
              <a:rPr lang="en-US" dirty="0" err="1" smtClean="0">
                <a:solidFill>
                  <a:srgbClr val="3366FF"/>
                </a:solidFill>
              </a:rPr>
              <a:t>Biospecimen</a:t>
            </a:r>
            <a:r>
              <a:rPr lang="en-US" dirty="0" smtClean="0">
                <a:solidFill>
                  <a:srgbClr val="3366FF"/>
                </a:solidFill>
              </a:rPr>
              <a:t> Sharing</a:t>
            </a:r>
          </a:p>
          <a:p>
            <a:pPr algn="ctr"/>
            <a:r>
              <a:rPr lang="en-US" dirty="0" smtClean="0">
                <a:solidFill>
                  <a:srgbClr val="3366FF"/>
                </a:solidFill>
              </a:rPr>
              <a:t>Privacy Preserving Computation</a:t>
            </a:r>
            <a:endParaRPr lang="en-US" dirty="0">
              <a:solidFill>
                <a:srgbClr val="3366FF"/>
              </a:solidFill>
            </a:endParaRPr>
          </a:p>
        </p:txBody>
      </p:sp>
      <p:cxnSp>
        <p:nvCxnSpPr>
          <p:cNvPr id="10" name="Straight Arrow Connector 9"/>
          <p:cNvCxnSpPr/>
          <p:nvPr/>
        </p:nvCxnSpPr>
        <p:spPr>
          <a:xfrm flipH="1">
            <a:off x="4646612" y="3697069"/>
            <a:ext cx="1588" cy="20581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981200" y="4992469"/>
            <a:ext cx="10668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2362200" y="2249269"/>
            <a:ext cx="12192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57200" y="1219200"/>
            <a:ext cx="1905000" cy="2462212"/>
          </a:xfrm>
          <a:prstGeom prst="rect">
            <a:avLst/>
          </a:prstGeom>
          <a:noFill/>
        </p:spPr>
        <p:txBody>
          <a:bodyPr wrap="square" rtlCol="0">
            <a:spAutoFit/>
          </a:bodyPr>
          <a:lstStyle/>
          <a:p>
            <a:r>
              <a:rPr lang="en-US" dirty="0" smtClean="0"/>
              <a:t>Which DNA variants are implicated in KD susceptibility in this population?</a:t>
            </a:r>
          </a:p>
          <a:p>
            <a:r>
              <a:rPr lang="en-US" sz="1600" i="1" dirty="0" smtClean="0">
                <a:solidFill>
                  <a:schemeClr val="accent1">
                    <a:lumMod val="75000"/>
                  </a:schemeClr>
                </a:solidFill>
              </a:rPr>
              <a:t>Emory, Genome Institute of Singapore, Imperial College</a:t>
            </a:r>
            <a:endParaRPr lang="en-US" sz="1600" i="1" dirty="0">
              <a:solidFill>
                <a:schemeClr val="accent1">
                  <a:lumMod val="75000"/>
                </a:schemeClr>
              </a:solidFill>
            </a:endParaRPr>
          </a:p>
        </p:txBody>
      </p:sp>
      <p:cxnSp>
        <p:nvCxnSpPr>
          <p:cNvPr id="20" name="Straight Arrow Connector 19"/>
          <p:cNvCxnSpPr/>
          <p:nvPr/>
        </p:nvCxnSpPr>
        <p:spPr>
          <a:xfrm>
            <a:off x="6172200" y="3468469"/>
            <a:ext cx="99060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315200" y="2935069"/>
            <a:ext cx="1600200" cy="1908215"/>
          </a:xfrm>
          <a:prstGeom prst="rect">
            <a:avLst/>
          </a:prstGeom>
          <a:noFill/>
        </p:spPr>
        <p:txBody>
          <a:bodyPr wrap="square" rtlCol="0">
            <a:spAutoFit/>
          </a:bodyPr>
          <a:lstStyle/>
          <a:p>
            <a:r>
              <a:rPr lang="en-US" dirty="0" smtClean="0"/>
              <a:t>Does consent rate depend on who is obtaining the consent?</a:t>
            </a:r>
          </a:p>
          <a:p>
            <a:r>
              <a:rPr lang="en-US" sz="1400" i="1" dirty="0" smtClean="0">
                <a:solidFill>
                  <a:srgbClr val="376092"/>
                </a:solidFill>
              </a:rPr>
              <a:t>Maricopa Health System</a:t>
            </a:r>
            <a:endParaRPr lang="en-US" sz="1400" i="1" dirty="0">
              <a:solidFill>
                <a:srgbClr val="376092"/>
              </a:solidFill>
            </a:endParaRPr>
          </a:p>
        </p:txBody>
      </p:sp>
      <p:sp>
        <p:nvSpPr>
          <p:cNvPr id="22" name="TextBox 21"/>
          <p:cNvSpPr txBox="1"/>
          <p:nvPr/>
        </p:nvSpPr>
        <p:spPr>
          <a:xfrm>
            <a:off x="457200" y="4154269"/>
            <a:ext cx="1600200" cy="1692771"/>
          </a:xfrm>
          <a:prstGeom prst="rect">
            <a:avLst/>
          </a:prstGeom>
          <a:noFill/>
        </p:spPr>
        <p:txBody>
          <a:bodyPr wrap="square" rtlCol="0">
            <a:spAutoFit/>
          </a:bodyPr>
          <a:lstStyle/>
          <a:p>
            <a:r>
              <a:rPr lang="en-US" dirty="0" smtClean="0"/>
              <a:t>Do patients understand what they consented for?</a:t>
            </a:r>
          </a:p>
          <a:p>
            <a:r>
              <a:rPr lang="en-US" sz="1400" i="1" dirty="0" smtClean="0">
                <a:solidFill>
                  <a:srgbClr val="376092"/>
                </a:solidFill>
              </a:rPr>
              <a:t>San Diego State University</a:t>
            </a:r>
            <a:endParaRPr lang="en-US" sz="1400" i="1" dirty="0">
              <a:solidFill>
                <a:srgbClr val="376092"/>
              </a:solidFill>
            </a:endParaRPr>
          </a:p>
        </p:txBody>
      </p:sp>
    </p:spTree>
    <p:extLst>
      <p:ext uri="{BB962C8B-B14F-4D97-AF65-F5344CB8AC3E}">
        <p14:creationId xmlns:p14="http://schemas.microsoft.com/office/powerpoint/2010/main" val="38680918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772400" cy="665748"/>
          </a:xfrm>
        </p:spPr>
        <p:txBody>
          <a:bodyPr>
            <a:noAutofit/>
          </a:bodyPr>
          <a:lstStyle/>
          <a:p>
            <a:pPr>
              <a:tabLst>
                <a:tab pos="223838" algn="l"/>
              </a:tabLst>
            </a:pPr>
            <a:r>
              <a:rPr lang="en-US" sz="2000" dirty="0"/>
              <a:t>Privacy Preserving Analytics for Kawasaki Disease in African</a:t>
            </a:r>
            <a:r>
              <a:rPr lang="en-US" sz="2000" dirty="0" smtClean="0"/>
              <a:t>-Americans </a:t>
            </a:r>
            <a:endParaRPr lang="en-US" sz="2000" dirty="0"/>
          </a:p>
        </p:txBody>
      </p:sp>
      <p:sp>
        <p:nvSpPr>
          <p:cNvPr id="3" name="Content Placeholder 2"/>
          <p:cNvSpPr>
            <a:spLocks noGrp="1"/>
          </p:cNvSpPr>
          <p:nvPr>
            <p:ph idx="1"/>
          </p:nvPr>
        </p:nvSpPr>
        <p:spPr>
          <a:xfrm>
            <a:off x="304800" y="1371600"/>
            <a:ext cx="8610600" cy="5105400"/>
          </a:xfrm>
        </p:spPr>
        <p:txBody>
          <a:bodyPr>
            <a:normAutofit lnSpcReduction="10000"/>
          </a:bodyPr>
          <a:lstStyle/>
          <a:p>
            <a:pPr>
              <a:tabLst>
                <a:tab pos="223838" algn="l"/>
              </a:tabLst>
            </a:pPr>
            <a:r>
              <a:rPr lang="en-US" dirty="0"/>
              <a:t>Privacy Preserving Analytics for Kawasaki Disease in African- Americans </a:t>
            </a:r>
            <a:endParaRPr lang="en-US" dirty="0" smtClean="0"/>
          </a:p>
          <a:p>
            <a:pPr marL="0" indent="0">
              <a:buNone/>
              <a:tabLst>
                <a:tab pos="223838" algn="l"/>
              </a:tabLst>
            </a:pPr>
            <a:endParaRPr lang="en-US" dirty="0"/>
          </a:p>
          <a:p>
            <a:pPr>
              <a:tabLst>
                <a:tab pos="223838" algn="l"/>
              </a:tabLst>
            </a:pPr>
            <a:r>
              <a:rPr lang="en-US" dirty="0" err="1" smtClean="0"/>
              <a:t>iDASH</a:t>
            </a:r>
            <a:r>
              <a:rPr lang="en-US" dirty="0" smtClean="0"/>
              <a:t> Partnership </a:t>
            </a:r>
            <a:r>
              <a:rPr lang="en-US" dirty="0"/>
              <a:t>for Epidemiological Research in Hispanic/Latinos </a:t>
            </a:r>
            <a:endParaRPr lang="en-US" dirty="0" smtClean="0"/>
          </a:p>
          <a:p>
            <a:pPr marL="0" indent="0">
              <a:buNone/>
              <a:tabLst>
                <a:tab pos="223838" algn="l"/>
              </a:tabLst>
            </a:pPr>
            <a:endParaRPr lang="en-US" dirty="0" smtClean="0"/>
          </a:p>
          <a:p>
            <a:pPr>
              <a:tabLst>
                <a:tab pos="223838" algn="l"/>
              </a:tabLst>
            </a:pPr>
            <a:r>
              <a:rPr lang="en-US" dirty="0"/>
              <a:t>Informed Consent for </a:t>
            </a:r>
            <a:r>
              <a:rPr lang="en-US" dirty="0" err="1"/>
              <a:t>Biospecimen</a:t>
            </a:r>
            <a:r>
              <a:rPr lang="en-US" dirty="0"/>
              <a:t> Collection and Data Sharing among Low-income, Uninsured and Underinsured Women: Is it a Matter of Trust? </a:t>
            </a: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5" name="Slide Number Placeholder 4"/>
          <p:cNvSpPr>
            <a:spLocks noGrp="1"/>
          </p:cNvSpPr>
          <p:nvPr>
            <p:ph type="sldNum" sz="quarter" idx="12"/>
          </p:nvPr>
        </p:nvSpPr>
        <p:spPr/>
        <p:txBody>
          <a:bodyPr/>
          <a:lstStyle/>
          <a:p>
            <a:fld id="{6C3F8612-B585-4B55-BE61-24FA79F2D366}" type="slidenum">
              <a:rPr lang="en-US" smtClean="0"/>
              <a:pPr/>
              <a:t>51</a:t>
            </a:fld>
            <a:endParaRPr lang="en-US"/>
          </a:p>
        </p:txBody>
      </p:sp>
      <p:sp>
        <p:nvSpPr>
          <p:cNvPr id="6" name="Date Placeholder 5"/>
          <p:cNvSpPr>
            <a:spLocks noGrp="1"/>
          </p:cNvSpPr>
          <p:nvPr>
            <p:ph type="dt" sz="half" idx="10"/>
          </p:nvPr>
        </p:nvSpPr>
        <p:spPr/>
        <p:txBody>
          <a:bodyPr/>
          <a:lstStyle/>
          <a:p>
            <a:r>
              <a:rPr lang="pt-BR" smtClean="0"/>
              <a:t>8/2/13</a:t>
            </a:r>
            <a:endParaRPr lang="en-US"/>
          </a:p>
        </p:txBody>
      </p:sp>
      <p:pic>
        <p:nvPicPr>
          <p:cNvPr id="7" name="Picture 6" descr="Screen Shot 2013-08-01 at 10.0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64754"/>
            <a:ext cx="8458200" cy="5336046"/>
          </a:xfrm>
          <a:prstGeom prst="rect">
            <a:avLst/>
          </a:prstGeom>
        </p:spPr>
      </p:pic>
      <p:sp>
        <p:nvSpPr>
          <p:cNvPr id="8" name="Subtitle 2"/>
          <p:cNvSpPr txBox="1">
            <a:spLocks/>
          </p:cNvSpPr>
          <p:nvPr/>
        </p:nvSpPr>
        <p:spPr>
          <a:xfrm>
            <a:off x="2057400" y="685800"/>
            <a:ext cx="5606941" cy="303632"/>
          </a:xfrm>
          <a:prstGeom prst="rect">
            <a:avLst/>
          </a:prstGeom>
        </p:spPr>
        <p:txBody>
          <a:bodyPr>
            <a:noAutofit/>
          </a:bodyPr>
          <a:lstStyle/>
          <a:p>
            <a:pPr marL="0" marR="0" lvl="0" indent="0" algn="ctr" defTabSz="457200" rtl="0" eaLnBrk="1" fontAlgn="auto" latinLnBrk="0" hangingPunct="1">
              <a:lnSpc>
                <a:spcPct val="100000"/>
              </a:lnSpc>
              <a:spcBef>
                <a:spcPts val="0"/>
              </a:spcBef>
              <a:spcAft>
                <a:spcPts val="400"/>
              </a:spcAft>
              <a:buClrTx/>
              <a:buSzTx/>
              <a:buFont typeface="Arial"/>
              <a:buNone/>
              <a:tabLst/>
              <a:defRPr/>
            </a:pPr>
            <a:r>
              <a:rPr lang="pt-PT" sz="1600" noProof="0" dirty="0" smtClean="0"/>
              <a:t>UCSD  </a:t>
            </a:r>
            <a:r>
              <a:rPr lang="pt-PT" sz="1600" i="1" noProof="0" dirty="0" smtClean="0"/>
              <a:t>Jane Burns, MD       </a:t>
            </a:r>
            <a:r>
              <a:rPr lang="pt-PT" sz="1600" noProof="0" dirty="0" err="1" smtClean="0"/>
              <a:t>Emory</a:t>
            </a:r>
            <a:r>
              <a:rPr lang="pt-PT" sz="1600" noProof="0" dirty="0" smtClean="0"/>
              <a:t> </a:t>
            </a:r>
            <a:r>
              <a:rPr lang="pt-PT" sz="1600" noProof="0" dirty="0" err="1" smtClean="0"/>
              <a:t>University</a:t>
            </a:r>
            <a:r>
              <a:rPr lang="pt-PT" sz="1600" noProof="0" dirty="0" smtClean="0"/>
              <a:t>   </a:t>
            </a:r>
            <a:r>
              <a:rPr lang="pt-PT" sz="1600" i="1" noProof="0" dirty="0" smtClean="0"/>
              <a:t>David Lloyd, MD</a:t>
            </a:r>
            <a:endParaRPr kumimoji="0" lang="pt-PT" sz="1600" b="0" i="1"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4791093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2-05 at 7.2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598"/>
            <a:ext cx="8295696" cy="4652250"/>
          </a:xfrm>
          <a:prstGeom prst="rect">
            <a:avLst/>
          </a:prstGeom>
        </p:spPr>
      </p:pic>
      <p:sp>
        <p:nvSpPr>
          <p:cNvPr id="7" name="TextBox 6"/>
          <p:cNvSpPr txBox="1"/>
          <p:nvPr/>
        </p:nvSpPr>
        <p:spPr>
          <a:xfrm>
            <a:off x="381000" y="6095998"/>
            <a:ext cx="8295696" cy="276999"/>
          </a:xfrm>
          <a:prstGeom prst="rect">
            <a:avLst/>
          </a:prstGeom>
          <a:noFill/>
        </p:spPr>
        <p:txBody>
          <a:bodyPr wrap="square" rtlCol="0">
            <a:spAutoFit/>
          </a:bodyPr>
          <a:lstStyle/>
          <a:p>
            <a:pPr algn="r"/>
            <a:r>
              <a:rPr lang="en-US" sz="1200" i="1" dirty="0" smtClean="0"/>
              <a:t>Ohno-Machado L. To Share or Not To Share: That Is Not the Question. Science Translational Medicine, 2012 4(165)</a:t>
            </a:r>
            <a:endParaRPr lang="en-US" sz="1200" i="1" dirty="0"/>
          </a:p>
        </p:txBody>
      </p:sp>
      <p:sp>
        <p:nvSpPr>
          <p:cNvPr id="8" name="Footer Placeholder 6"/>
          <p:cNvSpPr>
            <a:spLocks noGrp="1"/>
          </p:cNvSpPr>
          <p:nvPr>
            <p:ph type="ftr" sz="quarter" idx="11"/>
          </p:nvPr>
        </p:nvSpPr>
        <p:spPr>
          <a:xfrm>
            <a:off x="990600" y="6657474"/>
            <a:ext cx="7315200" cy="200526"/>
          </a:xfrm>
        </p:spPr>
        <p:txBody>
          <a:bodyPr/>
          <a:lstStyle/>
          <a:p>
            <a:r>
              <a:rPr lang="en-US" smtClean="0"/>
              <a:t>Supported by the NIH Grant U54 HL108460 to the University of California, San Diego</a:t>
            </a:r>
            <a:endParaRPr lang="en-US" dirty="0"/>
          </a:p>
        </p:txBody>
      </p:sp>
      <p:sp>
        <p:nvSpPr>
          <p:cNvPr id="9" name="Title 1"/>
          <p:cNvSpPr>
            <a:spLocks noGrp="1"/>
          </p:cNvSpPr>
          <p:nvPr>
            <p:ph type="title"/>
          </p:nvPr>
        </p:nvSpPr>
        <p:spPr>
          <a:xfrm>
            <a:off x="1524000" y="76200"/>
            <a:ext cx="7696200" cy="628454"/>
          </a:xfrm>
        </p:spPr>
        <p:txBody>
          <a:bodyPr>
            <a:noAutofit/>
          </a:bodyPr>
          <a:lstStyle/>
          <a:p>
            <a:pPr>
              <a:tabLst>
                <a:tab pos="223838" algn="l"/>
              </a:tabLst>
            </a:pPr>
            <a:r>
              <a:rPr lang="en-US" sz="2400" dirty="0"/>
              <a:t>Partnership for Epidemiological Research in </a:t>
            </a:r>
            <a:r>
              <a:rPr lang="en-US" sz="2400" dirty="0" smtClean="0"/>
              <a:t>Latinos </a:t>
            </a:r>
            <a:endParaRPr lang="en-US" sz="2400" dirty="0"/>
          </a:p>
        </p:txBody>
      </p:sp>
      <p:sp>
        <p:nvSpPr>
          <p:cNvPr id="2" name="TextBox 1"/>
          <p:cNvSpPr txBox="1"/>
          <p:nvPr/>
        </p:nvSpPr>
        <p:spPr>
          <a:xfrm>
            <a:off x="4038600" y="3821666"/>
            <a:ext cx="1371600" cy="369332"/>
          </a:xfrm>
          <a:prstGeom prst="rect">
            <a:avLst/>
          </a:prstGeom>
          <a:noFill/>
        </p:spPr>
        <p:txBody>
          <a:bodyPr wrap="square" rtlCol="0">
            <a:spAutoFit/>
          </a:bodyPr>
          <a:lstStyle/>
          <a:p>
            <a:r>
              <a:rPr lang="en-US" dirty="0" smtClean="0">
                <a:solidFill>
                  <a:srgbClr val="FF0000"/>
                </a:solidFill>
              </a:rPr>
              <a:t>FISMA Cloud</a:t>
            </a:r>
            <a:endParaRPr lang="en-US" dirty="0">
              <a:solidFill>
                <a:srgbClr val="FF0000"/>
              </a:solidFill>
            </a:endParaRPr>
          </a:p>
        </p:txBody>
      </p:sp>
      <p:sp>
        <p:nvSpPr>
          <p:cNvPr id="3" name="Cloud 2"/>
          <p:cNvSpPr/>
          <p:nvPr/>
        </p:nvSpPr>
        <p:spPr>
          <a:xfrm>
            <a:off x="3048000" y="2819398"/>
            <a:ext cx="2743200" cy="1676400"/>
          </a:xfrm>
          <a:prstGeom prst="cloud">
            <a:avLst/>
          </a:prstGeom>
          <a:solidFill>
            <a:srgbClr val="3366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p:cNvSpPr txBox="1">
            <a:spLocks/>
          </p:cNvSpPr>
          <p:nvPr/>
        </p:nvSpPr>
        <p:spPr>
          <a:xfrm>
            <a:off x="2743200" y="685800"/>
            <a:ext cx="5606941" cy="303632"/>
          </a:xfrm>
          <a:prstGeom prst="rect">
            <a:avLst/>
          </a:prstGeom>
        </p:spPr>
        <p:txBody>
          <a:bodyPr>
            <a:noAutofit/>
          </a:bodyPr>
          <a:lstStyle/>
          <a:p>
            <a:pPr marL="0" marR="0" lvl="0" indent="0" algn="ctr" defTabSz="457200" rtl="0" eaLnBrk="1" fontAlgn="auto" latinLnBrk="0" hangingPunct="1">
              <a:lnSpc>
                <a:spcPct val="100000"/>
              </a:lnSpc>
              <a:spcBef>
                <a:spcPts val="0"/>
              </a:spcBef>
              <a:spcAft>
                <a:spcPts val="400"/>
              </a:spcAft>
              <a:buClrTx/>
              <a:buSzTx/>
              <a:buFont typeface="Arial"/>
              <a:buNone/>
              <a:tabLst/>
              <a:defRPr/>
            </a:pPr>
            <a:r>
              <a:rPr lang="pt-PT" sz="1600" noProof="0" dirty="0" smtClean="0"/>
              <a:t>San Diego </a:t>
            </a:r>
            <a:r>
              <a:rPr lang="pt-PT" sz="1600" noProof="0" dirty="0" err="1" smtClean="0"/>
              <a:t>State</a:t>
            </a:r>
            <a:r>
              <a:rPr lang="pt-PT" sz="1600" noProof="0" dirty="0" smtClean="0"/>
              <a:t> </a:t>
            </a:r>
            <a:r>
              <a:rPr lang="pt-PT" sz="1600" noProof="0" dirty="0" err="1" smtClean="0"/>
              <a:t>University</a:t>
            </a:r>
            <a:r>
              <a:rPr lang="pt-PT" sz="1600" noProof="0" dirty="0" smtClean="0"/>
              <a:t>    </a:t>
            </a:r>
            <a:r>
              <a:rPr kumimoji="0" lang="pt-PT" sz="1600" b="0" i="1" u="none" strike="noStrike" kern="1200" cap="none" spc="0" normalizeH="0" baseline="0" noProof="0" dirty="0" smtClean="0">
                <a:ln>
                  <a:noFill/>
                </a:ln>
                <a:solidFill>
                  <a:schemeClr val="tx1"/>
                </a:solidFill>
                <a:effectLst/>
                <a:uLnTx/>
                <a:uFillTx/>
              </a:rPr>
              <a:t>Greg</a:t>
            </a:r>
            <a:r>
              <a:rPr kumimoji="0" lang="pt-PT" sz="1600" b="0" i="1" u="none" strike="noStrike" kern="1200" cap="none" spc="0" normalizeH="0" noProof="0" dirty="0" smtClean="0">
                <a:ln>
                  <a:noFill/>
                </a:ln>
                <a:solidFill>
                  <a:schemeClr val="tx1"/>
                </a:solidFill>
                <a:effectLst/>
                <a:uLnTx/>
                <a:uFillTx/>
              </a:rPr>
              <a:t> Talavera, MD</a:t>
            </a:r>
            <a:endParaRPr kumimoji="0" lang="pt-PT" sz="1600" b="0" i="1"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38735590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6252"/>
            <a:ext cx="6400800" cy="665748"/>
          </a:xfrm>
        </p:spPr>
        <p:txBody>
          <a:bodyPr/>
          <a:lstStyle/>
          <a:p>
            <a:r>
              <a:rPr lang="en-US" dirty="0" smtClean="0"/>
              <a:t>Trusted Parties in Research</a:t>
            </a:r>
            <a:endParaRPr lang="en-US" dirty="0"/>
          </a:p>
        </p:txBody>
      </p:sp>
      <p:sp>
        <p:nvSpPr>
          <p:cNvPr id="4" name="Date Placeholder 3"/>
          <p:cNvSpPr>
            <a:spLocks noGrp="1"/>
          </p:cNvSpPr>
          <p:nvPr>
            <p:ph type="dt" sz="half" idx="10"/>
          </p:nvPr>
        </p:nvSpPr>
        <p:spPr/>
        <p:txBody>
          <a:bodyPr/>
          <a:lstStyle/>
          <a:p>
            <a:fld id="{F7B13E63-2411-4BD9-AEA6-0746E2DEE2C9}" type="datetime1">
              <a:rPr lang="en-US" smtClean="0"/>
              <a:t>3/24/14</a:t>
            </a:fld>
            <a:endParaRPr lang="en-US"/>
          </a:p>
        </p:txBody>
      </p:sp>
      <p:sp>
        <p:nvSpPr>
          <p:cNvPr id="5" name="Footer Placeholder 4"/>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53</a:t>
            </a:fld>
            <a:endParaRPr lang="en-US"/>
          </a:p>
        </p:txBody>
      </p:sp>
      <p:pic>
        <p:nvPicPr>
          <p:cNvPr id="8" name="Picture 7" descr="MIHS2.jpg"/>
          <p:cNvPicPr>
            <a:picLocks noChangeAspect="1"/>
          </p:cNvPicPr>
          <p:nvPr/>
        </p:nvPicPr>
        <p:blipFill>
          <a:blip r:embed="rId2"/>
          <a:stretch>
            <a:fillRect/>
          </a:stretch>
        </p:blipFill>
        <p:spPr>
          <a:xfrm>
            <a:off x="4572000" y="990600"/>
            <a:ext cx="4067032" cy="2276475"/>
          </a:xfrm>
          <a:prstGeom prst="rect">
            <a:avLst/>
          </a:prstGeom>
          <a:ln w="101600" cmpd="sng">
            <a:solidFill>
              <a:schemeClr val="bg1">
                <a:lumMod val="85000"/>
              </a:schemeClr>
            </a:solidFill>
          </a:ln>
          <a:effectLst>
            <a:outerShdw blurRad="50800" dist="38100" dir="5400000" algn="t" rotWithShape="0">
              <a:prstClr val="black">
                <a:alpha val="40000"/>
              </a:prstClr>
            </a:outerShdw>
          </a:effectLst>
        </p:spPr>
      </p:pic>
      <p:pic>
        <p:nvPicPr>
          <p:cNvPr id="9" name="Picture 8"/>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57" y="3962400"/>
            <a:ext cx="8270543" cy="2169994"/>
          </a:xfrm>
          <a:prstGeom prst="rect">
            <a:avLst/>
          </a:prstGeom>
          <a:ln w="190500" cap="sq">
            <a:solidFill>
              <a:srgbClr val="C8C6BD"/>
            </a:solidFill>
            <a:prstDash val="solid"/>
            <a:miter lim="800000"/>
          </a:ln>
          <a:effectLst>
            <a:outerShdw blurRad="50800" dist="38100" dir="2700000" algn="tl"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itle 1"/>
          <p:cNvSpPr txBox="1">
            <a:spLocks/>
          </p:cNvSpPr>
          <p:nvPr/>
        </p:nvSpPr>
        <p:spPr>
          <a:xfrm>
            <a:off x="304800" y="1066800"/>
            <a:ext cx="4038600" cy="2667000"/>
          </a:xfrm>
          <a:prstGeom prst="rect">
            <a:avLst/>
          </a:prstGeom>
        </p:spPr>
        <p:txBody>
          <a:bodyPr>
            <a:norm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Informed Consent for Biospecimen Collection and Data Sharing among Low-income, Uninsured and Underinsured Women: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Is it a Matter of Trust?</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Subtitle 2"/>
          <p:cNvSpPr txBox="1">
            <a:spLocks/>
          </p:cNvSpPr>
          <p:nvPr/>
        </p:nvSpPr>
        <p:spPr>
          <a:xfrm>
            <a:off x="3308459" y="6173368"/>
            <a:ext cx="5606941" cy="303632"/>
          </a:xfrm>
          <a:prstGeom prst="rect">
            <a:avLst/>
          </a:prstGeom>
        </p:spPr>
        <p:txBody>
          <a:bodyPr>
            <a:noAutofit/>
          </a:bodyPr>
          <a:lstStyle/>
          <a:p>
            <a:pPr marL="0" marR="0" lvl="0" indent="0" algn="ctr" defTabSz="457200" rtl="0" eaLnBrk="1" fontAlgn="auto" latinLnBrk="0" hangingPunct="1">
              <a:lnSpc>
                <a:spcPct val="100000"/>
              </a:lnSpc>
              <a:spcBef>
                <a:spcPts val="0"/>
              </a:spcBef>
              <a:spcAft>
                <a:spcPts val="400"/>
              </a:spcAft>
              <a:buClrTx/>
              <a:buSzTx/>
              <a:buFont typeface="Arial"/>
              <a:buNone/>
              <a:tabLst/>
              <a:defRPr/>
            </a:pPr>
            <a:r>
              <a:rPr lang="pt-PT" sz="1600" dirty="0" smtClean="0"/>
              <a:t>UCSD </a:t>
            </a:r>
            <a:r>
              <a:rPr lang="pt-PT" sz="1600" dirty="0" err="1" smtClean="0"/>
              <a:t>Moores</a:t>
            </a:r>
            <a:r>
              <a:rPr lang="pt-PT" sz="1600" dirty="0" smtClean="0"/>
              <a:t> </a:t>
            </a:r>
            <a:r>
              <a:rPr lang="pt-PT" sz="1600" dirty="0" err="1" smtClean="0"/>
              <a:t>Cancer</a:t>
            </a:r>
            <a:r>
              <a:rPr lang="pt-PT" sz="1600" dirty="0" smtClean="0"/>
              <a:t> </a:t>
            </a:r>
            <a:r>
              <a:rPr lang="pt-PT" sz="1600" dirty="0" err="1" smtClean="0"/>
              <a:t>Center</a:t>
            </a:r>
            <a:r>
              <a:rPr lang="pt-PT" sz="1600" dirty="0" smtClean="0"/>
              <a:t>,</a:t>
            </a:r>
            <a:r>
              <a:rPr lang="pt-PT" sz="1600" i="1" dirty="0" smtClean="0"/>
              <a:t> CA   </a:t>
            </a:r>
            <a:r>
              <a:rPr kumimoji="0" lang="pt-PT" sz="1600" b="0" i="1" u="none" strike="noStrike" kern="1200" cap="none" spc="0" normalizeH="0" baseline="0" noProof="0" dirty="0" smtClean="0">
                <a:ln>
                  <a:noFill/>
                </a:ln>
                <a:solidFill>
                  <a:schemeClr val="tx1"/>
                </a:solidFill>
                <a:effectLst/>
                <a:uLnTx/>
                <a:uFillTx/>
              </a:rPr>
              <a:t>Maria Elena Martinez, </a:t>
            </a:r>
            <a:r>
              <a:rPr kumimoji="0" lang="pt-PT" sz="1600" b="0" i="1" u="none" strike="noStrike" kern="1200" cap="none" spc="0" normalizeH="0" baseline="0" noProof="0" dirty="0" err="1" smtClean="0">
                <a:ln>
                  <a:noFill/>
                </a:ln>
                <a:solidFill>
                  <a:schemeClr val="tx1"/>
                </a:solidFill>
                <a:effectLst/>
                <a:uLnTx/>
                <a:uFillTx/>
              </a:rPr>
              <a:t>PhD</a:t>
            </a:r>
            <a:endParaRPr kumimoji="0" lang="pt-PT" sz="1600" b="0" i="1" u="none" strike="noStrike" kern="1200" cap="none" spc="0" normalizeH="0" baseline="0" noProof="0" dirty="0" smtClean="0">
              <a:ln>
                <a:noFill/>
              </a:ln>
              <a:solidFill>
                <a:schemeClr val="tx1"/>
              </a:solidFill>
              <a:effectLst/>
              <a:uLnTx/>
              <a:uFillTx/>
            </a:endParaRPr>
          </a:p>
        </p:txBody>
      </p:sp>
      <p:sp>
        <p:nvSpPr>
          <p:cNvPr id="12" name="Subtitle 2"/>
          <p:cNvSpPr txBox="1">
            <a:spLocks/>
          </p:cNvSpPr>
          <p:nvPr/>
        </p:nvSpPr>
        <p:spPr>
          <a:xfrm>
            <a:off x="4495801" y="3352800"/>
            <a:ext cx="4267200" cy="381000"/>
          </a:xfrm>
          <a:prstGeom prst="rect">
            <a:avLst/>
          </a:prstGeom>
          <a:ln w="101600">
            <a:noFill/>
          </a:ln>
        </p:spPr>
        <p:txBody>
          <a:bodyPr>
            <a:normAutofit/>
          </a:bodyPr>
          <a:lstStyle/>
          <a:p>
            <a:pPr marL="0" marR="0" lvl="0" indent="0" algn="ctr" defTabSz="457200" rtl="0" eaLnBrk="1" fontAlgn="auto" latinLnBrk="0" hangingPunct="1">
              <a:lnSpc>
                <a:spcPct val="100000"/>
              </a:lnSpc>
              <a:spcBef>
                <a:spcPts val="0"/>
              </a:spcBef>
              <a:spcAft>
                <a:spcPts val="400"/>
              </a:spcAft>
              <a:buClrTx/>
              <a:buSzTx/>
              <a:buFont typeface="Arial"/>
              <a:buNone/>
              <a:tabLst/>
              <a:defRPr/>
            </a:pPr>
            <a:r>
              <a:rPr kumimoji="0" lang="pt-PT" sz="1600" b="0" u="none" strike="noStrike" kern="1200" cap="none" spc="0" normalizeH="0" baseline="0" noProof="0" dirty="0" err="1" smtClean="0">
                <a:solidFill>
                  <a:schemeClr val="tx1"/>
                </a:solidFill>
                <a:effectLst/>
                <a:uLnTx/>
                <a:uFillTx/>
              </a:rPr>
              <a:t>Maricopa</a:t>
            </a:r>
            <a:r>
              <a:rPr kumimoji="0" lang="pt-PT" sz="1600" b="0" u="none" strike="noStrike" kern="1200" cap="none" spc="0" normalizeH="0" baseline="0" noProof="0" dirty="0" smtClean="0">
                <a:solidFill>
                  <a:schemeClr val="tx1"/>
                </a:solidFill>
                <a:effectLst/>
                <a:uLnTx/>
                <a:uFillTx/>
              </a:rPr>
              <a:t> </a:t>
            </a:r>
            <a:r>
              <a:rPr kumimoji="0" lang="pt-PT" sz="1600" b="0" u="none" strike="noStrike" kern="1200" cap="none" spc="0" normalizeH="0" baseline="0" noProof="0" dirty="0" err="1" smtClean="0">
                <a:solidFill>
                  <a:schemeClr val="tx1"/>
                </a:solidFill>
                <a:effectLst/>
                <a:uLnTx/>
                <a:uFillTx/>
              </a:rPr>
              <a:t>Health</a:t>
            </a:r>
            <a:r>
              <a:rPr kumimoji="0" lang="pt-PT" sz="1600" b="0" u="none" strike="noStrike" kern="1200" cap="none" spc="0" normalizeH="0" baseline="0" noProof="0" dirty="0" smtClean="0">
                <a:solidFill>
                  <a:schemeClr val="tx1"/>
                </a:solidFill>
                <a:effectLst/>
                <a:uLnTx/>
                <a:uFillTx/>
              </a:rPr>
              <a:t> </a:t>
            </a:r>
            <a:r>
              <a:rPr kumimoji="0" lang="pt-PT" sz="1600" b="0" u="none" strike="noStrike" kern="1200" cap="none" spc="0" normalizeH="0" baseline="0" noProof="0" dirty="0" err="1" smtClean="0">
                <a:solidFill>
                  <a:schemeClr val="tx1"/>
                </a:solidFill>
                <a:effectLst/>
                <a:uLnTx/>
                <a:uFillTx/>
              </a:rPr>
              <a:t>System</a:t>
            </a:r>
            <a:r>
              <a:rPr kumimoji="0" lang="pt-PT" sz="1600" b="0" u="none" strike="noStrike" kern="1200" cap="none" spc="0" normalizeH="0" baseline="0" noProof="0" dirty="0" smtClean="0">
                <a:solidFill>
                  <a:schemeClr val="tx1"/>
                </a:solidFill>
                <a:effectLst/>
                <a:uLnTx/>
                <a:uFillTx/>
              </a:rPr>
              <a:t>, AZ</a:t>
            </a:r>
            <a:r>
              <a:rPr kumimoji="0" lang="pt-PT" sz="1600" b="0" u="none" strike="noStrike" kern="1200" cap="none" spc="0" normalizeH="0" noProof="0" dirty="0" smtClean="0">
                <a:solidFill>
                  <a:schemeClr val="tx1"/>
                </a:solidFill>
                <a:effectLst/>
                <a:uLnTx/>
                <a:uFillTx/>
              </a:rPr>
              <a:t>   </a:t>
            </a:r>
            <a:r>
              <a:rPr lang="pt-PT" sz="1600" i="1" dirty="0" smtClean="0"/>
              <a:t> </a:t>
            </a:r>
            <a:r>
              <a:rPr kumimoji="0" lang="pt-PT" sz="1600" b="0" i="1" u="none" strike="noStrike" kern="1200" cap="none" spc="0" normalizeH="0" baseline="0" noProof="0" dirty="0" err="1" smtClean="0">
                <a:solidFill>
                  <a:schemeClr val="tx1"/>
                </a:solidFill>
                <a:effectLst/>
                <a:uLnTx/>
                <a:uFillTx/>
              </a:rPr>
              <a:t>Ian</a:t>
            </a:r>
            <a:r>
              <a:rPr kumimoji="0" lang="pt-PT" sz="1600" b="0" i="1" u="none" strike="noStrike" kern="1200" cap="none" spc="0" normalizeH="0" baseline="0" noProof="0" dirty="0" smtClean="0">
                <a:solidFill>
                  <a:schemeClr val="tx1"/>
                </a:solidFill>
                <a:effectLst/>
                <a:uLnTx/>
                <a:uFillTx/>
              </a:rPr>
              <a:t> </a:t>
            </a:r>
            <a:r>
              <a:rPr kumimoji="0" lang="pt-PT" sz="1600" b="0" i="1" u="none" strike="noStrike" kern="1200" cap="none" spc="0" normalizeH="0" baseline="0" noProof="0" dirty="0" err="1" smtClean="0">
                <a:solidFill>
                  <a:schemeClr val="tx1"/>
                </a:solidFill>
                <a:effectLst/>
                <a:uLnTx/>
                <a:uFillTx/>
              </a:rPr>
              <a:t>Komenaka</a:t>
            </a:r>
            <a:r>
              <a:rPr kumimoji="0" lang="pt-PT" sz="1600" b="0" i="1" u="none" strike="noStrike" kern="1200" cap="none" spc="0" normalizeH="0" baseline="0" noProof="0" dirty="0" smtClean="0">
                <a:solidFill>
                  <a:schemeClr val="tx1"/>
                </a:solidFill>
                <a:effectLst/>
                <a:uLnTx/>
                <a:uFillTx/>
              </a:rPr>
              <a:t>, MD</a:t>
            </a:r>
          </a:p>
        </p:txBody>
      </p:sp>
    </p:spTree>
    <p:extLst>
      <p:ext uri="{BB962C8B-B14F-4D97-AF65-F5344CB8AC3E}">
        <p14:creationId xmlns:p14="http://schemas.microsoft.com/office/powerpoint/2010/main" val="40314028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20000" cy="665748"/>
          </a:xfrm>
        </p:spPr>
        <p:txBody>
          <a:bodyPr/>
          <a:lstStyle/>
          <a:p>
            <a:r>
              <a:rPr lang="en-US" dirty="0" smtClean="0"/>
              <a:t>Training: Intern Projects 2013</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09654183"/>
              </p:ext>
            </p:extLst>
          </p:nvPr>
        </p:nvGraphicFramePr>
        <p:xfrm>
          <a:off x="304800" y="1066800"/>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US" smtClean="0"/>
              <a:t>Supported by the NIH Grant U54 HL108460 to the University of California, San Diego</a:t>
            </a:r>
            <a:endParaRPr lang="en-US" dirty="0"/>
          </a:p>
        </p:txBody>
      </p:sp>
      <p:sp>
        <p:nvSpPr>
          <p:cNvPr id="6" name="Slide Number Placeholder 5"/>
          <p:cNvSpPr>
            <a:spLocks noGrp="1"/>
          </p:cNvSpPr>
          <p:nvPr>
            <p:ph type="sldNum" sz="quarter" idx="12"/>
          </p:nvPr>
        </p:nvSpPr>
        <p:spPr/>
        <p:txBody>
          <a:bodyPr/>
          <a:lstStyle/>
          <a:p>
            <a:fld id="{6C3F8612-B585-4B55-BE61-24FA79F2D366}" type="slidenum">
              <a:rPr lang="en-US" smtClean="0"/>
              <a:pPr/>
              <a:t>54</a:t>
            </a:fld>
            <a:endParaRPr lang="en-US"/>
          </a:p>
        </p:txBody>
      </p:sp>
      <p:sp>
        <p:nvSpPr>
          <p:cNvPr id="30" name="TextBox 29"/>
          <p:cNvSpPr txBox="1"/>
          <p:nvPr/>
        </p:nvSpPr>
        <p:spPr>
          <a:xfrm>
            <a:off x="5867400" y="1066800"/>
            <a:ext cx="2209800" cy="830997"/>
          </a:xfrm>
          <a:prstGeom prst="rect">
            <a:avLst/>
          </a:prstGeom>
          <a:noFill/>
        </p:spPr>
        <p:txBody>
          <a:bodyPr wrap="square" rtlCol="0">
            <a:spAutoFit/>
          </a:bodyPr>
          <a:lstStyle/>
          <a:p>
            <a:r>
              <a:rPr lang="en-US" sz="1600" dirty="0" smtClean="0"/>
              <a:t>Privacy </a:t>
            </a:r>
            <a:r>
              <a:rPr lang="en-US" sz="1600" dirty="0"/>
              <a:t>Preserving </a:t>
            </a:r>
            <a:r>
              <a:rPr lang="en-US" sz="1600" dirty="0" smtClean="0"/>
              <a:t>SVM using </a:t>
            </a:r>
            <a:r>
              <a:rPr lang="en-US" sz="1600" dirty="0"/>
              <a:t>Public and Private Datasets </a:t>
            </a:r>
            <a:endParaRPr lang="en-US" sz="1600" dirty="0" smtClean="0"/>
          </a:p>
        </p:txBody>
      </p:sp>
      <p:sp>
        <p:nvSpPr>
          <p:cNvPr id="17" name="TextBox 16"/>
          <p:cNvSpPr txBox="1"/>
          <p:nvPr/>
        </p:nvSpPr>
        <p:spPr>
          <a:xfrm>
            <a:off x="381000" y="2438400"/>
            <a:ext cx="1905000" cy="830997"/>
          </a:xfrm>
          <a:prstGeom prst="rect">
            <a:avLst/>
          </a:prstGeom>
          <a:noFill/>
        </p:spPr>
        <p:txBody>
          <a:bodyPr wrap="square" rtlCol="0">
            <a:spAutoFit/>
          </a:bodyPr>
          <a:lstStyle/>
          <a:p>
            <a:r>
              <a:rPr lang="en-US" sz="1600" dirty="0" smtClean="0"/>
              <a:t>Genomic Privacy </a:t>
            </a:r>
            <a:r>
              <a:rPr lang="en-US" sz="1600" dirty="0"/>
              <a:t>Protection Using Compressed Sensing </a:t>
            </a:r>
            <a:endParaRPr lang="en-US" sz="1600" i="1" dirty="0">
              <a:solidFill>
                <a:schemeClr val="accent1">
                  <a:lumMod val="75000"/>
                </a:schemeClr>
              </a:solidFill>
            </a:endParaRPr>
          </a:p>
        </p:txBody>
      </p:sp>
      <p:sp>
        <p:nvSpPr>
          <p:cNvPr id="18" name="TextBox 17"/>
          <p:cNvSpPr txBox="1"/>
          <p:nvPr/>
        </p:nvSpPr>
        <p:spPr>
          <a:xfrm>
            <a:off x="7239000" y="2362200"/>
            <a:ext cx="1828800" cy="830997"/>
          </a:xfrm>
          <a:prstGeom prst="rect">
            <a:avLst/>
          </a:prstGeom>
          <a:noFill/>
        </p:spPr>
        <p:txBody>
          <a:bodyPr wrap="square" rtlCol="0">
            <a:spAutoFit/>
          </a:bodyPr>
          <a:lstStyle/>
          <a:p>
            <a:r>
              <a:rPr lang="en-US" sz="1600" dirty="0" smtClean="0"/>
              <a:t>Data-Driven Prognostication Tool</a:t>
            </a:r>
            <a:endParaRPr lang="en-US" sz="1600" i="1" dirty="0">
              <a:solidFill>
                <a:schemeClr val="accent1">
                  <a:lumMod val="75000"/>
                </a:schemeClr>
              </a:solidFill>
            </a:endParaRPr>
          </a:p>
        </p:txBody>
      </p:sp>
      <p:sp>
        <p:nvSpPr>
          <p:cNvPr id="19" name="TextBox 18"/>
          <p:cNvSpPr txBox="1"/>
          <p:nvPr/>
        </p:nvSpPr>
        <p:spPr>
          <a:xfrm>
            <a:off x="1447800" y="4953000"/>
            <a:ext cx="2133600" cy="584776"/>
          </a:xfrm>
          <a:prstGeom prst="rect">
            <a:avLst/>
          </a:prstGeom>
          <a:noFill/>
        </p:spPr>
        <p:txBody>
          <a:bodyPr wrap="square" rtlCol="0">
            <a:spAutoFit/>
          </a:bodyPr>
          <a:lstStyle/>
          <a:p>
            <a:r>
              <a:rPr lang="en-US" sz="1600" dirty="0" smtClean="0"/>
              <a:t>Physician Re-Access of Patient Charts</a:t>
            </a:r>
            <a:endParaRPr lang="en-US" sz="1600" i="1" dirty="0">
              <a:solidFill>
                <a:schemeClr val="accent1">
                  <a:lumMod val="75000"/>
                </a:schemeClr>
              </a:solidFill>
            </a:endParaRPr>
          </a:p>
        </p:txBody>
      </p:sp>
      <p:sp>
        <p:nvSpPr>
          <p:cNvPr id="23" name="TextBox 22"/>
          <p:cNvSpPr txBox="1"/>
          <p:nvPr/>
        </p:nvSpPr>
        <p:spPr>
          <a:xfrm>
            <a:off x="381000" y="3733800"/>
            <a:ext cx="1828800" cy="830997"/>
          </a:xfrm>
          <a:prstGeom prst="rect">
            <a:avLst/>
          </a:prstGeom>
          <a:noFill/>
        </p:spPr>
        <p:txBody>
          <a:bodyPr wrap="square" rtlCol="0">
            <a:spAutoFit/>
          </a:bodyPr>
          <a:lstStyle/>
          <a:p>
            <a:r>
              <a:rPr lang="en-US" sz="1600" dirty="0" smtClean="0"/>
              <a:t>Genomics and Glucose Control in Diabetes</a:t>
            </a:r>
            <a:endParaRPr lang="en-US" sz="1600" i="1" dirty="0">
              <a:solidFill>
                <a:schemeClr val="accent1">
                  <a:lumMod val="75000"/>
                </a:schemeClr>
              </a:solidFill>
            </a:endParaRPr>
          </a:p>
        </p:txBody>
      </p:sp>
      <p:sp>
        <p:nvSpPr>
          <p:cNvPr id="24" name="TextBox 23"/>
          <p:cNvSpPr txBox="1"/>
          <p:nvPr/>
        </p:nvSpPr>
        <p:spPr>
          <a:xfrm>
            <a:off x="1600200" y="1066800"/>
            <a:ext cx="2438400" cy="584776"/>
          </a:xfrm>
          <a:prstGeom prst="rect">
            <a:avLst/>
          </a:prstGeom>
          <a:noFill/>
        </p:spPr>
        <p:txBody>
          <a:bodyPr wrap="square" rtlCol="0">
            <a:spAutoFit/>
          </a:bodyPr>
          <a:lstStyle/>
          <a:p>
            <a:r>
              <a:rPr lang="en-US" sz="1600" dirty="0" smtClean="0"/>
              <a:t>Knowledge Sharing Impact in Biomedical Literature</a:t>
            </a:r>
          </a:p>
        </p:txBody>
      </p:sp>
      <p:sp>
        <p:nvSpPr>
          <p:cNvPr id="26" name="TextBox 25"/>
          <p:cNvSpPr txBox="1"/>
          <p:nvPr/>
        </p:nvSpPr>
        <p:spPr>
          <a:xfrm>
            <a:off x="7162800" y="3733800"/>
            <a:ext cx="1828800" cy="584776"/>
          </a:xfrm>
          <a:prstGeom prst="rect">
            <a:avLst/>
          </a:prstGeom>
          <a:noFill/>
        </p:spPr>
        <p:txBody>
          <a:bodyPr wrap="square" rtlCol="0">
            <a:spAutoFit/>
          </a:bodyPr>
          <a:lstStyle/>
          <a:p>
            <a:r>
              <a:rPr lang="en-US" sz="1600" dirty="0" smtClean="0"/>
              <a:t>Consent </a:t>
            </a:r>
          </a:p>
          <a:p>
            <a:r>
              <a:rPr lang="en-US" sz="1600" dirty="0" smtClean="0"/>
              <a:t>Form Builder</a:t>
            </a:r>
            <a:endParaRPr lang="en-US" sz="1600" i="1" dirty="0">
              <a:solidFill>
                <a:schemeClr val="accent1">
                  <a:lumMod val="75000"/>
                </a:schemeClr>
              </a:solidFill>
            </a:endParaRPr>
          </a:p>
        </p:txBody>
      </p:sp>
      <p:sp>
        <p:nvSpPr>
          <p:cNvPr id="28" name="TextBox 27"/>
          <p:cNvSpPr txBox="1"/>
          <p:nvPr/>
        </p:nvSpPr>
        <p:spPr>
          <a:xfrm>
            <a:off x="3810000" y="5867400"/>
            <a:ext cx="1828800" cy="584776"/>
          </a:xfrm>
          <a:prstGeom prst="rect">
            <a:avLst/>
          </a:prstGeom>
          <a:noFill/>
        </p:spPr>
        <p:txBody>
          <a:bodyPr wrap="square" rtlCol="0">
            <a:spAutoFit/>
          </a:bodyPr>
          <a:lstStyle/>
          <a:p>
            <a:r>
              <a:rPr lang="en-US" sz="1600" dirty="0" smtClean="0"/>
              <a:t>Tiered Consent Patient Preferences</a:t>
            </a:r>
            <a:endParaRPr lang="en-US" sz="1600" i="1" dirty="0">
              <a:solidFill>
                <a:schemeClr val="accent1">
                  <a:lumMod val="75000"/>
                </a:schemeClr>
              </a:solidFill>
            </a:endParaRPr>
          </a:p>
        </p:txBody>
      </p:sp>
      <p:sp>
        <p:nvSpPr>
          <p:cNvPr id="31" name="TextBox 30"/>
          <p:cNvSpPr txBox="1"/>
          <p:nvPr/>
        </p:nvSpPr>
        <p:spPr>
          <a:xfrm>
            <a:off x="5791200" y="4953000"/>
            <a:ext cx="1676400" cy="584776"/>
          </a:xfrm>
          <a:prstGeom prst="rect">
            <a:avLst/>
          </a:prstGeom>
          <a:noFill/>
        </p:spPr>
        <p:txBody>
          <a:bodyPr wrap="square" rtlCol="0">
            <a:spAutoFit/>
          </a:bodyPr>
          <a:lstStyle/>
          <a:p>
            <a:r>
              <a:rPr lang="en-US" sz="1600" dirty="0" smtClean="0"/>
              <a:t>Usability Evaluation Tool</a:t>
            </a:r>
            <a:endParaRPr lang="en-US" sz="1600" i="1" dirty="0">
              <a:solidFill>
                <a:schemeClr val="accent1">
                  <a:lumMod val="75000"/>
                </a:schemeClr>
              </a:solidFill>
            </a:endParaRPr>
          </a:p>
        </p:txBody>
      </p:sp>
    </p:spTree>
    <p:extLst>
      <p:ext uri="{BB962C8B-B14F-4D97-AF65-F5344CB8AC3E}">
        <p14:creationId xmlns:p14="http://schemas.microsoft.com/office/powerpoint/2010/main" val="12287066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2-05 at 7.2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56387"/>
            <a:ext cx="8295696" cy="4652250"/>
          </a:xfrm>
          <a:prstGeom prst="rect">
            <a:avLst/>
          </a:prstGeom>
        </p:spPr>
      </p:pic>
      <p:sp>
        <p:nvSpPr>
          <p:cNvPr id="7" name="TextBox 6"/>
          <p:cNvSpPr txBox="1"/>
          <p:nvPr/>
        </p:nvSpPr>
        <p:spPr>
          <a:xfrm>
            <a:off x="381000" y="6095999"/>
            <a:ext cx="4622800" cy="469901"/>
          </a:xfrm>
          <a:prstGeom prst="rect">
            <a:avLst/>
          </a:prstGeom>
          <a:noFill/>
        </p:spPr>
        <p:txBody>
          <a:bodyPr wrap="square" rtlCol="0">
            <a:spAutoFit/>
          </a:bodyPr>
          <a:lstStyle/>
          <a:p>
            <a:r>
              <a:rPr lang="en-US" sz="1200" i="1" dirty="0" smtClean="0"/>
              <a:t>Ohno-Machado L. To Share or Not To Share: That Is Not the Question. Science Translational Medicine, 2012 4(165)</a:t>
            </a:r>
            <a:endParaRPr lang="en-US" sz="1200" i="1" dirty="0"/>
          </a:p>
        </p:txBody>
      </p:sp>
      <p:sp>
        <p:nvSpPr>
          <p:cNvPr id="12" name="Text Box 11"/>
          <p:cNvSpPr txBox="1">
            <a:spLocks noChangeArrowheads="1"/>
          </p:cNvSpPr>
          <p:nvPr/>
        </p:nvSpPr>
        <p:spPr bwMode="auto">
          <a:xfrm>
            <a:off x="465667" y="211667"/>
            <a:ext cx="8204201" cy="533752"/>
          </a:xfrm>
          <a:prstGeom prst="rect">
            <a:avLst/>
          </a:prstGeom>
          <a:noFill/>
          <a:ln w="9525">
            <a:noFill/>
            <a:miter lim="800000"/>
            <a:headEnd/>
            <a:tailEnd/>
          </a:ln>
        </p:spPr>
        <p:txBody>
          <a:bodyPr wrap="square" lIns="0" tIns="50935" rIns="0" bIns="50935">
            <a:prstTxWarp prst="textNoShape">
              <a:avLst/>
            </a:prstTxWarp>
            <a:spAutoFit/>
          </a:bodyPr>
          <a:lstStyle/>
          <a:p>
            <a:pPr algn="ctr"/>
            <a:r>
              <a:rPr lang="en-US" sz="2800" dirty="0" smtClean="0">
                <a:solidFill>
                  <a:schemeClr val="tx2"/>
                </a:solidFill>
                <a:latin typeface="+mj-lt"/>
                <a:cs typeface="Helvetica Neue Light"/>
              </a:rPr>
              <a:t>Data sharing models</a:t>
            </a:r>
            <a:endParaRPr lang="en-US" sz="2800" dirty="0">
              <a:solidFill>
                <a:schemeClr val="tx2"/>
              </a:solidFill>
              <a:latin typeface="+mj-lt"/>
              <a:cs typeface="Helvetica Neue Light"/>
            </a:endParaRPr>
          </a:p>
        </p:txBody>
      </p:sp>
    </p:spTree>
    <p:extLst>
      <p:ext uri="{BB962C8B-B14F-4D97-AF65-F5344CB8AC3E}">
        <p14:creationId xmlns:p14="http://schemas.microsoft.com/office/powerpoint/2010/main" val="8929238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1219200" y="-30671"/>
            <a:ext cx="8229600" cy="716471"/>
          </a:xfrm>
        </p:spPr>
        <p:txBody>
          <a:bodyPr>
            <a:normAutofit/>
          </a:bodyPr>
          <a:lstStyle/>
          <a:p>
            <a:pPr algn="ctr"/>
            <a:r>
              <a:rPr lang="en-US" dirty="0" smtClean="0">
                <a:latin typeface="Arial" charset="0"/>
                <a:ea typeface="ＭＳ Ｐゴシック" charset="0"/>
                <a:cs typeface="ＭＳ Ｐゴシック" charset="0"/>
              </a:rPr>
              <a:t>Clinical Data Network – UC-</a:t>
            </a:r>
            <a:r>
              <a:rPr lang="en-US" dirty="0" err="1" smtClean="0">
                <a:latin typeface="Arial" charset="0"/>
                <a:ea typeface="ＭＳ Ｐゴシック" charset="0"/>
                <a:cs typeface="ＭＳ Ｐゴシック" charset="0"/>
              </a:rPr>
              <a:t>ReX</a:t>
            </a:r>
            <a:endParaRPr lang="en-US" dirty="0">
              <a:latin typeface="Arial" charset="0"/>
              <a:ea typeface="ＭＳ Ｐゴシック" charset="0"/>
              <a:cs typeface="ＭＳ Ｐゴシック" charset="0"/>
            </a:endParaRPr>
          </a:p>
        </p:txBody>
      </p:sp>
      <p:sp>
        <p:nvSpPr>
          <p:cNvPr id="82946" name="Content Placeholder 2"/>
          <p:cNvSpPr>
            <a:spLocks noGrp="1"/>
          </p:cNvSpPr>
          <p:nvPr>
            <p:ph idx="1"/>
          </p:nvPr>
        </p:nvSpPr>
        <p:spPr>
          <a:xfrm>
            <a:off x="4248727" y="1955800"/>
            <a:ext cx="4539673" cy="3973947"/>
          </a:xfrm>
        </p:spPr>
        <p:txBody>
          <a:bodyPr>
            <a:normAutofit fontScale="92500"/>
          </a:bodyPr>
          <a:lstStyle/>
          <a:p>
            <a:r>
              <a:rPr lang="en-US" dirty="0">
                <a:latin typeface="+mj-lt"/>
                <a:ea typeface="ＭＳ Ｐゴシック" charset="0"/>
                <a:cs typeface="ＭＳ Ｐゴシック" charset="0"/>
              </a:rPr>
              <a:t>Clinical Data Warehouses from 5 Medical Centers and affiliated institutions exchange (&gt;</a:t>
            </a:r>
            <a:r>
              <a:rPr lang="en-US" dirty="0" smtClean="0">
                <a:latin typeface="+mj-lt"/>
                <a:ea typeface="ＭＳ Ｐゴシック" charset="0"/>
                <a:cs typeface="ＭＳ Ｐゴシック" charset="0"/>
              </a:rPr>
              <a:t>12 </a:t>
            </a:r>
            <a:r>
              <a:rPr lang="en-US" dirty="0">
                <a:latin typeface="+mj-lt"/>
                <a:ea typeface="ＭＳ Ｐゴシック" charset="0"/>
                <a:cs typeface="ＭＳ Ｐゴシック" charset="0"/>
              </a:rPr>
              <a:t>million patients)</a:t>
            </a:r>
          </a:p>
          <a:p>
            <a:r>
              <a:rPr lang="en-US" sz="2400" dirty="0" smtClean="0"/>
              <a:t>Improve patient </a:t>
            </a:r>
            <a:r>
              <a:rPr lang="en-US" sz="2400" dirty="0"/>
              <a:t>safety surveillance, quality improvement, translational research</a:t>
            </a:r>
          </a:p>
          <a:p>
            <a:pPr marL="0" indent="0">
              <a:buNone/>
              <a:defRPr/>
            </a:pPr>
            <a:endParaRPr lang="en-US" sz="1400" dirty="0" smtClean="0"/>
          </a:p>
        </p:txBody>
      </p:sp>
      <p:grpSp>
        <p:nvGrpSpPr>
          <p:cNvPr id="5" name="Group 4"/>
          <p:cNvGrpSpPr/>
          <p:nvPr/>
        </p:nvGrpSpPr>
        <p:grpSpPr>
          <a:xfrm>
            <a:off x="330201" y="1239846"/>
            <a:ext cx="3810000" cy="4964683"/>
            <a:chOff x="381001" y="1139038"/>
            <a:chExt cx="3810000" cy="4137236"/>
          </a:xfrm>
        </p:grpSpPr>
        <p:pic>
          <p:nvPicPr>
            <p:cNvPr id="2" name="Picture 1"/>
            <p:cNvPicPr>
              <a:picLocks noChangeAspect="1"/>
            </p:cNvPicPr>
            <p:nvPr/>
          </p:nvPicPr>
          <p:blipFill>
            <a:blip r:embed="rId2"/>
            <a:stretch>
              <a:fillRect/>
            </a:stretch>
          </p:blipFill>
          <p:spPr>
            <a:xfrm>
              <a:off x="381001" y="1139038"/>
              <a:ext cx="3810000" cy="4084596"/>
            </a:xfrm>
            <a:prstGeom prst="rect">
              <a:avLst/>
            </a:prstGeom>
          </p:spPr>
        </p:pic>
        <p:sp>
          <p:nvSpPr>
            <p:cNvPr id="3" name="5-Point Star 2"/>
            <p:cNvSpPr/>
            <p:nvPr/>
          </p:nvSpPr>
          <p:spPr>
            <a:xfrm>
              <a:off x="3048002" y="4941456"/>
              <a:ext cx="346364" cy="334818"/>
            </a:xfrm>
            <a:prstGeom prst="star5">
              <a:avLst>
                <a:gd name="adj" fmla="val 28455"/>
                <a:gd name="hf" fmla="val 105146"/>
                <a:gd name="vf" fmla="val 1105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2646219" y="4401128"/>
              <a:ext cx="346364" cy="334818"/>
            </a:xfrm>
            <a:prstGeom prst="star5">
              <a:avLst>
                <a:gd name="adj" fmla="val 28455"/>
                <a:gd name="hf" fmla="val 105146"/>
                <a:gd name="vf" fmla="val 1105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2346037" y="4239492"/>
              <a:ext cx="346364" cy="334818"/>
            </a:xfrm>
            <a:prstGeom prst="star5">
              <a:avLst>
                <a:gd name="adj" fmla="val 28455"/>
                <a:gd name="hf" fmla="val 105146"/>
                <a:gd name="vf" fmla="val 1105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1410855" y="2392220"/>
              <a:ext cx="346364" cy="334818"/>
            </a:xfrm>
            <a:prstGeom prst="star5">
              <a:avLst>
                <a:gd name="adj" fmla="val 28455"/>
                <a:gd name="hf" fmla="val 105146"/>
                <a:gd name="vf" fmla="val 1105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1182256" y="2706257"/>
              <a:ext cx="346364" cy="334818"/>
            </a:xfrm>
            <a:prstGeom prst="star5">
              <a:avLst>
                <a:gd name="adj" fmla="val 28455"/>
                <a:gd name="hf" fmla="val 105146"/>
                <a:gd name="vf" fmla="val 11055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1528620" y="6626423"/>
            <a:ext cx="6218380" cy="307777"/>
          </a:xfrm>
          <a:prstGeom prst="rect">
            <a:avLst/>
          </a:prstGeom>
          <a:noFill/>
        </p:spPr>
        <p:txBody>
          <a:bodyPr wrap="square" rtlCol="0">
            <a:spAutoFit/>
          </a:bodyPr>
          <a:lstStyle/>
          <a:p>
            <a:pPr algn="ctr">
              <a:defRPr/>
            </a:pPr>
            <a:r>
              <a:rPr lang="en-US" sz="1400" dirty="0"/>
              <a:t>	Funded by the UC Office of the </a:t>
            </a:r>
            <a:r>
              <a:rPr lang="en-US" sz="1400" dirty="0" smtClean="0"/>
              <a:t>President</a:t>
            </a:r>
            <a:endParaRPr lang="en-US" sz="1400" dirty="0"/>
          </a:p>
        </p:txBody>
      </p:sp>
    </p:spTree>
    <p:extLst>
      <p:ext uri="{BB962C8B-B14F-4D97-AF65-F5344CB8AC3E}">
        <p14:creationId xmlns:p14="http://schemas.microsoft.com/office/powerpoint/2010/main" val="30700224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1"/>
          <p:cNvSpPr txBox="1">
            <a:spLocks noChangeArrowheads="1"/>
          </p:cNvSpPr>
          <p:nvPr/>
        </p:nvSpPr>
        <p:spPr bwMode="auto">
          <a:xfrm>
            <a:off x="465667" y="76200"/>
            <a:ext cx="8204201" cy="533752"/>
          </a:xfrm>
          <a:prstGeom prst="rect">
            <a:avLst/>
          </a:prstGeom>
          <a:noFill/>
          <a:ln w="9525">
            <a:noFill/>
            <a:miter lim="800000"/>
            <a:headEnd/>
            <a:tailEnd/>
          </a:ln>
        </p:spPr>
        <p:txBody>
          <a:bodyPr wrap="square" lIns="0" tIns="50935" rIns="0" bIns="50935">
            <a:prstTxWarp prst="textNoShape">
              <a:avLst/>
            </a:prstTxWarp>
            <a:spAutoFit/>
          </a:bodyPr>
          <a:lstStyle/>
          <a:p>
            <a:pPr algn="ctr"/>
            <a:r>
              <a:rPr lang="en-US" sz="2800" dirty="0" smtClean="0">
                <a:solidFill>
                  <a:schemeClr val="tx2"/>
                </a:solidFill>
                <a:latin typeface="+mj-lt"/>
                <a:cs typeface="Helvetica Neue Light"/>
              </a:rPr>
              <a:t>UC-Research </a:t>
            </a:r>
            <a:r>
              <a:rPr lang="en-US" sz="2800" dirty="0" err="1" smtClean="0">
                <a:solidFill>
                  <a:schemeClr val="tx2"/>
                </a:solidFill>
                <a:latin typeface="+mj-lt"/>
                <a:cs typeface="Helvetica Neue Light"/>
              </a:rPr>
              <a:t>eXchange</a:t>
            </a:r>
            <a:r>
              <a:rPr lang="en-US" sz="2800" dirty="0" smtClean="0">
                <a:solidFill>
                  <a:schemeClr val="tx2"/>
                </a:solidFill>
                <a:latin typeface="+mj-lt"/>
                <a:cs typeface="Helvetica Neue Light"/>
              </a:rPr>
              <a:t> </a:t>
            </a:r>
            <a:endParaRPr lang="en-US" sz="2800" dirty="0">
              <a:solidFill>
                <a:schemeClr val="tx2"/>
              </a:solidFill>
              <a:latin typeface="+mj-lt"/>
              <a:cs typeface="Helvetica Neue Light"/>
            </a:endParaRPr>
          </a:p>
        </p:txBody>
      </p:sp>
      <p:grpSp>
        <p:nvGrpSpPr>
          <p:cNvPr id="2" name="Group 1"/>
          <p:cNvGrpSpPr/>
          <p:nvPr/>
        </p:nvGrpSpPr>
        <p:grpSpPr>
          <a:xfrm>
            <a:off x="541360" y="1433767"/>
            <a:ext cx="7983406" cy="3372951"/>
            <a:chOff x="855795" y="3020296"/>
            <a:chExt cx="7983406" cy="3372951"/>
          </a:xfrm>
        </p:grpSpPr>
        <p:cxnSp>
          <p:nvCxnSpPr>
            <p:cNvPr id="65" name="Straight Connector 64"/>
            <p:cNvCxnSpPr>
              <a:endCxn id="62" idx="2"/>
            </p:cNvCxnSpPr>
            <p:nvPr/>
          </p:nvCxnSpPr>
          <p:spPr>
            <a:xfrm rot="5400000" flipH="1" flipV="1">
              <a:off x="6245849" y="3383202"/>
              <a:ext cx="196103" cy="207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63" idx="0"/>
            </p:cNvCxnSpPr>
            <p:nvPr/>
          </p:nvCxnSpPr>
          <p:spPr>
            <a:xfrm flipV="1">
              <a:off x="6239991" y="3571156"/>
              <a:ext cx="311727" cy="14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64" idx="0"/>
            </p:cNvCxnSpPr>
            <p:nvPr/>
          </p:nvCxnSpPr>
          <p:spPr>
            <a:xfrm>
              <a:off x="6239991" y="3641192"/>
              <a:ext cx="311727" cy="154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0"/>
              <a:endCxn id="57" idx="2"/>
            </p:cNvCxnSpPr>
            <p:nvPr/>
          </p:nvCxnSpPr>
          <p:spPr>
            <a:xfrm rot="16200000" flipH="1">
              <a:off x="5452906" y="3393517"/>
              <a:ext cx="154081" cy="173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71" idx="3"/>
              <a:endCxn id="57" idx="2"/>
            </p:cNvCxnSpPr>
            <p:nvPr/>
          </p:nvCxnSpPr>
          <p:spPr>
            <a:xfrm rot="5400000" flipH="1" flipV="1">
              <a:off x="5431894" y="3568608"/>
              <a:ext cx="196103" cy="173182"/>
            </a:xfrm>
            <a:prstGeom prst="line">
              <a:avLst/>
            </a:prstGeom>
          </p:spPr>
          <p:style>
            <a:lnRef idx="1">
              <a:schemeClr val="accent1"/>
            </a:lnRef>
            <a:fillRef idx="0">
              <a:schemeClr val="accent1"/>
            </a:fillRef>
            <a:effectRef idx="0">
              <a:schemeClr val="accent1"/>
            </a:effectRef>
            <a:fontRef idx="minor">
              <a:schemeClr val="tx1"/>
            </a:fontRef>
          </p:style>
        </p:cxnSp>
        <p:sp>
          <p:nvSpPr>
            <p:cNvPr id="15" name="Can 14"/>
            <p:cNvSpPr/>
            <p:nvPr/>
          </p:nvSpPr>
          <p:spPr>
            <a:xfrm>
              <a:off x="2499264" y="3248986"/>
              <a:ext cx="831273" cy="616324"/>
            </a:xfrm>
            <a:prstGeom prst="can">
              <a:avLst/>
            </a:prstGeom>
            <a:solidFill>
              <a:srgbClr val="EDEDED"/>
            </a:solidFill>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pic>
          <p:nvPicPr>
            <p:cNvPr id="16" name="Picture 3" descr="C:\Users\Machado\AppData\Local\Microsoft\Windows\Temporary Internet Files\Content.IE5\HC14M98K\MCj0434822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300" y="4992512"/>
              <a:ext cx="1731818" cy="140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n 17"/>
            <p:cNvSpPr/>
            <p:nvPr/>
          </p:nvSpPr>
          <p:spPr>
            <a:xfrm>
              <a:off x="3469082" y="3248986"/>
              <a:ext cx="762000" cy="616324"/>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19" name="TextBox 13"/>
            <p:cNvSpPr txBox="1">
              <a:spLocks noChangeArrowheads="1"/>
            </p:cNvSpPr>
            <p:nvPr/>
          </p:nvSpPr>
          <p:spPr bwMode="auto">
            <a:xfrm>
              <a:off x="3412409" y="3371231"/>
              <a:ext cx="831273" cy="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solidFill>
                    <a:srgbClr val="FFFFFF"/>
                  </a:solidFill>
                  <a:latin typeface="Helvetica Neue Light"/>
                  <a:cs typeface="Helvetica Neue Light"/>
                </a:rPr>
                <a:t>UCSD</a:t>
              </a:r>
            </a:p>
            <a:p>
              <a:pPr algn="ctr" eaLnBrk="1" hangingPunct="1"/>
              <a:r>
                <a:rPr lang="en-US" sz="1300" dirty="0">
                  <a:solidFill>
                    <a:srgbClr val="FFFFFF"/>
                  </a:solidFill>
                  <a:latin typeface="Helvetica Neue Light"/>
                  <a:cs typeface="Helvetica Neue Light"/>
                </a:rPr>
                <a:t>(Epic)</a:t>
              </a:r>
            </a:p>
          </p:txBody>
        </p:sp>
        <p:sp>
          <p:nvSpPr>
            <p:cNvPr id="20" name="Can 19"/>
            <p:cNvSpPr/>
            <p:nvPr/>
          </p:nvSpPr>
          <p:spPr>
            <a:xfrm>
              <a:off x="4369627" y="3248986"/>
              <a:ext cx="762000" cy="616324"/>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21" name="TextBox 18"/>
            <p:cNvSpPr txBox="1">
              <a:spLocks noChangeArrowheads="1"/>
            </p:cNvSpPr>
            <p:nvPr/>
          </p:nvSpPr>
          <p:spPr bwMode="auto">
            <a:xfrm>
              <a:off x="1854201" y="4482147"/>
              <a:ext cx="6985000" cy="282914"/>
            </a:xfrm>
            <a:prstGeom prst="rect">
              <a:avLst/>
            </a:prstGeom>
            <a:solidFill>
              <a:srgbClr val="EDEDED"/>
            </a:solidFill>
            <a:ln w="9525">
              <a:solidFill>
                <a:srgbClr val="918F90"/>
              </a:solidFill>
              <a:miter lim="800000"/>
              <a:headEnd/>
              <a:tailEnd/>
            </a:ln>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latin typeface="Helvetica Neue Light"/>
                  <a:cs typeface="Helvetica Neue Light"/>
                </a:rPr>
                <a:t>Data Matching Function: Map D onto data </a:t>
              </a:r>
              <a:r>
                <a:rPr lang="en-US" sz="1300" dirty="0" smtClean="0">
                  <a:latin typeface="Helvetica Neue Light"/>
                  <a:cs typeface="Helvetica Neue Light"/>
                </a:rPr>
                <a:t>dictionaries, use Data Warehouses derived from EHR</a:t>
              </a:r>
              <a:endParaRPr lang="en-US" sz="1300" dirty="0">
                <a:latin typeface="Helvetica Neue Light"/>
                <a:cs typeface="Helvetica Neue Light"/>
              </a:endParaRPr>
            </a:p>
          </p:txBody>
        </p:sp>
        <p:cxnSp>
          <p:nvCxnSpPr>
            <p:cNvPr id="30" name="Straight Arrow Connector 29"/>
            <p:cNvCxnSpPr/>
            <p:nvPr/>
          </p:nvCxnSpPr>
          <p:spPr>
            <a:xfrm rot="5400000" flipH="1" flipV="1">
              <a:off x="3675373" y="4139082"/>
              <a:ext cx="280147" cy="2886"/>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3884496" y="4139219"/>
              <a:ext cx="278980" cy="1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100"/>
            <p:cNvSpPr txBox="1">
              <a:spLocks noChangeArrowheads="1"/>
            </p:cNvSpPr>
            <p:nvPr/>
          </p:nvSpPr>
          <p:spPr bwMode="auto">
            <a:xfrm>
              <a:off x="1252353" y="5730522"/>
              <a:ext cx="3117275" cy="28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smtClean="0">
                  <a:latin typeface="Helvetica Neue Medium"/>
                  <a:cs typeface="Helvetica Neue Medium"/>
                </a:rPr>
                <a:t>Results on Harmonized Data</a:t>
              </a:r>
              <a:endParaRPr lang="en-US" sz="1300" dirty="0">
                <a:latin typeface="Helvetica Neue Medium"/>
                <a:cs typeface="Helvetica Neue Medium"/>
              </a:endParaRPr>
            </a:p>
          </p:txBody>
        </p:sp>
        <p:sp>
          <p:nvSpPr>
            <p:cNvPr id="36" name="TextBox 149"/>
            <p:cNvSpPr txBox="1">
              <a:spLocks noChangeArrowheads="1"/>
            </p:cNvSpPr>
            <p:nvPr/>
          </p:nvSpPr>
          <p:spPr bwMode="auto">
            <a:xfrm>
              <a:off x="1252353" y="5162565"/>
              <a:ext cx="3117275" cy="28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latin typeface="Helvetica Neue Medium"/>
                  <a:cs typeface="Helvetica Neue Medium"/>
                </a:rPr>
                <a:t>Request for Data </a:t>
              </a:r>
              <a:r>
                <a:rPr lang="en-US" sz="1300" dirty="0" smtClean="0">
                  <a:latin typeface="Helvetica Neue Medium"/>
                  <a:cs typeface="Helvetica Neue Medium"/>
                </a:rPr>
                <a:t>on Cohort</a:t>
              </a:r>
              <a:endParaRPr lang="en-US" sz="1300" dirty="0">
                <a:latin typeface="Helvetica Neue Medium"/>
                <a:cs typeface="Helvetica Neue Medium"/>
              </a:endParaRPr>
            </a:p>
          </p:txBody>
        </p:sp>
        <p:pic>
          <p:nvPicPr>
            <p:cNvPr id="38" name="Picture 7" descr="C:\Users\Machado\AppData\Local\Microsoft\Windows\Temporary Internet Files\Content.IE5\W8462OWS\MCj0397048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027" y="5137054"/>
              <a:ext cx="415636" cy="33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Arrow Connector 39"/>
            <p:cNvCxnSpPr/>
            <p:nvPr/>
          </p:nvCxnSpPr>
          <p:spPr>
            <a:xfrm rot="5400000" flipH="1" flipV="1">
              <a:off x="4576639" y="4138635"/>
              <a:ext cx="280147" cy="1444"/>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4785762" y="4138774"/>
              <a:ext cx="27898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7069737" y="4137915"/>
              <a:ext cx="280147" cy="2886"/>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7278859" y="4138052"/>
              <a:ext cx="278981" cy="1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7971003" y="4138635"/>
              <a:ext cx="280147" cy="1444"/>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8180126" y="4138774"/>
              <a:ext cx="27898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54"/>
            <p:cNvSpPr txBox="1">
              <a:spLocks noChangeArrowheads="1"/>
            </p:cNvSpPr>
            <p:nvPr/>
          </p:nvSpPr>
          <p:spPr bwMode="auto">
            <a:xfrm>
              <a:off x="2488768" y="3345979"/>
              <a:ext cx="831273" cy="4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smtClean="0">
                  <a:latin typeface="Helvetica Neue Light"/>
                  <a:cs typeface="Helvetica Neue Light"/>
                </a:rPr>
                <a:t>Registries, other DBs</a:t>
              </a:r>
              <a:endParaRPr lang="en-US" sz="1100" dirty="0">
                <a:latin typeface="Helvetica Neue Light"/>
                <a:cs typeface="Helvetica Neue Light"/>
              </a:endParaRPr>
            </a:p>
          </p:txBody>
        </p:sp>
        <p:cxnSp>
          <p:nvCxnSpPr>
            <p:cNvPr id="50" name="Straight Arrow Connector 49"/>
            <p:cNvCxnSpPr/>
            <p:nvPr/>
          </p:nvCxnSpPr>
          <p:spPr>
            <a:xfrm rot="5400000" flipH="1" flipV="1">
              <a:off x="2705555" y="4137915"/>
              <a:ext cx="280147" cy="2886"/>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a:off x="2914677" y="4138052"/>
              <a:ext cx="278981" cy="1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15"/>
            <p:cNvSpPr txBox="1">
              <a:spLocks noChangeArrowheads="1"/>
            </p:cNvSpPr>
            <p:nvPr/>
          </p:nvSpPr>
          <p:spPr bwMode="auto">
            <a:xfrm>
              <a:off x="4254173" y="3361045"/>
              <a:ext cx="969818" cy="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solidFill>
                    <a:srgbClr val="FFFFFF"/>
                  </a:solidFill>
                  <a:latin typeface="Helvetica Neue Light"/>
                  <a:cs typeface="Helvetica Neue Light"/>
                </a:rPr>
                <a:t>UC Irvine </a:t>
              </a:r>
            </a:p>
            <a:p>
              <a:pPr algn="ctr" eaLnBrk="1" hangingPunct="1"/>
              <a:r>
                <a:rPr lang="en-US" sz="1300" dirty="0" smtClean="0">
                  <a:solidFill>
                    <a:srgbClr val="FFFFFF"/>
                  </a:solidFill>
                  <a:latin typeface="Helvetica Neue Light"/>
                  <a:cs typeface="Helvetica Neue Light"/>
                </a:rPr>
                <a:t>(</a:t>
              </a:r>
              <a:r>
                <a:rPr lang="en-US" sz="1300" dirty="0" err="1" smtClean="0">
                  <a:solidFill>
                    <a:srgbClr val="FFFFFF"/>
                  </a:solidFill>
                  <a:latin typeface="Helvetica Neue Light"/>
                  <a:cs typeface="Helvetica Neue Light"/>
                </a:rPr>
                <a:t>Allscripts</a:t>
              </a:r>
              <a:r>
                <a:rPr lang="en-US" sz="1300" dirty="0" smtClean="0">
                  <a:solidFill>
                    <a:srgbClr val="FFFFFF"/>
                  </a:solidFill>
                  <a:latin typeface="Helvetica Neue Light"/>
                  <a:cs typeface="Helvetica Neue Light"/>
                </a:rPr>
                <a:t>)</a:t>
              </a:r>
              <a:endParaRPr lang="en-US" sz="1300" dirty="0">
                <a:solidFill>
                  <a:srgbClr val="FFFFFF"/>
                </a:solidFill>
                <a:latin typeface="Helvetica Neue Light"/>
                <a:cs typeface="Helvetica Neue Light"/>
              </a:endParaRPr>
            </a:p>
          </p:txBody>
        </p:sp>
        <p:sp>
          <p:nvSpPr>
            <p:cNvPr id="53" name="Can 52"/>
            <p:cNvSpPr/>
            <p:nvPr/>
          </p:nvSpPr>
          <p:spPr>
            <a:xfrm>
              <a:off x="6863445" y="3248986"/>
              <a:ext cx="762000" cy="616324"/>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54" name="TextBox 62"/>
            <p:cNvSpPr txBox="1">
              <a:spLocks noChangeArrowheads="1"/>
            </p:cNvSpPr>
            <p:nvPr/>
          </p:nvSpPr>
          <p:spPr bwMode="auto">
            <a:xfrm>
              <a:off x="6792994" y="3383223"/>
              <a:ext cx="893329" cy="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solidFill>
                    <a:srgbClr val="FFFFFF"/>
                  </a:solidFill>
                  <a:latin typeface="Helvetica Neue Light"/>
                  <a:cs typeface="Helvetica Neue Light"/>
                </a:rPr>
                <a:t>UC Davis</a:t>
              </a:r>
            </a:p>
            <a:p>
              <a:pPr algn="ctr" eaLnBrk="1" hangingPunct="1"/>
              <a:r>
                <a:rPr lang="en-US" sz="1300" dirty="0">
                  <a:solidFill>
                    <a:srgbClr val="FFFFFF"/>
                  </a:solidFill>
                  <a:latin typeface="Helvetica Neue Light"/>
                  <a:cs typeface="Helvetica Neue Light"/>
                </a:rPr>
                <a:t>(Epic)</a:t>
              </a:r>
            </a:p>
          </p:txBody>
        </p:sp>
        <p:sp>
          <p:nvSpPr>
            <p:cNvPr id="55" name="Can 54"/>
            <p:cNvSpPr/>
            <p:nvPr/>
          </p:nvSpPr>
          <p:spPr>
            <a:xfrm>
              <a:off x="7763991" y="3248986"/>
              <a:ext cx="762000" cy="616324"/>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56" name="TextBox 64"/>
            <p:cNvSpPr txBox="1">
              <a:spLocks noChangeArrowheads="1"/>
            </p:cNvSpPr>
            <p:nvPr/>
          </p:nvSpPr>
          <p:spPr bwMode="auto">
            <a:xfrm>
              <a:off x="7818573" y="3371231"/>
              <a:ext cx="692727" cy="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dirty="0">
                  <a:solidFill>
                    <a:srgbClr val="FFFFFF"/>
                  </a:solidFill>
                  <a:latin typeface="Helvetica Neue Light"/>
                  <a:cs typeface="Helvetica Neue Light"/>
                </a:rPr>
                <a:t>UCSF</a:t>
              </a:r>
            </a:p>
            <a:p>
              <a:pPr algn="ctr" eaLnBrk="1" hangingPunct="1"/>
              <a:r>
                <a:rPr lang="en-US" sz="1300" dirty="0">
                  <a:solidFill>
                    <a:srgbClr val="FFFFFF"/>
                  </a:solidFill>
                  <a:latin typeface="Helvetica Neue Light"/>
                  <a:cs typeface="Helvetica Neue Light"/>
                </a:rPr>
                <a:t>(Epic)</a:t>
              </a:r>
            </a:p>
          </p:txBody>
        </p:sp>
        <p:sp>
          <p:nvSpPr>
            <p:cNvPr id="57" name="Can 56"/>
            <p:cNvSpPr/>
            <p:nvPr/>
          </p:nvSpPr>
          <p:spPr>
            <a:xfrm>
              <a:off x="5616536" y="3248986"/>
              <a:ext cx="762000" cy="616324"/>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58" name="TextBox 69"/>
            <p:cNvSpPr txBox="1">
              <a:spLocks noChangeArrowheads="1"/>
            </p:cNvSpPr>
            <p:nvPr/>
          </p:nvSpPr>
          <p:spPr bwMode="auto">
            <a:xfrm>
              <a:off x="5578750" y="3411979"/>
              <a:ext cx="831273" cy="39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a:solidFill>
                    <a:srgbClr val="FFFFFF"/>
                  </a:solidFill>
                  <a:latin typeface="Helvetica Neue Light"/>
                  <a:cs typeface="Helvetica Neue Light"/>
                </a:rPr>
                <a:t>Community Partners</a:t>
              </a:r>
            </a:p>
          </p:txBody>
        </p:sp>
        <p:cxnSp>
          <p:nvCxnSpPr>
            <p:cNvPr id="60" name="Straight Arrow Connector 59"/>
            <p:cNvCxnSpPr/>
            <p:nvPr/>
          </p:nvCxnSpPr>
          <p:spPr>
            <a:xfrm rot="5400000" flipH="1" flipV="1">
              <a:off x="5754276" y="4138635"/>
              <a:ext cx="280147" cy="1444"/>
            </a:xfrm>
            <a:prstGeom prst="straightConnector1">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5963399" y="4138774"/>
              <a:ext cx="27898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Can 61"/>
            <p:cNvSpPr/>
            <p:nvPr/>
          </p:nvSpPr>
          <p:spPr>
            <a:xfrm>
              <a:off x="6447809" y="3305015"/>
              <a:ext cx="207818" cy="168088"/>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63" name="Can 62"/>
            <p:cNvSpPr/>
            <p:nvPr/>
          </p:nvSpPr>
          <p:spPr>
            <a:xfrm>
              <a:off x="6447809" y="3529133"/>
              <a:ext cx="207818" cy="168088"/>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64" name="Can 63"/>
            <p:cNvSpPr/>
            <p:nvPr/>
          </p:nvSpPr>
          <p:spPr>
            <a:xfrm>
              <a:off x="6447809" y="3753251"/>
              <a:ext cx="207818" cy="168088"/>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cxnSp>
          <p:nvCxnSpPr>
            <p:cNvPr id="68" name="Shape 92"/>
            <p:cNvCxnSpPr/>
            <p:nvPr/>
          </p:nvCxnSpPr>
          <p:spPr>
            <a:xfrm rot="16200000" flipH="1">
              <a:off x="2009492" y="3219676"/>
              <a:ext cx="1848971" cy="2909455"/>
            </a:xfrm>
            <a:prstGeom prst="bentConnector2">
              <a:avLst/>
            </a:prstGeom>
            <a:ln>
              <a:solidFill>
                <a:srgbClr val="7096CF"/>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a:endCxn id="31" idx="1"/>
            </p:cNvCxnSpPr>
            <p:nvPr/>
          </p:nvCxnSpPr>
          <p:spPr>
            <a:xfrm rot="10800000">
              <a:off x="855795" y="3483732"/>
              <a:ext cx="3532910" cy="2674227"/>
            </a:xfrm>
            <a:prstGeom prst="bentConnector3">
              <a:avLst>
                <a:gd name="adj1" fmla="val 10647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Can 69"/>
            <p:cNvSpPr/>
            <p:nvPr/>
          </p:nvSpPr>
          <p:spPr>
            <a:xfrm>
              <a:off x="5339446" y="3361045"/>
              <a:ext cx="207818" cy="168088"/>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71" name="Can 70"/>
            <p:cNvSpPr/>
            <p:nvPr/>
          </p:nvSpPr>
          <p:spPr>
            <a:xfrm>
              <a:off x="5339446" y="3585162"/>
              <a:ext cx="207818" cy="168088"/>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solidFill>
                  <a:srgbClr val="FFFFFF"/>
                </a:solidFill>
              </a:endParaRPr>
            </a:p>
          </p:txBody>
        </p:sp>
        <p:sp>
          <p:nvSpPr>
            <p:cNvPr id="17" name="Rounded Rectangle 16"/>
            <p:cNvSpPr/>
            <p:nvPr/>
          </p:nvSpPr>
          <p:spPr>
            <a:xfrm>
              <a:off x="855795" y="3020296"/>
              <a:ext cx="1246909" cy="1008529"/>
            </a:xfrm>
            <a:prstGeom prst="roundRect">
              <a:avLst/>
            </a:prstGeom>
            <a:solidFill>
              <a:srgbClr val="7096CF"/>
            </a:solidFill>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31" name="TextBox 76"/>
            <p:cNvSpPr txBox="1">
              <a:spLocks noChangeArrowheads="1"/>
            </p:cNvSpPr>
            <p:nvPr/>
          </p:nvSpPr>
          <p:spPr bwMode="auto">
            <a:xfrm>
              <a:off x="855795" y="3188385"/>
              <a:ext cx="1246909" cy="59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solidFill>
                    <a:srgbClr val="000000"/>
                  </a:solidFill>
                  <a:latin typeface="Helvetica Neue Light"/>
                  <a:cs typeface="Helvetica Neue Light"/>
                </a:rPr>
                <a:t>Researcher </a:t>
              </a:r>
              <a:r>
                <a:rPr lang="en-US" sz="1100" dirty="0">
                  <a:solidFill>
                    <a:srgbClr val="000000"/>
                  </a:solidFill>
                  <a:latin typeface="Helvetica Neue Light"/>
                  <a:cs typeface="Helvetica Neue Light"/>
                </a:rPr>
                <a:t>wants data about </a:t>
              </a:r>
              <a:r>
                <a:rPr lang="en-US" sz="1100" dirty="0" smtClean="0">
                  <a:solidFill>
                    <a:srgbClr val="000000"/>
                  </a:solidFill>
                  <a:latin typeface="Helvetica Neue Light"/>
                  <a:cs typeface="Helvetica Neue Light"/>
                </a:rPr>
                <a:t>population</a:t>
              </a:r>
              <a:endParaRPr lang="en-US" sz="1100" dirty="0">
                <a:solidFill>
                  <a:srgbClr val="000000"/>
                </a:solidFill>
                <a:latin typeface="Helvetica Neue Light"/>
                <a:cs typeface="Helvetica Neue Light"/>
              </a:endParaRPr>
            </a:p>
          </p:txBody>
        </p:sp>
        <p:pic>
          <p:nvPicPr>
            <p:cNvPr id="39" name="Picture 5" descr="C:\Users\Machado\Pictures\Microsoft Clip Organizer\j043488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327" y="3519989"/>
              <a:ext cx="554182" cy="44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Content Placeholder 2"/>
          <p:cNvSpPr txBox="1">
            <a:spLocks/>
          </p:cNvSpPr>
          <p:nvPr/>
        </p:nvSpPr>
        <p:spPr bwMode="auto">
          <a:xfrm>
            <a:off x="742150" y="4794059"/>
            <a:ext cx="7659014" cy="1606453"/>
          </a:xfrm>
          <a:prstGeom prst="rect">
            <a:avLst/>
          </a:prstGeom>
          <a:solidFill>
            <a:srgbClr val="F6E19A"/>
          </a:solidFill>
          <a:ln w="9525">
            <a:noFill/>
            <a:miter lim="800000"/>
            <a:headEnd/>
            <a:tailEnd/>
          </a:ln>
        </p:spPr>
        <p:txBody>
          <a:bodyPr lIns="91429" tIns="45714" rIns="91429" bIns="45714"/>
          <a:lstStyle/>
          <a:p>
            <a:pPr marL="309144" lvl="1" indent="-126792">
              <a:spcBef>
                <a:spcPts val="763"/>
              </a:spcBef>
              <a:buClr>
                <a:schemeClr val="tx2"/>
              </a:buClr>
              <a:buFont typeface="Lucida Grande" pitchFamily="-65" charset="0"/>
              <a:buChar char="-"/>
            </a:pPr>
            <a:r>
              <a:rPr lang="en-US" sz="1300" dirty="0" smtClean="0">
                <a:solidFill>
                  <a:srgbClr val="000000"/>
                </a:solidFill>
                <a:latin typeface="Novarese Book"/>
                <a:cs typeface="Novarese Book"/>
              </a:rPr>
              <a:t>Currently</a:t>
            </a:r>
          </a:p>
          <a:p>
            <a:pPr marL="766344" lvl="2" indent="-126792">
              <a:spcBef>
                <a:spcPts val="763"/>
              </a:spcBef>
              <a:buClr>
                <a:schemeClr val="tx2"/>
              </a:buClr>
              <a:buFont typeface="Lucida Grande" pitchFamily="-65" charset="0"/>
              <a:buChar char="-"/>
            </a:pPr>
            <a:r>
              <a:rPr lang="en-US" sz="1300" dirty="0" smtClean="0">
                <a:solidFill>
                  <a:srgbClr val="000000"/>
                </a:solidFill>
                <a:latin typeface="Novarese Book"/>
                <a:cs typeface="Novarese Book"/>
              </a:rPr>
              <a:t>Count queries</a:t>
            </a:r>
          </a:p>
          <a:p>
            <a:pPr marL="309144" lvl="1" indent="-126792">
              <a:spcBef>
                <a:spcPts val="763"/>
              </a:spcBef>
              <a:buClr>
                <a:schemeClr val="tx2"/>
              </a:buClr>
              <a:buFont typeface="Lucida Grande" pitchFamily="-65" charset="0"/>
              <a:buChar char="-"/>
            </a:pPr>
            <a:r>
              <a:rPr lang="en-US" sz="1300" dirty="0" smtClean="0">
                <a:solidFill>
                  <a:srgbClr val="000000"/>
                </a:solidFill>
                <a:latin typeface="Novarese Book"/>
                <a:cs typeface="Novarese Book"/>
              </a:rPr>
              <a:t>Future steps</a:t>
            </a:r>
            <a:endParaRPr lang="en-US" sz="1300" dirty="0">
              <a:solidFill>
                <a:srgbClr val="000000"/>
              </a:solidFill>
              <a:latin typeface="Novarese Book"/>
              <a:cs typeface="Novarese Book"/>
            </a:endParaRPr>
          </a:p>
          <a:p>
            <a:pPr marL="766344" lvl="2" indent="-126792">
              <a:spcBef>
                <a:spcPts val="763"/>
              </a:spcBef>
              <a:buClr>
                <a:schemeClr val="tx2"/>
              </a:buClr>
              <a:buFont typeface="Lucida Grande" pitchFamily="-65" charset="0"/>
              <a:buChar char="-"/>
            </a:pPr>
            <a:r>
              <a:rPr lang="en-US" sz="1300" dirty="0">
                <a:solidFill>
                  <a:srgbClr val="000000"/>
                </a:solidFill>
                <a:latin typeface="Novarese Book"/>
                <a:cs typeface="Novarese Book"/>
              </a:rPr>
              <a:t>I</a:t>
            </a:r>
            <a:r>
              <a:rPr lang="en-US" sz="1300" dirty="0" smtClean="0">
                <a:solidFill>
                  <a:srgbClr val="000000"/>
                </a:solidFill>
                <a:latin typeface="Novarese Book"/>
                <a:cs typeface="Novarese Book"/>
              </a:rPr>
              <a:t>ndividual</a:t>
            </a:r>
            <a:r>
              <a:rPr lang="en-US" sz="1300" dirty="0">
                <a:solidFill>
                  <a:srgbClr val="000000"/>
                </a:solidFill>
                <a:latin typeface="Novarese Book"/>
                <a:cs typeface="Novarese Book"/>
              </a:rPr>
              <a:t>-level patient </a:t>
            </a:r>
            <a:r>
              <a:rPr lang="en-US" sz="1300" dirty="0" smtClean="0">
                <a:solidFill>
                  <a:srgbClr val="000000"/>
                </a:solidFill>
                <a:latin typeface="Novarese Book"/>
                <a:cs typeface="Novarese Book"/>
              </a:rPr>
              <a:t>data delivery </a:t>
            </a:r>
          </a:p>
          <a:p>
            <a:pPr marL="766344" lvl="2" indent="-126792">
              <a:spcBef>
                <a:spcPts val="763"/>
              </a:spcBef>
              <a:buClr>
                <a:schemeClr val="tx2"/>
              </a:buClr>
              <a:buFont typeface="Lucida Grande" pitchFamily="-65" charset="0"/>
              <a:buChar char="-"/>
            </a:pPr>
            <a:r>
              <a:rPr lang="en-US" sz="1300" dirty="0" smtClean="0">
                <a:solidFill>
                  <a:srgbClr val="000000"/>
                </a:solidFill>
                <a:latin typeface="Novarese Book"/>
                <a:cs typeface="Novarese Book"/>
              </a:rPr>
              <a:t>Cross-institutional analytics</a:t>
            </a:r>
            <a:endParaRPr lang="en-US" sz="1300" dirty="0">
              <a:solidFill>
                <a:srgbClr val="000000"/>
              </a:solidFill>
              <a:latin typeface="Novarese Book"/>
              <a:cs typeface="Novarese Book"/>
            </a:endParaRPr>
          </a:p>
        </p:txBody>
      </p:sp>
    </p:spTree>
    <p:extLst>
      <p:ext uri="{BB962C8B-B14F-4D97-AF65-F5344CB8AC3E}">
        <p14:creationId xmlns:p14="http://schemas.microsoft.com/office/powerpoint/2010/main" val="12003966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ounded Rectangle 32"/>
          <p:cNvSpPr/>
          <p:nvPr/>
        </p:nvSpPr>
        <p:spPr>
          <a:xfrm>
            <a:off x="5137727" y="1787593"/>
            <a:ext cx="3683001" cy="3646517"/>
          </a:xfrm>
          <a:prstGeom prst="roundRect">
            <a:avLst/>
          </a:prstGeom>
          <a:solidFill>
            <a:srgbClr val="FFFF8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0" name="Elbow Connector 26"/>
          <p:cNvCxnSpPr>
            <a:stCxn id="86" idx="2"/>
            <a:endCxn id="106" idx="2"/>
          </p:cNvCxnSpPr>
          <p:nvPr/>
        </p:nvCxnSpPr>
        <p:spPr>
          <a:xfrm rot="10800000">
            <a:off x="1371600" y="2272503"/>
            <a:ext cx="1752600" cy="121573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5" name="Rounded Rectangle 164"/>
          <p:cNvSpPr/>
          <p:nvPr/>
        </p:nvSpPr>
        <p:spPr>
          <a:xfrm>
            <a:off x="479425" y="2629403"/>
            <a:ext cx="1860550" cy="206764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Hexagon 23"/>
          <p:cNvSpPr/>
          <p:nvPr/>
        </p:nvSpPr>
        <p:spPr>
          <a:xfrm>
            <a:off x="3094183" y="1392739"/>
            <a:ext cx="1466273" cy="90747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94" name="TextBox 5"/>
          <p:cNvSpPr txBox="1">
            <a:spLocks noChangeArrowheads="1"/>
          </p:cNvSpPr>
          <p:nvPr/>
        </p:nvSpPr>
        <p:spPr bwMode="auto">
          <a:xfrm>
            <a:off x="692728" y="1348579"/>
            <a:ext cx="1744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User </a:t>
            </a:r>
            <a:r>
              <a:rPr lang="en-US" sz="1200" dirty="0" smtClean="0"/>
              <a:t>requests data</a:t>
            </a:r>
            <a:r>
              <a:rPr lang="en-US" sz="1200" i="1" dirty="0" smtClean="0"/>
              <a:t> </a:t>
            </a:r>
            <a:r>
              <a:rPr lang="en-US" sz="1200" dirty="0" smtClean="0"/>
              <a:t> for Quality Improvement or Research</a:t>
            </a:r>
            <a:endParaRPr lang="en-US" sz="1200" i="1" dirty="0"/>
          </a:p>
        </p:txBody>
      </p:sp>
      <p:sp>
        <p:nvSpPr>
          <p:cNvPr id="93195" name="TextBox 6"/>
          <p:cNvSpPr txBox="1">
            <a:spLocks noChangeArrowheads="1"/>
          </p:cNvSpPr>
          <p:nvPr/>
        </p:nvSpPr>
        <p:spPr bwMode="auto">
          <a:xfrm>
            <a:off x="3278909" y="1579775"/>
            <a:ext cx="1119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Are the data accessible?</a:t>
            </a:r>
            <a:endParaRPr lang="en-US" sz="1200" dirty="0"/>
          </a:p>
        </p:txBody>
      </p:sp>
      <p:cxnSp>
        <p:nvCxnSpPr>
          <p:cNvPr id="28" name="Straight Arrow Connector 27"/>
          <p:cNvCxnSpPr/>
          <p:nvPr/>
        </p:nvCxnSpPr>
        <p:spPr>
          <a:xfrm rot="5400000">
            <a:off x="3613367" y="2573045"/>
            <a:ext cx="381000" cy="1588"/>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sp>
        <p:nvSpPr>
          <p:cNvPr id="86" name="Cube 85"/>
          <p:cNvSpPr/>
          <p:nvPr/>
        </p:nvSpPr>
        <p:spPr>
          <a:xfrm>
            <a:off x="3124200" y="2916739"/>
            <a:ext cx="1295400" cy="914400"/>
          </a:xfrm>
          <a:prstGeom prst="cub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3214" name="Picture 4" descr="C:\Users\Machado\AppData\Local\Microsoft\Windows\Temporary Internet Files\Content.IE5\HC14M98K\MCj04314930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22153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5" name="Picture 7" descr="C:\Users\Machado\AppData\Local\Microsoft\Windows\Temporary Internet Files\Content.IE5\3ER6VK87\MCj0397975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42128"/>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6" name="TextBox 69"/>
          <p:cNvSpPr txBox="1">
            <a:spLocks noChangeArrowheads="1"/>
          </p:cNvSpPr>
          <p:nvPr/>
        </p:nvSpPr>
        <p:spPr bwMode="auto">
          <a:xfrm>
            <a:off x="723900" y="3426327"/>
            <a:ext cx="1371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 typeface="Arial" charset="0"/>
              <a:buChar char="•"/>
            </a:pPr>
            <a:r>
              <a:rPr lang="en-US" sz="1200" dirty="0"/>
              <a:t>Identity </a:t>
            </a:r>
            <a:r>
              <a:rPr lang="en-US" sz="1200" dirty="0" smtClean="0"/>
              <a:t>&amp; Trust Management</a:t>
            </a:r>
            <a:endParaRPr lang="en-US" sz="1200" dirty="0"/>
          </a:p>
          <a:p>
            <a:pPr algn="l" eaLnBrk="1" hangingPunct="1"/>
            <a:endParaRPr lang="en-US" sz="1200" dirty="0"/>
          </a:p>
          <a:p>
            <a:pPr algn="l" eaLnBrk="1" hangingPunct="1">
              <a:buFont typeface="Arial" charset="0"/>
              <a:buChar char="•"/>
            </a:pPr>
            <a:r>
              <a:rPr lang="en-US" sz="1200" dirty="0" smtClean="0"/>
              <a:t>Policy enforcement</a:t>
            </a:r>
            <a:endParaRPr lang="en-US" sz="1200" dirty="0"/>
          </a:p>
        </p:txBody>
      </p:sp>
      <p:sp>
        <p:nvSpPr>
          <p:cNvPr id="106" name="Rectangle 105"/>
          <p:cNvSpPr/>
          <p:nvPr/>
        </p:nvSpPr>
        <p:spPr>
          <a:xfrm>
            <a:off x="228600" y="1261122"/>
            <a:ext cx="2286000" cy="1011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Can 120"/>
          <p:cNvSpPr/>
          <p:nvPr/>
        </p:nvSpPr>
        <p:spPr>
          <a:xfrm>
            <a:off x="3352800" y="4593139"/>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224" name="TextBox 165"/>
          <p:cNvSpPr txBox="1">
            <a:spLocks noChangeArrowheads="1"/>
          </p:cNvSpPr>
          <p:nvPr/>
        </p:nvSpPr>
        <p:spPr bwMode="auto">
          <a:xfrm>
            <a:off x="615372" y="2795369"/>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dirty="0">
                <a:solidFill>
                  <a:schemeClr val="tx2"/>
                </a:solidFill>
              </a:rPr>
              <a:t>Trusted Broker(s)</a:t>
            </a:r>
          </a:p>
        </p:txBody>
      </p:sp>
      <p:sp>
        <p:nvSpPr>
          <p:cNvPr id="81" name="Can 80"/>
          <p:cNvSpPr/>
          <p:nvPr/>
        </p:nvSpPr>
        <p:spPr>
          <a:xfrm>
            <a:off x="3505200" y="4745539"/>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Can 81"/>
          <p:cNvSpPr/>
          <p:nvPr/>
        </p:nvSpPr>
        <p:spPr>
          <a:xfrm>
            <a:off x="3657600" y="4897939"/>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3" name="Straight Arrow Connector 82"/>
          <p:cNvCxnSpPr/>
          <p:nvPr/>
        </p:nvCxnSpPr>
        <p:spPr>
          <a:xfrm rot="5400000" flipH="1" flipV="1">
            <a:off x="3564516" y="4212140"/>
            <a:ext cx="458788" cy="1587"/>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sp>
        <p:nvSpPr>
          <p:cNvPr id="93231" name="TextBox 53"/>
          <p:cNvSpPr txBox="1">
            <a:spLocks noChangeArrowheads="1"/>
          </p:cNvSpPr>
          <p:nvPr/>
        </p:nvSpPr>
        <p:spPr bwMode="auto">
          <a:xfrm>
            <a:off x="740785" y="4691565"/>
            <a:ext cx="1160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Security Entity</a:t>
            </a:r>
          </a:p>
        </p:txBody>
      </p:sp>
      <p:pic>
        <p:nvPicPr>
          <p:cNvPr id="93235" name="Picture 8" descr="C:\Users\Machado\Pictures\Microsoft Clip Organizer\j043393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62603"/>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p:cNvSpPr txBox="1">
            <a:spLocks noChangeArrowheads="1"/>
          </p:cNvSpPr>
          <p:nvPr/>
        </p:nvSpPr>
        <p:spPr bwMode="auto">
          <a:xfrm>
            <a:off x="219364" y="5597594"/>
            <a:ext cx="23552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t>AHRQ R01HS19913 / EDM forum </a:t>
            </a:r>
            <a:endParaRPr lang="en-US" sz="1100" dirty="0"/>
          </a:p>
        </p:txBody>
      </p:sp>
      <p:sp>
        <p:nvSpPr>
          <p:cNvPr id="59" name="Title 1"/>
          <p:cNvSpPr txBox="1">
            <a:spLocks/>
          </p:cNvSpPr>
          <p:nvPr/>
        </p:nvSpPr>
        <p:spPr>
          <a:xfrm>
            <a:off x="972127" y="152400"/>
            <a:ext cx="8705273" cy="457200"/>
          </a:xfrm>
          <a:prstGeom prst="rect">
            <a:avLst/>
          </a:prstGeom>
        </p:spPr>
        <p:txBody>
          <a:bodyPr>
            <a:noAutofit/>
          </a:bodyPr>
          <a:lstStyle>
            <a:lvl1pPr algn="l" rtl="0" eaLnBrk="1" fontAlgn="base" hangingPunct="1">
              <a:spcBef>
                <a:spcPct val="0"/>
              </a:spcBef>
              <a:spcAft>
                <a:spcPct val="0"/>
              </a:spcAft>
              <a:defRPr sz="3600" b="1" kern="1200">
                <a:solidFill>
                  <a:schemeClr val="tx1"/>
                </a:solidFill>
                <a:effectLst>
                  <a:outerShdw blurRad="50800" dist="38100" dir="2700000">
                    <a:srgbClr val="FFFFFF">
                      <a:alpha val="43000"/>
                    </a:srgbClr>
                  </a:outerShdw>
                </a:effectLst>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1"/>
                </a:solidFill>
                <a:latin typeface="Calibri" pitchFamily="34" charset="0"/>
                <a:cs typeface="Calibri" pitchFamily="34" charset="0"/>
              </a:defRPr>
            </a:lvl2pPr>
            <a:lvl3pPr algn="l" rtl="0" eaLnBrk="1" fontAlgn="base" hangingPunct="1">
              <a:spcBef>
                <a:spcPct val="0"/>
              </a:spcBef>
              <a:spcAft>
                <a:spcPct val="0"/>
              </a:spcAft>
              <a:defRPr sz="3600" b="1">
                <a:solidFill>
                  <a:schemeClr val="tx1"/>
                </a:solidFill>
                <a:latin typeface="Calibri" pitchFamily="34" charset="0"/>
                <a:cs typeface="Calibri" pitchFamily="34" charset="0"/>
              </a:defRPr>
            </a:lvl3pPr>
            <a:lvl4pPr algn="l" rtl="0" eaLnBrk="1" fontAlgn="base" hangingPunct="1">
              <a:spcBef>
                <a:spcPct val="0"/>
              </a:spcBef>
              <a:spcAft>
                <a:spcPct val="0"/>
              </a:spcAft>
              <a:defRPr sz="3600" b="1">
                <a:solidFill>
                  <a:schemeClr val="tx1"/>
                </a:solidFill>
                <a:latin typeface="Calibri" pitchFamily="34" charset="0"/>
                <a:cs typeface="Calibri" pitchFamily="34" charset="0"/>
              </a:defRPr>
            </a:lvl4pPr>
            <a:lvl5pPr algn="l" rtl="0" eaLnBrk="1" fontAlgn="base" hangingPunct="1">
              <a:spcBef>
                <a:spcPct val="0"/>
              </a:spcBef>
              <a:spcAft>
                <a:spcPct val="0"/>
              </a:spcAft>
              <a:defRPr sz="3600" b="1">
                <a:solidFill>
                  <a:schemeClr val="tx1"/>
                </a:solidFill>
                <a:latin typeface="Calibri" pitchFamily="34" charset="0"/>
                <a:cs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cs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cs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cs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cs typeface="Calibri" pitchFamily="34" charset="0"/>
              </a:defRPr>
            </a:lvl9pPr>
          </a:lstStyle>
          <a:p>
            <a:pPr algn="ctr">
              <a:defRPr/>
            </a:pPr>
            <a:r>
              <a:rPr lang="en-US" sz="2800" b="0" dirty="0" smtClean="0">
                <a:solidFill>
                  <a:schemeClr val="tx2"/>
                </a:solidFill>
                <a:latin typeface="Arial" charset="0"/>
                <a:ea typeface="ＭＳ Ｐゴシック" charset="0"/>
                <a:cs typeface="ＭＳ Ｐゴシック" charset="0"/>
              </a:rPr>
              <a:t>Quality improvement/health services research?</a:t>
            </a:r>
            <a:endParaRPr lang="en-US" sz="2800" b="0" dirty="0">
              <a:solidFill>
                <a:schemeClr val="tx2"/>
              </a:solidFill>
              <a:latin typeface="Arial" charset="0"/>
              <a:ea typeface="ＭＳ Ｐゴシック" charset="0"/>
              <a:cs typeface="ＭＳ Ｐゴシック" charset="0"/>
            </a:endParaRPr>
          </a:p>
        </p:txBody>
      </p:sp>
      <p:cxnSp>
        <p:nvCxnSpPr>
          <p:cNvPr id="66" name="Straight Arrow Connector 65"/>
          <p:cNvCxnSpPr/>
          <p:nvPr/>
        </p:nvCxnSpPr>
        <p:spPr>
          <a:xfrm>
            <a:off x="2625437" y="1776510"/>
            <a:ext cx="381000" cy="1588"/>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2205182" y="2674284"/>
            <a:ext cx="923636" cy="47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228274" y="3826983"/>
            <a:ext cx="895926" cy="8146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98818" y="2057904"/>
            <a:ext cx="842818" cy="858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86082" y="3826983"/>
            <a:ext cx="1055554" cy="1354975"/>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60819" y="5558604"/>
            <a:ext cx="3833091" cy="523220"/>
          </a:xfrm>
          <a:prstGeom prst="rect">
            <a:avLst/>
          </a:prstGeom>
        </p:spPr>
        <p:txBody>
          <a:bodyPr wrap="square">
            <a:spAutoFit/>
          </a:bodyPr>
          <a:lstStyle/>
          <a:p>
            <a:pPr algn="l"/>
            <a:r>
              <a:rPr lang="en-US" sz="1400" b="1" dirty="0" smtClean="0"/>
              <a:t>Count queries and statistics across data warehouses</a:t>
            </a:r>
            <a:endParaRPr lang="en-US" sz="1400" b="1" dirty="0"/>
          </a:p>
        </p:txBody>
      </p:sp>
      <p:sp>
        <p:nvSpPr>
          <p:cNvPr id="40" name="TextBox 54"/>
          <p:cNvSpPr txBox="1">
            <a:spLocks noChangeArrowheads="1"/>
          </p:cNvSpPr>
          <p:nvPr/>
        </p:nvSpPr>
        <p:spPr bwMode="auto">
          <a:xfrm>
            <a:off x="2967183" y="5393240"/>
            <a:ext cx="1777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Diverse Healthcare Entities</a:t>
            </a:r>
          </a:p>
          <a:p>
            <a:pPr eaLnBrk="1" hangingPunct="1"/>
            <a:r>
              <a:rPr lang="en-US" sz="1200" dirty="0" smtClean="0"/>
              <a:t>in 3 different states</a:t>
            </a:r>
          </a:p>
          <a:p>
            <a:pPr eaLnBrk="1" hangingPunct="1"/>
            <a:r>
              <a:rPr lang="en-US" sz="1200" dirty="0" smtClean="0"/>
              <a:t>(federal, state, private)</a:t>
            </a:r>
            <a:endParaRPr lang="en-US" sz="1200" dirty="0"/>
          </a:p>
        </p:txBody>
      </p:sp>
      <p:sp>
        <p:nvSpPr>
          <p:cNvPr id="2" name="TextBox 1"/>
          <p:cNvSpPr txBox="1"/>
          <p:nvPr/>
        </p:nvSpPr>
        <p:spPr>
          <a:xfrm>
            <a:off x="5380183" y="2230939"/>
            <a:ext cx="3440545" cy="2800767"/>
          </a:xfrm>
          <a:prstGeom prst="rect">
            <a:avLst/>
          </a:prstGeom>
          <a:noFill/>
        </p:spPr>
        <p:txBody>
          <a:bodyPr wrap="square" rtlCol="0">
            <a:spAutoFit/>
          </a:bodyPr>
          <a:lstStyle/>
          <a:p>
            <a:pPr algn="l"/>
            <a:r>
              <a:rPr lang="en-US" sz="2000" dirty="0" smtClean="0"/>
              <a:t>How many patients over 65 are on </a:t>
            </a:r>
            <a:r>
              <a:rPr lang="en-US" sz="2000" i="1" dirty="0" smtClean="0"/>
              <a:t>Warfarin</a:t>
            </a:r>
            <a:r>
              <a:rPr lang="en-US" sz="2000" dirty="0" smtClean="0"/>
              <a:t> or </a:t>
            </a:r>
            <a:r>
              <a:rPr lang="en-US" sz="2000" i="1" dirty="0" err="1" smtClean="0"/>
              <a:t>Dabigatran</a:t>
            </a:r>
            <a:r>
              <a:rPr lang="en-US" sz="2000" dirty="0" smtClean="0"/>
              <a:t>?</a:t>
            </a:r>
          </a:p>
          <a:p>
            <a:pPr algn="l"/>
            <a:endParaRPr lang="en-US" sz="2000" dirty="0"/>
          </a:p>
          <a:p>
            <a:pPr algn="l"/>
            <a:r>
              <a:rPr lang="en-US" sz="2000" dirty="0" smtClean="0"/>
              <a:t>What are the </a:t>
            </a:r>
            <a:r>
              <a:rPr lang="en-US" sz="2000" i="1" dirty="0" smtClean="0"/>
              <a:t>major and minor bleeding rates </a:t>
            </a:r>
            <a:r>
              <a:rPr lang="en-US" sz="2000" dirty="0" smtClean="0"/>
              <a:t>for patients on these drugs?</a:t>
            </a:r>
          </a:p>
          <a:p>
            <a:endParaRPr lang="en-US" dirty="0"/>
          </a:p>
          <a:p>
            <a:endParaRPr lang="en-US" dirty="0"/>
          </a:p>
        </p:txBody>
      </p:sp>
    </p:spTree>
    <p:extLst>
      <p:ext uri="{BB962C8B-B14F-4D97-AF65-F5344CB8AC3E}">
        <p14:creationId xmlns:p14="http://schemas.microsoft.com/office/powerpoint/2010/main" val="11706378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364719" y="3491753"/>
            <a:ext cx="839669" cy="346364"/>
          </a:xfrm>
          <a:prstGeom prst="line">
            <a:avLst/>
          </a:prstGeom>
          <a:ln>
            <a:solidFill>
              <a:srgbClr val="918F90"/>
            </a:solidFill>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497898" y="773206"/>
            <a:ext cx="8152534" cy="5409640"/>
          </a:xfrm>
          <a:prstGeom prst="rect">
            <a:avLst/>
          </a:prstGeom>
          <a:noFill/>
          <a:ln w="9525">
            <a:noFill/>
            <a:miter lim="800000"/>
            <a:headEnd/>
            <a:tailEnd/>
          </a:ln>
        </p:spPr>
        <p:txBody>
          <a:bodyPr lIns="91429" tIns="45714" rIns="91429" bIns="45714"/>
          <a:lstStyle/>
          <a:p>
            <a:pPr marL="182352" indent="-135340">
              <a:spcBef>
                <a:spcPts val="763"/>
              </a:spcBef>
              <a:buClr>
                <a:srgbClr val="4E84C4"/>
              </a:buClr>
              <a:buSzPct val="76000"/>
              <a:buFont typeface="Lucida Grande" pitchFamily="-65" charset="0"/>
              <a:buChar char="●"/>
            </a:pPr>
            <a:r>
              <a:rPr lang="en-US" sz="1400" dirty="0" smtClean="0">
                <a:solidFill>
                  <a:srgbClr val="000000"/>
                </a:solidFill>
                <a:latin typeface="Novarese Medium" pitchFamily="18" charset="0"/>
              </a:rPr>
              <a:t>Predictive modeling and adjustment </a:t>
            </a:r>
            <a:r>
              <a:rPr lang="en-US" sz="1400" dirty="0">
                <a:solidFill>
                  <a:srgbClr val="000000"/>
                </a:solidFill>
                <a:latin typeface="Novarese Medium" pitchFamily="18" charset="0"/>
              </a:rPr>
              <a:t>for </a:t>
            </a:r>
            <a:r>
              <a:rPr lang="en-US" sz="1400" dirty="0" smtClean="0">
                <a:solidFill>
                  <a:srgbClr val="000000"/>
                </a:solidFill>
                <a:latin typeface="Novarese Medium" pitchFamily="18" charset="0"/>
              </a:rPr>
              <a:t>cofounders require lots of data</a:t>
            </a:r>
          </a:p>
          <a:p>
            <a:pPr marL="182352" indent="-135340">
              <a:spcBef>
                <a:spcPts val="763"/>
              </a:spcBef>
              <a:buClr>
                <a:srgbClr val="4E84C4"/>
              </a:buClr>
              <a:buSzPct val="76000"/>
              <a:buFont typeface="Lucida Grande" pitchFamily="-65" charset="0"/>
              <a:buChar char="●"/>
            </a:pPr>
            <a:r>
              <a:rPr lang="en-US" sz="1400" dirty="0" smtClean="0">
                <a:solidFill>
                  <a:srgbClr val="000000"/>
                </a:solidFill>
                <a:latin typeface="Novarese Medium" pitchFamily="18" charset="0"/>
              </a:rPr>
              <a:t>Some institutions cannot move data outside their firewalls</a:t>
            </a:r>
          </a:p>
          <a:p>
            <a:pPr marL="182352" indent="-135340">
              <a:spcBef>
                <a:spcPts val="763"/>
              </a:spcBef>
              <a:buClr>
                <a:srgbClr val="4E84C4"/>
              </a:buClr>
              <a:buSzPct val="76000"/>
              <a:buFont typeface="Lucida Grande" pitchFamily="-65" charset="0"/>
              <a:buChar char="●"/>
            </a:pPr>
            <a:r>
              <a:rPr lang="en-US" sz="1400" dirty="0" smtClean="0">
                <a:solidFill>
                  <a:srgbClr val="000000"/>
                </a:solidFill>
                <a:latin typeface="Novarese Medium" pitchFamily="18" charset="0"/>
              </a:rPr>
              <a:t>We can bring computation to the data</a:t>
            </a:r>
            <a:endParaRPr lang="en-US" sz="1100" dirty="0">
              <a:solidFill>
                <a:srgbClr val="000000"/>
              </a:solidFill>
              <a:latin typeface="Novarese Medium" pitchFamily="18" charset="0"/>
            </a:endParaRPr>
          </a:p>
          <a:p>
            <a:pPr marL="182352" lvl="1">
              <a:spcBef>
                <a:spcPts val="763"/>
              </a:spcBef>
              <a:buClr>
                <a:schemeClr val="tx2"/>
              </a:buClr>
            </a:pPr>
            <a:endParaRPr lang="en-US" sz="1400" dirty="0">
              <a:latin typeface="Novarese Medium" pitchFamily="18" charset="0"/>
            </a:endParaRPr>
          </a:p>
          <a:p>
            <a:pPr marL="182352" lvl="1">
              <a:spcBef>
                <a:spcPts val="763"/>
              </a:spcBef>
              <a:buClr>
                <a:schemeClr val="tx2"/>
              </a:buClr>
            </a:pPr>
            <a:endParaRPr lang="en-US" sz="1400" dirty="0">
              <a:solidFill>
                <a:srgbClr val="000000"/>
              </a:solidFill>
              <a:latin typeface="Novarese Medium" pitchFamily="18" charset="0"/>
            </a:endParaRPr>
          </a:p>
          <a:p>
            <a:pPr marL="309144" lvl="1" indent="-126792">
              <a:spcBef>
                <a:spcPts val="763"/>
              </a:spcBef>
              <a:buClr>
                <a:schemeClr val="tx2"/>
              </a:buClr>
            </a:pPr>
            <a:endParaRPr lang="en-US" sz="1400" dirty="0">
              <a:solidFill>
                <a:srgbClr val="000000"/>
              </a:solidFill>
              <a:latin typeface="Novarese Medium" pitchFamily="18" charset="0"/>
            </a:endParaRPr>
          </a:p>
          <a:p>
            <a:pPr marL="182352" indent="-135340">
              <a:spcBef>
                <a:spcPts val="763"/>
              </a:spcBef>
              <a:buClr>
                <a:srgbClr val="4E84C4"/>
              </a:buClr>
              <a:buSzPct val="76000"/>
            </a:pPr>
            <a:r>
              <a:rPr lang="en-US" sz="1200" dirty="0">
                <a:solidFill>
                  <a:schemeClr val="tx2"/>
                </a:solidFill>
                <a:latin typeface="Novarese-ITC" pitchFamily="-65" charset="0"/>
              </a:rPr>
              <a:t/>
            </a:r>
            <a:br>
              <a:rPr lang="en-US" sz="1200" dirty="0">
                <a:solidFill>
                  <a:schemeClr val="tx2"/>
                </a:solidFill>
                <a:latin typeface="Novarese-ITC" pitchFamily="-65" charset="0"/>
              </a:rPr>
            </a:br>
            <a:endParaRPr lang="en-US" sz="1100" dirty="0">
              <a:solidFill>
                <a:schemeClr val="tx2"/>
              </a:solidFill>
              <a:latin typeface="Novarese-ITC" pitchFamily="-65" charset="0"/>
            </a:endParaRPr>
          </a:p>
          <a:p>
            <a:pPr marL="182352" indent="-135340">
              <a:spcBef>
                <a:spcPts val="763"/>
              </a:spcBef>
              <a:buClr>
                <a:srgbClr val="E51937"/>
              </a:buClr>
              <a:buSzPct val="76000"/>
            </a:pPr>
            <a:endParaRPr lang="en-US" sz="1200" dirty="0">
              <a:solidFill>
                <a:schemeClr val="tx2"/>
              </a:solidFill>
              <a:latin typeface="Novarese-ITC" pitchFamily="-65" charset="0"/>
            </a:endParaRPr>
          </a:p>
          <a:p>
            <a:pPr marL="182352" indent="-135340">
              <a:spcBef>
                <a:spcPts val="763"/>
              </a:spcBef>
              <a:buClr>
                <a:srgbClr val="E51937"/>
              </a:buClr>
              <a:buSzPct val="76000"/>
              <a:buFont typeface="Lucida Grande" pitchFamily="-65" charset="0"/>
              <a:buChar char="●"/>
            </a:pPr>
            <a:endParaRPr lang="en-US" altLang="ja-JP" sz="1200" dirty="0">
              <a:solidFill>
                <a:schemeClr val="tx2"/>
              </a:solidFill>
              <a:latin typeface="Novarese-ITC" pitchFamily="-65" charset="0"/>
            </a:endParaRPr>
          </a:p>
          <a:p>
            <a:pPr marL="309144" lvl="1" indent="-126792">
              <a:spcBef>
                <a:spcPts val="763"/>
              </a:spcBef>
              <a:buClr>
                <a:schemeClr val="tx2"/>
              </a:buClr>
            </a:pPr>
            <a:endParaRPr lang="en-US" sz="1200" dirty="0">
              <a:solidFill>
                <a:schemeClr val="tx2"/>
              </a:solidFill>
              <a:latin typeface="Novarese-ITC" pitchFamily="-65" charset="0"/>
            </a:endParaRPr>
          </a:p>
          <a:p>
            <a:pPr marL="434510" lvl="2" indent="-81204">
              <a:buClr>
                <a:schemeClr val="tx2"/>
              </a:buClr>
              <a:buSzPct val="80000"/>
            </a:pPr>
            <a:endParaRPr lang="en-US" sz="1100" dirty="0">
              <a:solidFill>
                <a:schemeClr val="tx2"/>
              </a:solidFill>
              <a:latin typeface="Novarese-ITC" pitchFamily="-65" charset="0"/>
            </a:endParaRPr>
          </a:p>
          <a:p>
            <a:pPr marL="309144" lvl="1" indent="-126792">
              <a:spcBef>
                <a:spcPts val="763"/>
              </a:spcBef>
              <a:buClr>
                <a:schemeClr val="tx2"/>
              </a:buClr>
              <a:buFont typeface="Lucida Grande" pitchFamily="-65" charset="0"/>
              <a:buChar char="-"/>
            </a:pPr>
            <a:endParaRPr lang="en-US" altLang="ja-JP" sz="1400" dirty="0">
              <a:solidFill>
                <a:schemeClr val="tx2"/>
              </a:solidFill>
              <a:latin typeface="NovareseMedium-ITC" pitchFamily="-65" charset="0"/>
            </a:endParaRPr>
          </a:p>
          <a:p>
            <a:pPr marL="182352" indent="-135340">
              <a:spcBef>
                <a:spcPts val="763"/>
              </a:spcBef>
              <a:buClr>
                <a:srgbClr val="E51937"/>
              </a:buClr>
              <a:buSzPct val="76000"/>
              <a:buFont typeface="Lucida Grande" pitchFamily="-65" charset="0"/>
              <a:buChar char="●"/>
            </a:pPr>
            <a:endParaRPr lang="en-US" sz="1400" dirty="0">
              <a:solidFill>
                <a:schemeClr val="tx2"/>
              </a:solidFill>
              <a:latin typeface="NovareseMedium-ITC" pitchFamily="-65" charset="0"/>
            </a:endParaRPr>
          </a:p>
        </p:txBody>
      </p:sp>
      <p:sp>
        <p:nvSpPr>
          <p:cNvPr id="6" name="Rounded Rectangle 5"/>
          <p:cNvSpPr/>
          <p:nvPr/>
        </p:nvSpPr>
        <p:spPr>
          <a:xfrm>
            <a:off x="5051661" y="2809723"/>
            <a:ext cx="3547604" cy="2681262"/>
          </a:xfrm>
          <a:prstGeom prst="roundRect">
            <a:avLst/>
          </a:prstGeom>
          <a:solidFill>
            <a:srgbClr val="FFFFFF"/>
          </a:solidFill>
          <a:ln>
            <a:solidFill>
              <a:srgbClr val="918F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dirty="0"/>
          </a:p>
        </p:txBody>
      </p:sp>
      <p:cxnSp>
        <p:nvCxnSpPr>
          <p:cNvPr id="7" name="Elbow Connector 26"/>
          <p:cNvCxnSpPr>
            <a:stCxn id="15" idx="2"/>
          </p:cNvCxnSpPr>
          <p:nvPr/>
        </p:nvCxnSpPr>
        <p:spPr>
          <a:xfrm rot="10800000">
            <a:off x="1606917" y="3196326"/>
            <a:ext cx="1593273" cy="893925"/>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95849" y="3458752"/>
            <a:ext cx="1691409" cy="1520328"/>
          </a:xfrm>
          <a:prstGeom prst="roundRect">
            <a:avLst/>
          </a:prstGeom>
          <a:solidFill>
            <a:srgbClr val="7096CF"/>
          </a:solidFill>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dirty="0"/>
          </a:p>
        </p:txBody>
      </p:sp>
      <p:sp>
        <p:nvSpPr>
          <p:cNvPr id="10" name="TextBox 5"/>
          <p:cNvSpPr txBox="1">
            <a:spLocks noChangeArrowheads="1"/>
          </p:cNvSpPr>
          <p:nvPr/>
        </p:nvSpPr>
        <p:spPr bwMode="auto">
          <a:xfrm>
            <a:off x="1044341" y="2127813"/>
            <a:ext cx="1585926" cy="59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latin typeface="Helvetica Neue Light"/>
                <a:cs typeface="Helvetica Neue Light"/>
              </a:rPr>
              <a:t>User requests data  for Quality Improvement or Research</a:t>
            </a:r>
          </a:p>
        </p:txBody>
      </p:sp>
      <p:cxnSp>
        <p:nvCxnSpPr>
          <p:cNvPr id="14" name="Straight Arrow Connector 13"/>
          <p:cNvCxnSpPr/>
          <p:nvPr/>
        </p:nvCxnSpPr>
        <p:spPr>
          <a:xfrm rot="5400000">
            <a:off x="3677996" y="3417174"/>
            <a:ext cx="280147" cy="1444"/>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sp>
        <p:nvSpPr>
          <p:cNvPr id="15" name="Cube 14"/>
          <p:cNvSpPr/>
          <p:nvPr/>
        </p:nvSpPr>
        <p:spPr>
          <a:xfrm>
            <a:off x="3200190" y="3670029"/>
            <a:ext cx="1177636" cy="672353"/>
          </a:xfrm>
          <a:prstGeom prst="cube">
            <a:avLst/>
          </a:prstGeom>
          <a:solidFill>
            <a:schemeClr val="tx1">
              <a:lumMod val="50000"/>
              <a:lumOff val="50000"/>
            </a:schemeClr>
          </a:solidFill>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pic>
        <p:nvPicPr>
          <p:cNvPr id="16" name="Picture 4" descr="C:\Users\Machado\AppData\Local\Microsoft\Windows\Temporary Internet Files\Content.IE5\HC14M98K\MCj0431493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281" y="3894146"/>
            <a:ext cx="484909" cy="39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Users\Machado\AppData\Local\Microsoft\Windows\Temporary Internet Files\Content.IE5\3ER6VK87\MCj0397975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372" y="3615168"/>
            <a:ext cx="415636" cy="33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69"/>
          <p:cNvSpPr txBox="1">
            <a:spLocks noChangeArrowheads="1"/>
          </p:cNvSpPr>
          <p:nvPr/>
        </p:nvSpPr>
        <p:spPr bwMode="auto">
          <a:xfrm>
            <a:off x="1018099" y="4044726"/>
            <a:ext cx="1246909" cy="75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 typeface="Arial" charset="0"/>
              <a:buChar char="•"/>
            </a:pPr>
            <a:r>
              <a:rPr lang="en-US" sz="1100" dirty="0">
                <a:latin typeface="Helvetica Neue Light"/>
                <a:cs typeface="Helvetica Neue Light"/>
              </a:rPr>
              <a:t>Identity &amp; Trust Management</a:t>
            </a:r>
          </a:p>
          <a:p>
            <a:pPr algn="l" eaLnBrk="1" hangingPunct="1">
              <a:buFont typeface="Arial" charset="0"/>
              <a:buChar char="•"/>
            </a:pPr>
            <a:r>
              <a:rPr lang="en-US" sz="1100" dirty="0">
                <a:latin typeface="Helvetica Neue Light"/>
                <a:cs typeface="Helvetica Neue Light"/>
              </a:rPr>
              <a:t>Policy enforcement</a:t>
            </a:r>
          </a:p>
        </p:txBody>
      </p:sp>
      <p:sp>
        <p:nvSpPr>
          <p:cNvPr id="19" name="Rectangle 18"/>
          <p:cNvSpPr/>
          <p:nvPr/>
        </p:nvSpPr>
        <p:spPr>
          <a:xfrm>
            <a:off x="622406" y="2063506"/>
            <a:ext cx="2078182" cy="743662"/>
          </a:xfrm>
          <a:prstGeom prst="rect">
            <a:avLst/>
          </a:prstGeom>
          <a:noFill/>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20" name="Can 19"/>
          <p:cNvSpPr/>
          <p:nvPr/>
        </p:nvSpPr>
        <p:spPr>
          <a:xfrm>
            <a:off x="3394102" y="2674741"/>
            <a:ext cx="554182" cy="336176"/>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21" name="TextBox 165"/>
          <p:cNvSpPr txBox="1">
            <a:spLocks noChangeArrowheads="1"/>
          </p:cNvSpPr>
          <p:nvPr/>
        </p:nvSpPr>
        <p:spPr bwMode="auto">
          <a:xfrm>
            <a:off x="919437" y="3580787"/>
            <a:ext cx="969818" cy="4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dirty="0">
                <a:latin typeface="Helvetica Neue Medium"/>
                <a:cs typeface="Helvetica Neue Medium"/>
              </a:rPr>
              <a:t>Trusted Broker(s)</a:t>
            </a:r>
          </a:p>
        </p:txBody>
      </p:sp>
      <p:sp>
        <p:nvSpPr>
          <p:cNvPr id="22" name="Can 21"/>
          <p:cNvSpPr/>
          <p:nvPr/>
        </p:nvSpPr>
        <p:spPr>
          <a:xfrm>
            <a:off x="3532648" y="2786800"/>
            <a:ext cx="554182" cy="336176"/>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23" name="Can 22"/>
          <p:cNvSpPr/>
          <p:nvPr/>
        </p:nvSpPr>
        <p:spPr>
          <a:xfrm>
            <a:off x="3671193" y="2898859"/>
            <a:ext cx="554182" cy="336176"/>
          </a:xfrm>
          <a:prstGeom prst="can">
            <a:avLst/>
          </a:prstGeom>
          <a:ln>
            <a:solidFill>
              <a:srgbClr val="918F9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25" name="TextBox 53"/>
          <p:cNvSpPr txBox="1">
            <a:spLocks noChangeArrowheads="1"/>
          </p:cNvSpPr>
          <p:nvPr/>
        </p:nvSpPr>
        <p:spPr bwMode="auto">
          <a:xfrm>
            <a:off x="999985" y="4975048"/>
            <a:ext cx="1231559" cy="2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latin typeface="Helvetica Neue Medium"/>
                <a:cs typeface="Helvetica Neue Medium"/>
              </a:rPr>
              <a:t>Security Entity</a:t>
            </a:r>
          </a:p>
        </p:txBody>
      </p:sp>
      <p:pic>
        <p:nvPicPr>
          <p:cNvPr id="26" name="Picture 8" descr="C:\Users\Machado\Pictures\Microsoft Clip Organizer\j043393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679" y="2285183"/>
            <a:ext cx="450273" cy="36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7" descr="Screen Shot 2011-10-03 at 9.22.16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406" y="5855176"/>
            <a:ext cx="1286738" cy="32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a:spLocks noChangeArrowheads="1"/>
          </p:cNvSpPr>
          <p:nvPr/>
        </p:nvSpPr>
        <p:spPr bwMode="auto">
          <a:xfrm>
            <a:off x="559430" y="5641246"/>
            <a:ext cx="2141157" cy="23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latin typeface="Helvetica Neue Light"/>
                <a:cs typeface="Helvetica Neue Light"/>
              </a:rPr>
              <a:t>AHRQ R01HS19913 / EDM forum </a:t>
            </a:r>
          </a:p>
        </p:txBody>
      </p:sp>
      <p:cxnSp>
        <p:nvCxnSpPr>
          <p:cNvPr id="29" name="Straight Arrow Connector 28"/>
          <p:cNvCxnSpPr/>
          <p:nvPr/>
        </p:nvCxnSpPr>
        <p:spPr>
          <a:xfrm>
            <a:off x="2819400" y="2141751"/>
            <a:ext cx="953132" cy="394174"/>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85712" y="4342382"/>
            <a:ext cx="814478" cy="595949"/>
          </a:xfrm>
          <a:prstGeom prst="line">
            <a:avLst/>
          </a:prstGeom>
          <a:ln>
            <a:solidFill>
              <a:srgbClr val="918F90"/>
            </a:solidFill>
          </a:ln>
        </p:spPr>
        <p:style>
          <a:lnRef idx="2">
            <a:schemeClr val="accent1"/>
          </a:lnRef>
          <a:fillRef idx="0">
            <a:schemeClr val="accent1"/>
          </a:fillRef>
          <a:effectRef idx="1">
            <a:schemeClr val="accent1"/>
          </a:effectRef>
          <a:fontRef idx="minor">
            <a:schemeClr val="tx1"/>
          </a:fontRef>
        </p:style>
      </p:cxnSp>
      <p:pic>
        <p:nvPicPr>
          <p:cNvPr id="32" name="Picture 3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5210698" y="3296338"/>
            <a:ext cx="3255658" cy="1787936"/>
          </a:xfrm>
          <a:prstGeom prst="rect">
            <a:avLst/>
          </a:prstGeom>
          <a:solidFill>
            <a:srgbClr val="FFFFFF"/>
          </a:solidFill>
        </p:spPr>
      </p:pic>
      <p:cxnSp>
        <p:nvCxnSpPr>
          <p:cNvPr id="33" name="Straight Connector 32"/>
          <p:cNvCxnSpPr/>
          <p:nvPr/>
        </p:nvCxnSpPr>
        <p:spPr>
          <a:xfrm flipV="1">
            <a:off x="4371529" y="3010917"/>
            <a:ext cx="753603" cy="659113"/>
          </a:xfrm>
          <a:prstGeom prst="line">
            <a:avLst/>
          </a:prstGeom>
          <a:ln>
            <a:solidFill>
              <a:srgbClr val="918F9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235083" y="4339325"/>
            <a:ext cx="975615" cy="1052697"/>
          </a:xfrm>
          <a:prstGeom prst="line">
            <a:avLst/>
          </a:prstGeom>
          <a:ln>
            <a:solidFill>
              <a:srgbClr val="918F90"/>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051661" y="5612577"/>
            <a:ext cx="3484628" cy="590691"/>
          </a:xfrm>
          <a:prstGeom prst="rect">
            <a:avLst/>
          </a:prstGeom>
        </p:spPr>
        <p:txBody>
          <a:bodyPr wrap="square" lIns="82058" tIns="41029" rIns="82058" bIns="41029">
            <a:spAutoFit/>
          </a:bodyPr>
          <a:lstStyle/>
          <a:p>
            <a:pPr algn="l"/>
            <a:r>
              <a:rPr lang="en-US" sz="1300" dirty="0">
                <a:latin typeface="Helvetica Neue Medium"/>
                <a:cs typeface="Helvetica Neue Medium"/>
              </a:rPr>
              <a:t>Distributed regression models</a:t>
            </a:r>
          </a:p>
          <a:p>
            <a:pPr algn="l"/>
            <a:r>
              <a:rPr lang="en-US" sz="1000" dirty="0">
                <a:latin typeface="Helvetica Neue Light"/>
                <a:cs typeface="Helvetica Neue Light"/>
              </a:rPr>
              <a:t>Wu Y et al. Grid Binary </a:t>
            </a:r>
            <a:r>
              <a:rPr lang="en-US" sz="1000" dirty="0" err="1">
                <a:latin typeface="Helvetica Neue Light"/>
                <a:cs typeface="Helvetica Neue Light"/>
              </a:rPr>
              <a:t>LOgistic</a:t>
            </a:r>
            <a:r>
              <a:rPr lang="en-US" sz="1000" dirty="0">
                <a:latin typeface="Helvetica Neue Light"/>
                <a:cs typeface="Helvetica Neue Light"/>
              </a:rPr>
              <a:t> </a:t>
            </a:r>
            <a:r>
              <a:rPr lang="en-US" sz="1000" dirty="0" err="1">
                <a:latin typeface="Helvetica Neue Light"/>
                <a:cs typeface="Helvetica Neue Light"/>
              </a:rPr>
              <a:t>REgression</a:t>
            </a:r>
            <a:r>
              <a:rPr lang="en-US" sz="1000" dirty="0">
                <a:latin typeface="Helvetica Neue Light"/>
                <a:cs typeface="Helvetica Neue Light"/>
              </a:rPr>
              <a:t> (GLORE): Building Shared Models Without Sharing Data. JAMIA 2012 </a:t>
            </a:r>
          </a:p>
        </p:txBody>
      </p:sp>
      <p:sp>
        <p:nvSpPr>
          <p:cNvPr id="36" name="TextBox 54"/>
          <p:cNvSpPr txBox="1">
            <a:spLocks noChangeArrowheads="1"/>
          </p:cNvSpPr>
          <p:nvPr/>
        </p:nvSpPr>
        <p:spPr bwMode="auto">
          <a:xfrm>
            <a:off x="5388944" y="2281925"/>
            <a:ext cx="2789856" cy="4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latin typeface="Helvetica Neue Medium"/>
                <a:cs typeface="Helvetica Neue Medium"/>
              </a:rPr>
              <a:t>Diverse Healthcare Entities</a:t>
            </a:r>
          </a:p>
          <a:p>
            <a:pPr eaLnBrk="1" hangingPunct="1"/>
            <a:r>
              <a:rPr lang="en-US" sz="1100" dirty="0">
                <a:latin typeface="Helvetica Neue Light"/>
                <a:cs typeface="Helvetica Neue Light"/>
              </a:rPr>
              <a:t>in 3 different </a:t>
            </a:r>
            <a:r>
              <a:rPr lang="en-US" sz="1100" dirty="0" smtClean="0">
                <a:latin typeface="Helvetica Neue Light"/>
                <a:cs typeface="Helvetica Neue Light"/>
              </a:rPr>
              <a:t>states (</a:t>
            </a:r>
            <a:r>
              <a:rPr lang="en-US" sz="1100" dirty="0">
                <a:latin typeface="Helvetica Neue Light"/>
                <a:cs typeface="Helvetica Neue Light"/>
              </a:rPr>
              <a:t>federal, state, private)</a:t>
            </a:r>
          </a:p>
        </p:txBody>
      </p:sp>
      <p:sp>
        <p:nvSpPr>
          <p:cNvPr id="37" name="Text Box 11"/>
          <p:cNvSpPr txBox="1">
            <a:spLocks noChangeArrowheads="1"/>
          </p:cNvSpPr>
          <p:nvPr/>
        </p:nvSpPr>
        <p:spPr bwMode="auto">
          <a:xfrm>
            <a:off x="622406" y="201245"/>
            <a:ext cx="8204201" cy="533752"/>
          </a:xfrm>
          <a:prstGeom prst="rect">
            <a:avLst/>
          </a:prstGeom>
          <a:noFill/>
          <a:ln w="9525">
            <a:noFill/>
            <a:miter lim="800000"/>
            <a:headEnd/>
            <a:tailEnd/>
          </a:ln>
        </p:spPr>
        <p:txBody>
          <a:bodyPr wrap="square" lIns="0" tIns="50935" rIns="0" bIns="50935">
            <a:prstTxWarp prst="textNoShape">
              <a:avLst/>
            </a:prstTxWarp>
            <a:spAutoFit/>
          </a:bodyPr>
          <a:lstStyle/>
          <a:p>
            <a:pPr algn="ctr"/>
            <a:r>
              <a:rPr lang="en-US" sz="2800" dirty="0" smtClean="0">
                <a:solidFill>
                  <a:schemeClr val="tx2"/>
                </a:solidFill>
                <a:latin typeface="+mj-lt"/>
                <a:cs typeface="Helvetica Neue Light"/>
              </a:rPr>
              <a:t>Privacy-preserving distributed computing</a:t>
            </a:r>
            <a:endParaRPr lang="en-US" sz="2800" dirty="0">
              <a:solidFill>
                <a:schemeClr val="tx2"/>
              </a:solidFill>
              <a:latin typeface="+mj-lt"/>
              <a:cs typeface="Helvetica Neue Light"/>
            </a:endParaRPr>
          </a:p>
        </p:txBody>
      </p:sp>
      <p:sp>
        <p:nvSpPr>
          <p:cNvPr id="38" name="Rectangle 37"/>
          <p:cNvSpPr/>
          <p:nvPr/>
        </p:nvSpPr>
        <p:spPr>
          <a:xfrm>
            <a:off x="1928878" y="5859050"/>
            <a:ext cx="1889913" cy="329081"/>
          </a:xfrm>
          <a:prstGeom prst="rect">
            <a:avLst/>
          </a:prstGeom>
        </p:spPr>
        <p:txBody>
          <a:bodyPr wrap="square" lIns="82058" tIns="41029" rIns="82058" bIns="41029">
            <a:spAutoFit/>
          </a:bodyPr>
          <a:lstStyle/>
          <a:p>
            <a:pPr algn="l"/>
            <a:r>
              <a:rPr lang="en-US" sz="800" dirty="0" smtClean="0">
                <a:latin typeface="+mj-lt"/>
                <a:cs typeface="Helvetica Neue Medium"/>
              </a:rPr>
              <a:t>Scalable National Network for</a:t>
            </a:r>
          </a:p>
          <a:p>
            <a:pPr algn="l"/>
            <a:r>
              <a:rPr lang="en-US" sz="800" dirty="0" smtClean="0">
                <a:latin typeface="+mj-lt"/>
                <a:cs typeface="Helvetica Neue Medium"/>
              </a:rPr>
              <a:t>Comparative Effectiveness Research</a:t>
            </a:r>
            <a:endParaRPr lang="en-US" sz="800" dirty="0">
              <a:latin typeface="+mj-lt"/>
              <a:cs typeface="Helvetica Neue Light"/>
            </a:endParaRPr>
          </a:p>
        </p:txBody>
      </p:sp>
    </p:spTree>
    <p:extLst>
      <p:ext uri="{BB962C8B-B14F-4D97-AF65-F5344CB8AC3E}">
        <p14:creationId xmlns:p14="http://schemas.microsoft.com/office/powerpoint/2010/main" val="38710118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Sharing Options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42" y="1103773"/>
            <a:ext cx="1698171" cy="1214167"/>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42" y="3238908"/>
            <a:ext cx="1698171" cy="1214167"/>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142" y="4728984"/>
            <a:ext cx="1698171" cy="151604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4049486" y="1416941"/>
            <a:ext cx="1807028" cy="58782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Non-PHI</a:t>
            </a:r>
            <a:endParaRPr lang="en-US" dirty="0"/>
          </a:p>
        </p:txBody>
      </p:sp>
      <p:sp>
        <p:nvSpPr>
          <p:cNvPr id="8" name="Right Arrow 7"/>
          <p:cNvSpPr/>
          <p:nvPr/>
        </p:nvSpPr>
        <p:spPr>
          <a:xfrm>
            <a:off x="4049486" y="3630530"/>
            <a:ext cx="1807028" cy="58782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PHI</a:t>
            </a:r>
            <a:endParaRPr lang="en-US" dirty="0"/>
          </a:p>
        </p:txBody>
      </p:sp>
      <p:sp>
        <p:nvSpPr>
          <p:cNvPr id="9" name="Right Arrow 8"/>
          <p:cNvSpPr/>
          <p:nvPr/>
        </p:nvSpPr>
        <p:spPr>
          <a:xfrm>
            <a:off x="4049486" y="4992830"/>
            <a:ext cx="1807028" cy="58782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PHI</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59" y="1059512"/>
            <a:ext cx="2813791" cy="1890516"/>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49142" y="2569029"/>
            <a:ext cx="1698171" cy="369332"/>
          </a:xfrm>
          <a:prstGeom prst="rect">
            <a:avLst/>
          </a:prstGeom>
          <a:noFill/>
        </p:spPr>
        <p:txBody>
          <a:bodyPr wrap="square" rtlCol="0">
            <a:spAutoFit/>
          </a:bodyPr>
          <a:lstStyle/>
          <a:p>
            <a:pPr algn="ctr"/>
            <a:r>
              <a:rPr lang="en-US" dirty="0" smtClean="0"/>
              <a:t>MIDAS</a:t>
            </a:r>
            <a:endParaRPr lang="en-US" dirty="0"/>
          </a:p>
        </p:txBody>
      </p:sp>
      <p:cxnSp>
        <p:nvCxnSpPr>
          <p:cNvPr id="11" name="Elbow Connector 10"/>
          <p:cNvCxnSpPr/>
          <p:nvPr/>
        </p:nvCxnSpPr>
        <p:spPr>
          <a:xfrm>
            <a:off x="2068279" y="3037114"/>
            <a:ext cx="1981207" cy="1600200"/>
          </a:xfrm>
          <a:prstGeom prst="bentConnector3">
            <a:avLst>
              <a:gd name="adj1" fmla="val 0"/>
            </a:avLst>
          </a:prstGeom>
          <a:ln w="76200">
            <a:tailEnd type="triangle" w="lg" len="lg"/>
          </a:ln>
        </p:spPr>
        <p:style>
          <a:lnRef idx="1">
            <a:schemeClr val="accent2"/>
          </a:lnRef>
          <a:fillRef idx="3">
            <a:schemeClr val="accent2"/>
          </a:fillRef>
          <a:effectRef idx="2">
            <a:schemeClr val="accent2"/>
          </a:effectRef>
          <a:fontRef idx="minor">
            <a:schemeClr val="lt1"/>
          </a:fontRef>
        </p:style>
      </p:cxnSp>
      <p:pic>
        <p:nvPicPr>
          <p:cNvPr id="1028" name="Picture 4" descr="C:\Users\clau\AppData\Local\Microsoft\Windows\Temporary Internet Files\Content.IE5\ICDCQ2BA\MC90043162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913" y="3280097"/>
            <a:ext cx="976282" cy="9762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lau\AppData\Local\Microsoft\Windows\Temporary Internet Files\Content.IE5\ICDCQ2BA\MC90043159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682" y="407843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09796" y="5003716"/>
            <a:ext cx="1698171" cy="646331"/>
          </a:xfrm>
          <a:prstGeom prst="rect">
            <a:avLst/>
          </a:prstGeom>
          <a:noFill/>
        </p:spPr>
        <p:txBody>
          <a:bodyPr wrap="square" rtlCol="0">
            <a:spAutoFit/>
          </a:bodyPr>
          <a:lstStyle/>
          <a:p>
            <a:pPr algn="ctr"/>
            <a:r>
              <a:rPr lang="en-US" dirty="0" smtClean="0"/>
              <a:t>Two-Factor Authentication</a:t>
            </a:r>
            <a:endParaRPr lang="en-US" dirty="0"/>
          </a:p>
        </p:txBody>
      </p:sp>
      <p:sp>
        <p:nvSpPr>
          <p:cNvPr id="18" name="TextBox 17"/>
          <p:cNvSpPr txBox="1"/>
          <p:nvPr/>
        </p:nvSpPr>
        <p:spPr>
          <a:xfrm>
            <a:off x="272139" y="4314148"/>
            <a:ext cx="1698171" cy="646331"/>
          </a:xfrm>
          <a:prstGeom prst="rect">
            <a:avLst/>
          </a:prstGeom>
          <a:noFill/>
        </p:spPr>
        <p:txBody>
          <a:bodyPr wrap="square" rtlCol="0">
            <a:spAutoFit/>
          </a:bodyPr>
          <a:lstStyle/>
          <a:p>
            <a:pPr algn="ctr"/>
            <a:r>
              <a:rPr lang="en-US" dirty="0" smtClean="0"/>
              <a:t>Dual Firewall + VPN</a:t>
            </a:r>
            <a:endParaRPr lang="en-US" dirty="0"/>
          </a:p>
        </p:txBody>
      </p:sp>
    </p:spTree>
    <p:extLst>
      <p:ext uri="{BB962C8B-B14F-4D97-AF65-F5344CB8AC3E}">
        <p14:creationId xmlns:p14="http://schemas.microsoft.com/office/powerpoint/2010/main" val="255279352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11300" y="152400"/>
            <a:ext cx="6985000" cy="993775"/>
          </a:xfrm>
        </p:spPr>
        <p:txBody>
          <a:bodyPr>
            <a:normAutofit fontScale="90000"/>
          </a:bodyPr>
          <a:lstStyle/>
          <a:p>
            <a:pPr>
              <a:spcBef>
                <a:spcPts val="600"/>
              </a:spcBef>
            </a:pPr>
            <a:r>
              <a:rPr lang="en-US">
                <a:latin typeface="Calibri" charset="0"/>
              </a:rPr>
              <a:t>pSCANNER CDRN</a:t>
            </a:r>
            <a:br>
              <a:rPr lang="en-US">
                <a:latin typeface="Calibri" charset="0"/>
              </a:rPr>
            </a:br>
            <a:r>
              <a:rPr lang="en-US" sz="1600">
                <a:latin typeface="Calibri" charset="0"/>
              </a:rPr>
              <a:t>patient-centered SCAlable National Network for Effectiveness Research</a:t>
            </a:r>
            <a:br>
              <a:rPr lang="en-US" sz="1600">
                <a:latin typeface="Calibri" charset="0"/>
              </a:rPr>
            </a:br>
            <a:r>
              <a:rPr lang="en-US" sz="1400">
                <a:latin typeface="Calibri" charset="0"/>
              </a:rPr>
              <a:t>approved for funding by PCORI as part of PCORnet </a:t>
            </a:r>
          </a:p>
        </p:txBody>
      </p:sp>
      <p:pic>
        <p:nvPicPr>
          <p:cNvPr id="28674" name="Picture 1" descr="criterion2_figure1-v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54175"/>
            <a:ext cx="91440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p:cNvSpPr>
            <a:spLocks noGrp="1"/>
          </p:cNvSpPr>
          <p:nvPr>
            <p:ph idx="1"/>
          </p:nvPr>
        </p:nvSpPr>
        <p:spPr>
          <a:xfrm>
            <a:off x="71438" y="1219200"/>
            <a:ext cx="8929687" cy="784225"/>
          </a:xfrm>
        </p:spPr>
        <p:txBody>
          <a:bodyPr/>
          <a:lstStyle/>
          <a:p>
            <a:pPr marL="0" indent="0" algn="ctr">
              <a:buFont typeface="Arial" charset="0"/>
              <a:buNone/>
            </a:pPr>
            <a:r>
              <a:rPr lang="en-US" sz="1600" dirty="0">
                <a:latin typeface="Calibri" charset="0"/>
              </a:rPr>
              <a:t>Members: 5 UCs, National VA (VINCI resource), 3 Federally Qualified Health Systems in LA (USC), RAND</a:t>
            </a:r>
          </a:p>
          <a:p>
            <a:pPr marL="0" indent="0" algn="ctr">
              <a:buFont typeface="Arial" charset="0"/>
              <a:buNone/>
            </a:pPr>
            <a:r>
              <a:rPr lang="en-US" sz="1600" dirty="0">
                <a:latin typeface="Calibri" charset="0"/>
              </a:rPr>
              <a:t>Cohorts: Kawasaki Disease, Congestive Heart Failure, Obesity</a:t>
            </a:r>
          </a:p>
        </p:txBody>
      </p:sp>
      <p:sp>
        <p:nvSpPr>
          <p:cNvPr id="28676" name="TextBox 1"/>
          <p:cNvSpPr txBox="1">
            <a:spLocks noChangeArrowheads="1"/>
          </p:cNvSpPr>
          <p:nvPr/>
        </p:nvSpPr>
        <p:spPr bwMode="auto">
          <a:xfrm>
            <a:off x="4140200" y="6215063"/>
            <a:ext cx="500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Verdana" charset="0"/>
                <a:ea typeface="ＭＳ Ｐゴシック" charset="0"/>
                <a:cs typeface="ＭＳ Ｐゴシック" charset="0"/>
              </a:defRPr>
            </a:lvl1pPr>
            <a:lvl2pPr marL="742950" indent="-285750">
              <a:defRPr kumimoji="1" sz="2400" b="1">
                <a:solidFill>
                  <a:schemeClr val="tx1"/>
                </a:solidFill>
                <a:latin typeface="Verdana" charset="0"/>
                <a:ea typeface="ＭＳ Ｐゴシック" charset="0"/>
              </a:defRPr>
            </a:lvl2pPr>
            <a:lvl3pPr marL="1143000" indent="-228600">
              <a:defRPr kumimoji="1" sz="2400" b="1">
                <a:solidFill>
                  <a:schemeClr val="tx1"/>
                </a:solidFill>
                <a:latin typeface="Verdana" charset="0"/>
                <a:ea typeface="ＭＳ Ｐゴシック" charset="0"/>
              </a:defRPr>
            </a:lvl3pPr>
            <a:lvl4pPr marL="1600200" indent="-228600">
              <a:defRPr kumimoji="1" sz="2400" b="1">
                <a:solidFill>
                  <a:schemeClr val="tx1"/>
                </a:solidFill>
                <a:latin typeface="Verdana" charset="0"/>
                <a:ea typeface="ＭＳ Ｐゴシック" charset="0"/>
              </a:defRPr>
            </a:lvl4pPr>
            <a:lvl5pPr marL="2057400" indent="-228600">
              <a:defRPr kumimoji="1"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kumimoji="1"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kumimoji="1"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kumimoji="1"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kumimoji="1" sz="2400" b="1">
                <a:solidFill>
                  <a:schemeClr val="tx1"/>
                </a:solidFill>
                <a:latin typeface="Verdana" charset="0"/>
                <a:ea typeface="ＭＳ Ｐゴシック" charset="0"/>
              </a:defRPr>
            </a:lvl9pPr>
          </a:lstStyle>
          <a:p>
            <a:r>
              <a:rPr lang="en-US" sz="800" b="0" dirty="0"/>
              <a:t>TCC: The Children’s Clinic	        VM: Virtual Machine</a:t>
            </a:r>
          </a:p>
          <a:p>
            <a:r>
              <a:rPr lang="en-US" sz="800" b="0" dirty="0"/>
              <a:t>SFGH: San Francisco General Hospital     OMOP: Observational Medical Outcomes Partnership</a:t>
            </a:r>
          </a:p>
        </p:txBody>
      </p:sp>
    </p:spTree>
    <p:extLst>
      <p:ext uri="{BB962C8B-B14F-4D97-AF65-F5344CB8AC3E}">
        <p14:creationId xmlns:p14="http://schemas.microsoft.com/office/powerpoint/2010/main" val="85759997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610600" y="6643438"/>
            <a:ext cx="517358" cy="200526"/>
          </a:xfrm>
          <a:prstGeom prst="rect">
            <a:avLst/>
          </a:prstGeom>
        </p:spPr>
        <p:txBody>
          <a:bodyPr/>
          <a:lstStyle/>
          <a:p>
            <a:fld id="{6C3F8612-B585-4B55-BE61-24FA79F2D366}" type="slidenum">
              <a:rPr lang="en-US" smtClean="0"/>
              <a:pPr/>
              <a:t>61</a:t>
            </a:fld>
            <a:endParaRPr lang="en-US"/>
          </a:p>
        </p:txBody>
      </p:sp>
      <p:sp>
        <p:nvSpPr>
          <p:cNvPr id="23" name="Title 1"/>
          <p:cNvSpPr txBox="1">
            <a:spLocks/>
          </p:cNvSpPr>
          <p:nvPr/>
        </p:nvSpPr>
        <p:spPr>
          <a:xfrm>
            <a:off x="304800" y="152400"/>
            <a:ext cx="8666018" cy="762000"/>
          </a:xfrm>
          <a:prstGeom prst="rect">
            <a:avLst/>
          </a:prstGeom>
        </p:spPr>
        <p:txBody>
          <a:bodyPr>
            <a:noAutofit/>
          </a:bodyPr>
          <a:lstStyle>
            <a:lvl1pPr algn="l" rtl="0" eaLnBrk="1" fontAlgn="base" hangingPunct="1">
              <a:spcBef>
                <a:spcPct val="0"/>
              </a:spcBef>
              <a:spcAft>
                <a:spcPct val="0"/>
              </a:spcAft>
              <a:defRPr sz="3600" b="1" kern="1200">
                <a:solidFill>
                  <a:schemeClr val="tx1"/>
                </a:solidFill>
                <a:effectLst>
                  <a:outerShdw blurRad="50800" dist="38100" dir="2700000">
                    <a:srgbClr val="FFFFFF">
                      <a:alpha val="43000"/>
                    </a:srgbClr>
                  </a:outerShdw>
                </a:effectLst>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1"/>
                </a:solidFill>
                <a:latin typeface="Calibri" pitchFamily="34" charset="0"/>
                <a:cs typeface="Calibri" pitchFamily="34" charset="0"/>
              </a:defRPr>
            </a:lvl2pPr>
            <a:lvl3pPr algn="l" rtl="0" eaLnBrk="1" fontAlgn="base" hangingPunct="1">
              <a:spcBef>
                <a:spcPct val="0"/>
              </a:spcBef>
              <a:spcAft>
                <a:spcPct val="0"/>
              </a:spcAft>
              <a:defRPr sz="3600" b="1">
                <a:solidFill>
                  <a:schemeClr val="tx1"/>
                </a:solidFill>
                <a:latin typeface="Calibri" pitchFamily="34" charset="0"/>
                <a:cs typeface="Calibri" pitchFamily="34" charset="0"/>
              </a:defRPr>
            </a:lvl3pPr>
            <a:lvl4pPr algn="l" rtl="0" eaLnBrk="1" fontAlgn="base" hangingPunct="1">
              <a:spcBef>
                <a:spcPct val="0"/>
              </a:spcBef>
              <a:spcAft>
                <a:spcPct val="0"/>
              </a:spcAft>
              <a:defRPr sz="3600" b="1">
                <a:solidFill>
                  <a:schemeClr val="tx1"/>
                </a:solidFill>
                <a:latin typeface="Calibri" pitchFamily="34" charset="0"/>
                <a:cs typeface="Calibri" pitchFamily="34" charset="0"/>
              </a:defRPr>
            </a:lvl4pPr>
            <a:lvl5pPr algn="l" rtl="0" eaLnBrk="1" fontAlgn="base" hangingPunct="1">
              <a:spcBef>
                <a:spcPct val="0"/>
              </a:spcBef>
              <a:spcAft>
                <a:spcPct val="0"/>
              </a:spcAft>
              <a:defRPr sz="3600" b="1">
                <a:solidFill>
                  <a:schemeClr val="tx1"/>
                </a:solidFill>
                <a:latin typeface="Calibri" pitchFamily="34" charset="0"/>
                <a:cs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cs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cs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cs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cs typeface="Calibri" pitchFamily="34" charset="0"/>
              </a:defRPr>
            </a:lvl9pPr>
          </a:lstStyle>
          <a:p>
            <a:pPr>
              <a:defRPr/>
            </a:pPr>
            <a:endParaRPr lang="en-US" sz="3200" dirty="0">
              <a:latin typeface="Arial" charset="0"/>
              <a:ea typeface="ＭＳ Ｐゴシック" charset="0"/>
              <a:cs typeface="ＭＳ Ｐゴシック" charset="0"/>
            </a:endParaRPr>
          </a:p>
        </p:txBody>
      </p:sp>
      <p:sp>
        <p:nvSpPr>
          <p:cNvPr id="24" name="Rounded Rectangle 23"/>
          <p:cNvSpPr/>
          <p:nvPr/>
        </p:nvSpPr>
        <p:spPr>
          <a:xfrm>
            <a:off x="4756931" y="3807048"/>
            <a:ext cx="1926671" cy="182774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8" name="Group 47"/>
          <p:cNvGrpSpPr/>
          <p:nvPr/>
        </p:nvGrpSpPr>
        <p:grpSpPr>
          <a:xfrm>
            <a:off x="225904" y="1391291"/>
            <a:ext cx="4406831" cy="5133474"/>
            <a:chOff x="225902" y="1391291"/>
            <a:chExt cx="4406831" cy="5133474"/>
          </a:xfrm>
        </p:grpSpPr>
        <p:sp>
          <p:nvSpPr>
            <p:cNvPr id="19" name="Rectangle 18"/>
            <p:cNvSpPr/>
            <p:nvPr/>
          </p:nvSpPr>
          <p:spPr>
            <a:xfrm>
              <a:off x="2333725" y="1800365"/>
              <a:ext cx="1759980"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02102" y="3483403"/>
              <a:ext cx="1447800" cy="2133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2562325" y="4692315"/>
              <a:ext cx="1219200" cy="168004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2562325" y="1952764"/>
              <a:ext cx="1295400" cy="17456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
            <p:cNvSpPr txBox="1">
              <a:spLocks noChangeArrowheads="1"/>
            </p:cNvSpPr>
            <p:nvPr/>
          </p:nvSpPr>
          <p:spPr bwMode="auto">
            <a:xfrm>
              <a:off x="2621816" y="2008912"/>
              <a:ext cx="11430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dirty="0" smtClean="0">
                  <a:solidFill>
                    <a:schemeClr val="tx2"/>
                  </a:solidFill>
                </a:rPr>
                <a:t>Consent </a:t>
              </a:r>
              <a:r>
                <a:rPr lang="en-US" sz="1100" b="1" dirty="0">
                  <a:solidFill>
                    <a:schemeClr val="tx2"/>
                  </a:solidFill>
                </a:rPr>
                <a:t>Management </a:t>
              </a:r>
              <a:r>
                <a:rPr lang="en-US" sz="1100" b="1" dirty="0" smtClean="0">
                  <a:solidFill>
                    <a:schemeClr val="tx2"/>
                  </a:solidFill>
                </a:rPr>
                <a:t>System</a:t>
              </a:r>
            </a:p>
            <a:p>
              <a:pPr eaLnBrk="1" hangingPunct="1"/>
              <a:endParaRPr lang="en-US" sz="1100" b="1" dirty="0">
                <a:solidFill>
                  <a:schemeClr val="tx2"/>
                </a:solidFill>
              </a:endParaRPr>
            </a:p>
            <a:p>
              <a:pPr eaLnBrk="1" hangingPunct="1"/>
              <a:r>
                <a:rPr lang="en-US" sz="1100" dirty="0"/>
                <a:t>Do </a:t>
              </a:r>
              <a:r>
                <a:rPr lang="en-US" sz="1100" i="1" dirty="0"/>
                <a:t>I </a:t>
              </a:r>
              <a:r>
                <a:rPr lang="en-US" sz="1100" dirty="0"/>
                <a:t>wish to disclose data </a:t>
              </a:r>
              <a:r>
                <a:rPr lang="en-US" sz="1100" i="1" dirty="0"/>
                <a:t>D </a:t>
              </a:r>
              <a:r>
                <a:rPr lang="en-US" sz="1100" dirty="0"/>
                <a:t>to </a:t>
              </a:r>
              <a:r>
                <a:rPr lang="en-US" sz="1100" i="1" dirty="0" smtClean="0"/>
                <a:t>U?</a:t>
              </a:r>
              <a:endParaRPr lang="en-US" sz="1100" dirty="0"/>
            </a:p>
          </p:txBody>
        </p:sp>
        <p:sp>
          <p:nvSpPr>
            <p:cNvPr id="11" name="TextBox 4"/>
            <p:cNvSpPr txBox="1">
              <a:spLocks noChangeArrowheads="1"/>
            </p:cNvSpPr>
            <p:nvPr/>
          </p:nvSpPr>
          <p:spPr bwMode="auto">
            <a:xfrm>
              <a:off x="2638525" y="4803529"/>
              <a:ext cx="1066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dirty="0" smtClean="0">
                  <a:solidFill>
                    <a:schemeClr val="tx2"/>
                  </a:solidFill>
                </a:rPr>
                <a:t>Sharing Look-up</a:t>
              </a:r>
              <a:endParaRPr lang="en-US" sz="1100" b="1" dirty="0">
                <a:solidFill>
                  <a:schemeClr val="tx2"/>
                </a:solidFill>
              </a:endParaRPr>
            </a:p>
          </p:txBody>
        </p:sp>
        <p:cxnSp>
          <p:nvCxnSpPr>
            <p:cNvPr id="12" name="Elbow Connector 11"/>
            <p:cNvCxnSpPr/>
            <p:nvPr/>
          </p:nvCxnSpPr>
          <p:spPr>
            <a:xfrm rot="5400000">
              <a:off x="2615265" y="4165781"/>
              <a:ext cx="4572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28"/>
            <p:cNvSpPr txBox="1">
              <a:spLocks noChangeArrowheads="1"/>
            </p:cNvSpPr>
            <p:nvPr/>
          </p:nvSpPr>
          <p:spPr bwMode="auto">
            <a:xfrm>
              <a:off x="4093706" y="3769895"/>
              <a:ext cx="5390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Yes</a:t>
              </a:r>
            </a:p>
          </p:txBody>
        </p:sp>
        <p:pic>
          <p:nvPicPr>
            <p:cNvPr id="14" name="Picture 4" descr="C:\Users\Machado\Pictures\Microsoft Clip Organizer\j04339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02" y="394060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854699" y="4050278"/>
              <a:ext cx="330838" cy="2041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871408" y="4832684"/>
              <a:ext cx="335520" cy="76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4" descr="C:\Users\Machado\AppData\Local\Microsoft\Windows\Temporary Internet Files\Content.IE5\HC14M98K\MCj0441510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416" y="39924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p:cNvSpPr/>
            <p:nvPr/>
          </p:nvSpPr>
          <p:spPr>
            <a:xfrm>
              <a:off x="225902" y="2873804"/>
              <a:ext cx="1600200" cy="609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66"/>
            <p:cNvSpPr>
              <a:spLocks noChangeArrowheads="1"/>
            </p:cNvSpPr>
            <p:nvPr/>
          </p:nvSpPr>
          <p:spPr bwMode="auto">
            <a:xfrm>
              <a:off x="586099" y="4935219"/>
              <a:ext cx="855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solidFill>
                    <a:schemeClr val="tx2"/>
                  </a:solidFill>
                </a:rPr>
                <a:t> Patient </a:t>
              </a:r>
              <a:r>
                <a:rPr lang="en-US" sz="1200" b="1" i="1" dirty="0">
                  <a:solidFill>
                    <a:schemeClr val="tx2"/>
                  </a:solidFill>
                </a:rPr>
                <a:t>I</a:t>
              </a:r>
            </a:p>
          </p:txBody>
        </p:sp>
        <p:sp>
          <p:nvSpPr>
            <p:cNvPr id="21" name="TextBox 56"/>
            <p:cNvSpPr txBox="1">
              <a:spLocks noChangeArrowheads="1"/>
            </p:cNvSpPr>
            <p:nvPr/>
          </p:nvSpPr>
          <p:spPr bwMode="auto">
            <a:xfrm>
              <a:off x="2454056" y="1391291"/>
              <a:ext cx="1533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Patient Interface</a:t>
              </a:r>
              <a:endParaRPr lang="en-US" sz="1200" dirty="0"/>
            </a:p>
          </p:txBody>
        </p:sp>
        <p:sp>
          <p:nvSpPr>
            <p:cNvPr id="22" name="TextBox 58"/>
            <p:cNvSpPr txBox="1">
              <a:spLocks noChangeArrowheads="1"/>
            </p:cNvSpPr>
            <p:nvPr/>
          </p:nvSpPr>
          <p:spPr bwMode="auto">
            <a:xfrm>
              <a:off x="2640022" y="5449953"/>
              <a:ext cx="11027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i="1" dirty="0"/>
                <a:t>I</a:t>
              </a:r>
              <a:r>
                <a:rPr lang="en-US" sz="1100" dirty="0"/>
                <a:t> can check </a:t>
              </a:r>
              <a:r>
                <a:rPr lang="en-US" sz="1100" dirty="0" smtClean="0"/>
                <a:t>that </a:t>
              </a:r>
              <a:r>
                <a:rPr lang="en-US" sz="1100" i="1" dirty="0" smtClean="0"/>
                <a:t>U</a:t>
              </a:r>
              <a:r>
                <a:rPr lang="en-US" sz="1100" dirty="0" smtClean="0"/>
                <a:t> looked at my </a:t>
              </a:r>
              <a:r>
                <a:rPr lang="en-US" sz="1100" dirty="0"/>
                <a:t>data </a:t>
              </a:r>
              <a:r>
                <a:rPr lang="en-US" sz="1100" i="1" dirty="0" smtClean="0"/>
                <a:t>D</a:t>
              </a:r>
              <a:endParaRPr lang="en-US" sz="1100" dirty="0"/>
            </a:p>
          </p:txBody>
        </p:sp>
        <p:cxnSp>
          <p:nvCxnSpPr>
            <p:cNvPr id="25" name="Straight Arrow Connector 24"/>
            <p:cNvCxnSpPr/>
            <p:nvPr/>
          </p:nvCxnSpPr>
          <p:spPr>
            <a:xfrm>
              <a:off x="4260797" y="4090736"/>
              <a:ext cx="334179" cy="1"/>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H="1">
              <a:off x="4210669" y="4832683"/>
              <a:ext cx="322007" cy="328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7" descr="C:\Users\Machado\AppData\Local\Microsoft\Windows\Temporary Internet Files\Content.IE5\3ER6VK87\MCj0397975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185" y="3939563"/>
            <a:ext cx="45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69"/>
          <p:cNvSpPr txBox="1">
            <a:spLocks noChangeArrowheads="1"/>
          </p:cNvSpPr>
          <p:nvPr/>
        </p:nvSpPr>
        <p:spPr bwMode="auto">
          <a:xfrm>
            <a:off x="4828903" y="4423501"/>
            <a:ext cx="16040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1450" indent="-171450" algn="l" eaLnBrk="1" hangingPunct="1">
              <a:buFont typeface="Arial"/>
              <a:buChar char="•"/>
            </a:pPr>
            <a:r>
              <a:rPr lang="en-US" sz="1200" dirty="0" smtClean="0"/>
              <a:t>Data use agreements</a:t>
            </a:r>
          </a:p>
          <a:p>
            <a:pPr algn="l" eaLnBrk="1" hangingPunct="1"/>
            <a:endParaRPr lang="en-US" sz="1200" dirty="0"/>
          </a:p>
          <a:p>
            <a:pPr marL="171450" indent="-171450" algn="l" eaLnBrk="1" hangingPunct="1">
              <a:buFont typeface="Arial"/>
              <a:buChar char="•"/>
            </a:pPr>
            <a:r>
              <a:rPr lang="en-US" sz="1200" dirty="0" smtClean="0"/>
              <a:t>Study registry</a:t>
            </a:r>
            <a:endParaRPr lang="en-US" sz="1200" dirty="0"/>
          </a:p>
        </p:txBody>
      </p:sp>
      <p:sp>
        <p:nvSpPr>
          <p:cNvPr id="29" name="TextBox 165"/>
          <p:cNvSpPr txBox="1">
            <a:spLocks noChangeArrowheads="1"/>
          </p:cNvSpPr>
          <p:nvPr/>
        </p:nvSpPr>
        <p:spPr bwMode="auto">
          <a:xfrm>
            <a:off x="4788415" y="3993075"/>
            <a:ext cx="1299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solidFill>
                  <a:schemeClr val="tx2"/>
                </a:solidFill>
              </a:rPr>
              <a:t>Trusted broker</a:t>
            </a:r>
            <a:endParaRPr lang="en-US" sz="1200" b="1" dirty="0">
              <a:solidFill>
                <a:schemeClr val="tx2"/>
              </a:solidFill>
            </a:endParaRPr>
          </a:p>
        </p:txBody>
      </p:sp>
      <p:pic>
        <p:nvPicPr>
          <p:cNvPr id="30" name="Picture 4" descr="C:\Users\Machado\AppData\Local\Microsoft\Windows\Temporary Internet Files\Content.IE5\HC14M98K\MCj0431493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36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an 30"/>
          <p:cNvSpPr/>
          <p:nvPr/>
        </p:nvSpPr>
        <p:spPr>
          <a:xfrm>
            <a:off x="5064034" y="23165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an 31"/>
          <p:cNvSpPr/>
          <p:nvPr/>
        </p:nvSpPr>
        <p:spPr>
          <a:xfrm>
            <a:off x="5216434" y="24689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an 32"/>
          <p:cNvSpPr/>
          <p:nvPr/>
        </p:nvSpPr>
        <p:spPr>
          <a:xfrm>
            <a:off x="5368834" y="2621357"/>
            <a:ext cx="609600" cy="45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54"/>
          <p:cNvSpPr txBox="1">
            <a:spLocks noChangeArrowheads="1"/>
          </p:cNvSpPr>
          <p:nvPr/>
        </p:nvSpPr>
        <p:spPr bwMode="auto">
          <a:xfrm>
            <a:off x="4953000" y="1808017"/>
            <a:ext cx="12454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Healthcare </a:t>
            </a:r>
            <a:r>
              <a:rPr lang="en-US" sz="1200" dirty="0" smtClean="0"/>
              <a:t>Institutions</a:t>
            </a:r>
            <a:endParaRPr lang="en-US" sz="1200" dirty="0"/>
          </a:p>
        </p:txBody>
      </p:sp>
      <p:cxnSp>
        <p:nvCxnSpPr>
          <p:cNvPr id="35" name="Elbow Connector 34"/>
          <p:cNvCxnSpPr/>
          <p:nvPr/>
        </p:nvCxnSpPr>
        <p:spPr>
          <a:xfrm rot="5400000" flipH="1" flipV="1">
            <a:off x="5106257" y="3439027"/>
            <a:ext cx="381000" cy="3"/>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31953" y="3248529"/>
            <a:ext cx="16709" cy="421105"/>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852713" y="4113196"/>
            <a:ext cx="334179" cy="1"/>
          </a:xfrm>
          <a:prstGeom prst="straightConnector1">
            <a:avLst/>
          </a:prstGeom>
          <a:ln>
            <a:prstDash val="solid"/>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flipH="1">
            <a:off x="6819293" y="4754878"/>
            <a:ext cx="322007" cy="328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402087" y="3543780"/>
            <a:ext cx="1436974" cy="20854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Box 5"/>
          <p:cNvSpPr txBox="1">
            <a:spLocks noChangeArrowheads="1"/>
          </p:cNvSpPr>
          <p:nvPr/>
        </p:nvSpPr>
        <p:spPr bwMode="auto">
          <a:xfrm>
            <a:off x="7468923" y="4686786"/>
            <a:ext cx="1303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solidFill>
                  <a:schemeClr val="tx2">
                    <a:lumMod val="75000"/>
                  </a:schemeClr>
                </a:solidFill>
              </a:rPr>
              <a:t>User </a:t>
            </a:r>
            <a:r>
              <a:rPr lang="en-US" sz="1200" b="1" i="1" dirty="0">
                <a:solidFill>
                  <a:schemeClr val="tx2">
                    <a:lumMod val="75000"/>
                  </a:schemeClr>
                </a:solidFill>
              </a:rPr>
              <a:t>U</a:t>
            </a:r>
            <a:r>
              <a:rPr lang="en-US" sz="1200" dirty="0"/>
              <a:t> requests Data </a:t>
            </a:r>
            <a:r>
              <a:rPr lang="en-US" sz="1200" i="1" dirty="0"/>
              <a:t>D </a:t>
            </a:r>
            <a:r>
              <a:rPr lang="en-US" sz="1200" dirty="0"/>
              <a:t>on individual </a:t>
            </a:r>
            <a:r>
              <a:rPr lang="en-US" sz="1200" i="1" dirty="0" smtClean="0"/>
              <a:t>I</a:t>
            </a:r>
            <a:endParaRPr lang="en-US" sz="1200" i="1" dirty="0"/>
          </a:p>
        </p:txBody>
      </p:sp>
      <p:pic>
        <p:nvPicPr>
          <p:cNvPr id="41" name="Picture 40"/>
          <p:cNvPicPr>
            <a:picLocks noChangeAspect="1"/>
          </p:cNvPicPr>
          <p:nvPr/>
        </p:nvPicPr>
        <p:blipFill>
          <a:blip r:embed="rId6"/>
          <a:stretch>
            <a:fillRect/>
          </a:stretch>
        </p:blipFill>
        <p:spPr>
          <a:xfrm>
            <a:off x="7759465" y="3704203"/>
            <a:ext cx="735264" cy="882317"/>
          </a:xfrm>
          <a:prstGeom prst="rect">
            <a:avLst/>
          </a:prstGeom>
        </p:spPr>
      </p:pic>
      <p:sp>
        <p:nvSpPr>
          <p:cNvPr id="42" name="Can 41"/>
          <p:cNvSpPr/>
          <p:nvPr/>
        </p:nvSpPr>
        <p:spPr>
          <a:xfrm>
            <a:off x="6223012" y="5068135"/>
            <a:ext cx="293498" cy="21861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an 42"/>
          <p:cNvSpPr/>
          <p:nvPr/>
        </p:nvSpPr>
        <p:spPr>
          <a:xfrm>
            <a:off x="6225031" y="4609331"/>
            <a:ext cx="293498" cy="21861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rapezoid 43"/>
          <p:cNvSpPr/>
          <p:nvPr/>
        </p:nvSpPr>
        <p:spPr>
          <a:xfrm>
            <a:off x="7301836" y="2882043"/>
            <a:ext cx="1620773" cy="641684"/>
          </a:xfrm>
          <a:prstGeom prst="trapezoid">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Down Arrow 44"/>
          <p:cNvSpPr/>
          <p:nvPr/>
        </p:nvSpPr>
        <p:spPr>
          <a:xfrm flipH="1">
            <a:off x="838202" y="1046016"/>
            <a:ext cx="434433" cy="120868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
        <p:nvSpPr>
          <p:cNvPr id="46" name="Title 45"/>
          <p:cNvSpPr>
            <a:spLocks noGrp="1"/>
          </p:cNvSpPr>
          <p:nvPr>
            <p:ph type="title"/>
          </p:nvPr>
        </p:nvSpPr>
        <p:spPr>
          <a:xfrm>
            <a:off x="304800" y="41568"/>
            <a:ext cx="8534400" cy="762000"/>
          </a:xfrm>
        </p:spPr>
        <p:txBody>
          <a:bodyPr/>
          <a:lstStyle/>
          <a:p>
            <a:pPr algn="ctr"/>
            <a:r>
              <a:rPr lang="en-US" dirty="0" smtClean="0"/>
              <a:t>Shifting </a:t>
            </a:r>
            <a:r>
              <a:rPr lang="en-US" dirty="0"/>
              <a:t>C</a:t>
            </a:r>
            <a:r>
              <a:rPr lang="en-US" dirty="0" smtClean="0"/>
              <a:t>ontrol</a:t>
            </a:r>
            <a:endParaRPr lang="en-US" dirty="0"/>
          </a:p>
        </p:txBody>
      </p:sp>
      <p:sp>
        <p:nvSpPr>
          <p:cNvPr id="47" name="Down Arrow 46"/>
          <p:cNvSpPr/>
          <p:nvPr/>
        </p:nvSpPr>
        <p:spPr>
          <a:xfrm flipH="1">
            <a:off x="5562602" y="1046016"/>
            <a:ext cx="434433" cy="67528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39564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858000" cy="665748"/>
          </a:xfrm>
        </p:spPr>
        <p:txBody>
          <a:bodyPr>
            <a:normAutofit fontScale="90000"/>
          </a:bodyPr>
          <a:lstStyle/>
          <a:p>
            <a:r>
              <a:rPr lang="en-US" dirty="0" smtClean="0"/>
              <a:t>Sharing Behavior of Healthy Individuals</a:t>
            </a:r>
            <a:endParaRPr lang="en-US" dirty="0"/>
          </a:p>
        </p:txBody>
      </p:sp>
      <p:sp>
        <p:nvSpPr>
          <p:cNvPr id="4" name="Date Placeholder 3"/>
          <p:cNvSpPr>
            <a:spLocks noGrp="1"/>
          </p:cNvSpPr>
          <p:nvPr>
            <p:ph type="dt" sz="half" idx="10"/>
          </p:nvPr>
        </p:nvSpPr>
        <p:spPr/>
        <p:txBody>
          <a:bodyPr/>
          <a:lstStyle/>
          <a:p>
            <a:fld id="{F7B13E63-2411-4BD9-AEA6-0746E2DEE2C9}" type="datetime1">
              <a:rPr lang="en-US" smtClean="0"/>
              <a:t>3/24/14</a:t>
            </a:fld>
            <a:endParaRPr lang="en-US"/>
          </a:p>
        </p:txBody>
      </p:sp>
      <p:pic>
        <p:nvPicPr>
          <p:cNvPr id="7" name="Picture 6" descr="Screen Shot 2013-09-15 at 8.2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46071"/>
            <a:ext cx="8305800" cy="5530929"/>
          </a:xfrm>
          <a:prstGeom prst="rect">
            <a:avLst/>
          </a:prstGeom>
        </p:spPr>
      </p:pic>
    </p:spTree>
    <p:extLst>
      <p:ext uri="{BB962C8B-B14F-4D97-AF65-F5344CB8AC3E}">
        <p14:creationId xmlns:p14="http://schemas.microsoft.com/office/powerpoint/2010/main" val="13581909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400800" cy="665748"/>
          </a:xfrm>
        </p:spPr>
        <p:txBody>
          <a:bodyPr>
            <a:normAutofit fontScale="90000"/>
          </a:bodyPr>
          <a:lstStyle/>
          <a:p>
            <a:r>
              <a:rPr lang="en-US" dirty="0" smtClean="0"/>
              <a:t>Effect of Age and Gender on Altruism</a:t>
            </a:r>
            <a:endParaRPr lang="en-US" dirty="0"/>
          </a:p>
        </p:txBody>
      </p:sp>
      <p:pic>
        <p:nvPicPr>
          <p:cNvPr id="7" name="Picture 6" descr="Screen Shot 2013-09-15 at 8.24.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762000"/>
            <a:ext cx="4978400" cy="2921000"/>
          </a:xfrm>
          <a:prstGeom prst="rect">
            <a:avLst/>
          </a:prstGeom>
        </p:spPr>
      </p:pic>
      <p:pic>
        <p:nvPicPr>
          <p:cNvPr id="8" name="Picture 7" descr="Screen Shot 2013-09-15 at 8.2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0" y="3403600"/>
            <a:ext cx="101600" cy="38100"/>
          </a:xfrm>
          <a:prstGeom prst="rect">
            <a:avLst/>
          </a:prstGeom>
        </p:spPr>
      </p:pic>
      <p:pic>
        <p:nvPicPr>
          <p:cNvPr id="9" name="Picture 8" descr="Screen Shot 2013-09-15 at 8.2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0" y="3403600"/>
            <a:ext cx="101600" cy="38100"/>
          </a:xfrm>
          <a:prstGeom prst="rect">
            <a:avLst/>
          </a:prstGeom>
        </p:spPr>
      </p:pic>
      <p:pic>
        <p:nvPicPr>
          <p:cNvPr id="11" name="Picture 10" descr="Screen Shot 2013-09-15 at 8.27.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3505200"/>
            <a:ext cx="5143500" cy="2832100"/>
          </a:xfrm>
          <a:prstGeom prst="rect">
            <a:avLst/>
          </a:prstGeom>
        </p:spPr>
      </p:pic>
      <p:sp>
        <p:nvSpPr>
          <p:cNvPr id="13" name="TextBox 12"/>
          <p:cNvSpPr txBox="1"/>
          <p:nvPr/>
        </p:nvSpPr>
        <p:spPr>
          <a:xfrm>
            <a:off x="0" y="6337300"/>
            <a:ext cx="9144000" cy="338554"/>
          </a:xfrm>
          <a:prstGeom prst="rect">
            <a:avLst/>
          </a:prstGeom>
          <a:noFill/>
        </p:spPr>
        <p:txBody>
          <a:bodyPr wrap="square" rtlCol="0">
            <a:spAutoFit/>
          </a:bodyPr>
          <a:lstStyle/>
          <a:p>
            <a:pPr algn="ctr"/>
            <a:r>
              <a:rPr lang="en-US" sz="1600" dirty="0"/>
              <a:t>http://</a:t>
            </a:r>
            <a:r>
              <a:rPr lang="en-US" sz="1600" dirty="0" err="1"/>
              <a:t>greatergood.berkeley.edu</a:t>
            </a:r>
            <a:r>
              <a:rPr lang="en-US" sz="1600" dirty="0"/>
              <a:t>/article/item/</a:t>
            </a:r>
            <a:r>
              <a:rPr lang="en-US" sz="1600" dirty="0" err="1"/>
              <a:t>how_altruistic_is_the_greater_good_community</a:t>
            </a:r>
            <a:endParaRPr lang="en-US" sz="1600" dirty="0"/>
          </a:p>
        </p:txBody>
      </p:sp>
    </p:spTree>
    <p:extLst>
      <p:ext uri="{BB962C8B-B14F-4D97-AF65-F5344CB8AC3E}">
        <p14:creationId xmlns:p14="http://schemas.microsoft.com/office/powerpoint/2010/main" val="4122054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or Granular Consent</a:t>
            </a:r>
            <a:endParaRPr lang="en-US" dirty="0"/>
          </a:p>
        </p:txBody>
      </p:sp>
      <p:sp>
        <p:nvSpPr>
          <p:cNvPr id="3" name="Content Placeholder 2"/>
          <p:cNvSpPr>
            <a:spLocks noGrp="1"/>
          </p:cNvSpPr>
          <p:nvPr>
            <p:ph idx="1"/>
          </p:nvPr>
        </p:nvSpPr>
        <p:spPr>
          <a:xfrm>
            <a:off x="457200" y="1066800"/>
            <a:ext cx="8229600" cy="4525963"/>
          </a:xfrm>
        </p:spPr>
        <p:txBody>
          <a:bodyPr>
            <a:normAutofit fontScale="92500" lnSpcReduction="20000"/>
          </a:bodyPr>
          <a:lstStyle/>
          <a:p>
            <a:r>
              <a:rPr lang="en-US" dirty="0"/>
              <a:t>Tiered consent provides different choices </a:t>
            </a:r>
            <a:r>
              <a:rPr lang="en-US" dirty="0" smtClean="0"/>
              <a:t>for </a:t>
            </a:r>
            <a:r>
              <a:rPr lang="en-US" dirty="0"/>
              <a:t>participants so that they can select their personal preferences</a:t>
            </a:r>
            <a:r>
              <a:rPr lang="en-US" dirty="0" smtClean="0"/>
              <a:t>.</a:t>
            </a:r>
          </a:p>
          <a:p>
            <a:endParaRPr lang="en-US" dirty="0"/>
          </a:p>
          <a:p>
            <a:r>
              <a:rPr lang="en-US" dirty="0"/>
              <a:t>Ethical guidelines about granular control and patient preferences were considered during development of the tool.</a:t>
            </a:r>
            <a:r>
              <a:rPr lang="en-US" baseline="30000" dirty="0" smtClean="0"/>
              <a:t>1,2,3</a:t>
            </a:r>
          </a:p>
          <a:p>
            <a:endParaRPr lang="en-US" baseline="30000" dirty="0"/>
          </a:p>
          <a:p>
            <a:r>
              <a:rPr lang="en-US" dirty="0"/>
              <a:t>Data governance requirements for </a:t>
            </a:r>
            <a:r>
              <a:rPr lang="en-US" dirty="0" smtClean="0"/>
              <a:t>distributed clinical </a:t>
            </a:r>
            <a:r>
              <a:rPr lang="en-US" dirty="0"/>
              <a:t>research networks: triangulating </a:t>
            </a:r>
            <a:r>
              <a:rPr lang="en-US" dirty="0" smtClean="0"/>
              <a:t>perspectives of </a:t>
            </a:r>
            <a:r>
              <a:rPr lang="en-US" dirty="0"/>
              <a:t>diverse </a:t>
            </a:r>
            <a:r>
              <a:rPr lang="en-US" dirty="0" smtClean="0"/>
              <a:t>stakeholders.</a:t>
            </a:r>
            <a:r>
              <a:rPr lang="en-US" baseline="30000" dirty="0" smtClean="0"/>
              <a:t>4</a:t>
            </a:r>
            <a:r>
              <a:rPr lang="en-US" dirty="0" smtClean="0"/>
              <a:t> </a:t>
            </a:r>
            <a:endParaRPr lang="en-US" dirty="0"/>
          </a:p>
        </p:txBody>
      </p:sp>
      <p:sp>
        <p:nvSpPr>
          <p:cNvPr id="6" name="Slide Number Placeholder 5"/>
          <p:cNvSpPr>
            <a:spLocks noGrp="1"/>
          </p:cNvSpPr>
          <p:nvPr>
            <p:ph type="sldNum" sz="quarter" idx="4294967295"/>
          </p:nvPr>
        </p:nvSpPr>
        <p:spPr>
          <a:xfrm>
            <a:off x="6739192" y="6383810"/>
            <a:ext cx="2237946" cy="359890"/>
          </a:xfrm>
          <a:prstGeom prst="rect">
            <a:avLst/>
          </a:prstGeom>
        </p:spPr>
        <p:txBody>
          <a:bodyPr/>
          <a:lstStyle/>
          <a:p>
            <a:r>
              <a:rPr lang="en-US" sz="1600" i="1" dirty="0" smtClean="0"/>
              <a:t>Courtesy E Bell</a:t>
            </a:r>
            <a:endParaRPr lang="en-US" sz="1600" i="1" dirty="0"/>
          </a:p>
        </p:txBody>
      </p:sp>
      <p:sp>
        <p:nvSpPr>
          <p:cNvPr id="8" name="TextBox 7"/>
          <p:cNvSpPr txBox="1"/>
          <p:nvPr/>
        </p:nvSpPr>
        <p:spPr>
          <a:xfrm>
            <a:off x="248754" y="5595620"/>
            <a:ext cx="8438045" cy="923330"/>
          </a:xfrm>
          <a:prstGeom prst="rect">
            <a:avLst/>
          </a:prstGeom>
          <a:noFill/>
        </p:spPr>
        <p:txBody>
          <a:bodyPr wrap="square" rtlCol="0">
            <a:spAutoFit/>
          </a:bodyPr>
          <a:lstStyle/>
          <a:p>
            <a:r>
              <a:rPr lang="en-US" sz="900" dirty="0"/>
              <a:t>1. Caine K, </a:t>
            </a:r>
            <a:r>
              <a:rPr lang="en-US" sz="900" dirty="0" err="1"/>
              <a:t>Hanania</a:t>
            </a:r>
            <a:r>
              <a:rPr lang="en-US" sz="900" dirty="0"/>
              <a:t> R. Patients want granular privacy control over health information in electronic medical records. J. Am. Med. Inform. Assoc. 2013 Jan 1;20(1):7–15. </a:t>
            </a:r>
          </a:p>
          <a:p>
            <a:r>
              <a:rPr lang="en-US" sz="900" dirty="0"/>
              <a:t>2. </a:t>
            </a:r>
            <a:r>
              <a:rPr lang="en-US" sz="900" dirty="0" err="1"/>
              <a:t>Spriggs</a:t>
            </a:r>
            <a:r>
              <a:rPr lang="en-US" sz="900" dirty="0"/>
              <a:t> M, Arnold M, Pearce C, Fry C. Ethical questions must be considered for electronic health records. J Med Ethics. 38:535–9. </a:t>
            </a:r>
          </a:p>
          <a:p>
            <a:r>
              <a:rPr lang="en-US" sz="900" dirty="0"/>
              <a:t>3. E.M. </a:t>
            </a:r>
            <a:r>
              <a:rPr lang="en-US" sz="900" dirty="0" err="1"/>
              <a:t>Meslin</a:t>
            </a:r>
            <a:r>
              <a:rPr lang="en-US" sz="900" dirty="0"/>
              <a:t>, et al., Giving patients granular control of personal health information: Using an ethics ‘Points to Consider’ to inform informatics system designers, Int. J. Med. Inform. (2013</a:t>
            </a:r>
            <a:r>
              <a:rPr lang="en-US" sz="900" dirty="0" smtClean="0"/>
              <a:t>)</a:t>
            </a:r>
          </a:p>
          <a:p>
            <a:r>
              <a:rPr lang="en-US" sz="900" dirty="0" smtClean="0"/>
              <a:t>4. </a:t>
            </a:r>
            <a:r>
              <a:rPr lang="en-US" sz="900" dirty="0"/>
              <a:t>Kim et al, JAMIA online </a:t>
            </a:r>
            <a:r>
              <a:rPr lang="en-US" sz="900" dirty="0" smtClean="0"/>
              <a:t>first (2014)</a:t>
            </a:r>
            <a:endParaRPr lang="en-US" sz="900" dirty="0"/>
          </a:p>
        </p:txBody>
      </p:sp>
    </p:spTree>
    <p:extLst>
      <p:ext uri="{BB962C8B-B14F-4D97-AF65-F5344CB8AC3E}">
        <p14:creationId xmlns:p14="http://schemas.microsoft.com/office/powerpoint/2010/main" val="20424144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 share / Who to share with</a:t>
            </a:r>
            <a:endParaRPr lang="en-US" dirty="0"/>
          </a:p>
        </p:txBody>
      </p:sp>
      <p:sp>
        <p:nvSpPr>
          <p:cNvPr id="3" name="Content Placeholder 2"/>
          <p:cNvSpPr>
            <a:spLocks noGrp="1"/>
          </p:cNvSpPr>
          <p:nvPr>
            <p:ph idx="1"/>
          </p:nvPr>
        </p:nvSpPr>
        <p:spPr/>
        <p:txBody>
          <a:bodyPr>
            <a:normAutofit/>
          </a:bodyPr>
          <a:lstStyle/>
          <a:p>
            <a:r>
              <a:rPr lang="en-US" dirty="0" smtClean="0"/>
              <a:t>Healthy volunteers do </a:t>
            </a:r>
            <a:r>
              <a:rPr lang="en-US" dirty="0"/>
              <a:t>not want to share </a:t>
            </a:r>
            <a:r>
              <a:rPr lang="en-US" dirty="0" smtClean="0"/>
              <a:t>with commercially </a:t>
            </a:r>
            <a:r>
              <a:rPr lang="en-US" dirty="0"/>
              <a:t>sponsored </a:t>
            </a:r>
            <a:r>
              <a:rPr lang="en-US" dirty="0" smtClean="0"/>
              <a:t>researchers</a:t>
            </a:r>
            <a:endParaRPr lang="en-US" dirty="0"/>
          </a:p>
          <a:p>
            <a:r>
              <a:rPr lang="en-US" dirty="0" smtClean="0"/>
              <a:t>Some want </a:t>
            </a:r>
            <a:r>
              <a:rPr lang="en-US" dirty="0"/>
              <a:t>their medical </a:t>
            </a:r>
            <a:r>
              <a:rPr lang="en-US" dirty="0" smtClean="0"/>
              <a:t>information shared </a:t>
            </a:r>
            <a:r>
              <a:rPr lang="en-US" dirty="0"/>
              <a:t>with only UCSD researchers, no </a:t>
            </a:r>
            <a:r>
              <a:rPr lang="en-US" dirty="0" smtClean="0"/>
              <a:t>others</a:t>
            </a:r>
            <a:endParaRPr lang="en-US" dirty="0"/>
          </a:p>
          <a:p>
            <a:r>
              <a:rPr lang="en-US" dirty="0" smtClean="0"/>
              <a:t>Many do </a:t>
            </a:r>
            <a:r>
              <a:rPr lang="en-US" dirty="0"/>
              <a:t>not want to share at least </a:t>
            </a:r>
            <a:r>
              <a:rPr lang="en-US" dirty="0" smtClean="0"/>
              <a:t>1 category </a:t>
            </a:r>
            <a:r>
              <a:rPr lang="en-US" dirty="0"/>
              <a:t>of sensitive information</a:t>
            </a:r>
          </a:p>
          <a:p>
            <a:r>
              <a:rPr lang="en-US" dirty="0" smtClean="0"/>
              <a:t>Most </a:t>
            </a:r>
            <a:r>
              <a:rPr lang="en-US" dirty="0"/>
              <a:t>common </a:t>
            </a:r>
            <a:r>
              <a:rPr lang="en-US" dirty="0" smtClean="0"/>
              <a:t>decline was </a:t>
            </a:r>
            <a:r>
              <a:rPr lang="en-US" dirty="0"/>
              <a:t>genetic, followed by sexual </a:t>
            </a:r>
            <a:r>
              <a:rPr lang="en-US" dirty="0" smtClean="0"/>
              <a:t>&amp; reproductive </a:t>
            </a:r>
            <a:r>
              <a:rPr lang="en-US" dirty="0"/>
              <a:t>health</a:t>
            </a:r>
          </a:p>
        </p:txBody>
      </p:sp>
      <p:sp>
        <p:nvSpPr>
          <p:cNvPr id="6" name="Slide Number Placeholder 5"/>
          <p:cNvSpPr>
            <a:spLocks noGrp="1"/>
          </p:cNvSpPr>
          <p:nvPr>
            <p:ph type="sldNum" sz="quarter" idx="4294967295"/>
          </p:nvPr>
        </p:nvSpPr>
        <p:spPr>
          <a:xfrm>
            <a:off x="8610600" y="6643437"/>
            <a:ext cx="517358" cy="200526"/>
          </a:xfrm>
          <a:prstGeom prst="rect">
            <a:avLst/>
          </a:prstGeom>
        </p:spPr>
        <p:txBody>
          <a:bodyPr/>
          <a:lstStyle/>
          <a:p>
            <a:fld id="{6C3F8612-B585-4B55-BE61-24FA79F2D366}" type="slidenum">
              <a:rPr lang="en-US" smtClean="0"/>
              <a:pPr/>
              <a:t>65</a:t>
            </a:fld>
            <a:endParaRPr lang="en-US"/>
          </a:p>
        </p:txBody>
      </p:sp>
      <p:sp>
        <p:nvSpPr>
          <p:cNvPr id="7" name="TextBox 6"/>
          <p:cNvSpPr txBox="1"/>
          <p:nvPr/>
        </p:nvSpPr>
        <p:spPr>
          <a:xfrm>
            <a:off x="228600" y="6096000"/>
            <a:ext cx="2057400" cy="307777"/>
          </a:xfrm>
          <a:prstGeom prst="rect">
            <a:avLst/>
          </a:prstGeom>
          <a:noFill/>
        </p:spPr>
        <p:txBody>
          <a:bodyPr wrap="square" rtlCol="0">
            <a:spAutoFit/>
          </a:bodyPr>
          <a:lstStyle/>
          <a:p>
            <a:r>
              <a:rPr lang="en-US" sz="1400" i="1" dirty="0" smtClean="0"/>
              <a:t>Courtesy of E Bell</a:t>
            </a:r>
            <a:endParaRPr lang="en-US" sz="1400" i="1" dirty="0"/>
          </a:p>
        </p:txBody>
      </p:sp>
    </p:spTree>
    <p:extLst>
      <p:ext uri="{BB962C8B-B14F-4D97-AF65-F5344CB8AC3E}">
        <p14:creationId xmlns:p14="http://schemas.microsoft.com/office/powerpoint/2010/main" val="29463176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1013225" y="76200"/>
            <a:ext cx="7106846" cy="6677311"/>
            <a:chOff x="1013225" y="0"/>
            <a:chExt cx="7106846" cy="6677311"/>
          </a:xfrm>
        </p:grpSpPr>
        <p:pic>
          <p:nvPicPr>
            <p:cNvPr id="4" name="Picture 3" descr="Screen shot 2013-09-09 at 10.18.18 AM (2).png"/>
            <p:cNvPicPr>
              <a:picLocks noChangeAspect="1"/>
            </p:cNvPicPr>
            <p:nvPr/>
          </p:nvPicPr>
          <p:blipFill rotWithShape="1">
            <a:blip r:embed="rId2">
              <a:extLst>
                <a:ext uri="{28A0092B-C50C-407E-A947-70E740481C1C}">
                  <a14:useLocalDpi xmlns:a14="http://schemas.microsoft.com/office/drawing/2010/main" val="0"/>
                </a:ext>
              </a:extLst>
            </a:blip>
            <a:srcRect l="22631" t="12586" r="28208" b="5299"/>
            <a:stretch/>
          </p:blipFill>
          <p:spPr>
            <a:xfrm>
              <a:off x="1013225" y="0"/>
              <a:ext cx="7106846" cy="6677311"/>
            </a:xfrm>
            <a:prstGeom prst="rect">
              <a:avLst/>
            </a:prstGeom>
          </p:spPr>
        </p:pic>
        <p:sp>
          <p:nvSpPr>
            <p:cNvPr id="5" name="Rectangle 4"/>
            <p:cNvSpPr/>
            <p:nvPr/>
          </p:nvSpPr>
          <p:spPr>
            <a:xfrm>
              <a:off x="1384265" y="1769345"/>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84265" y="2150048"/>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50727" y="2563846"/>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774688" y="2944550"/>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74376" y="3329810"/>
              <a:ext cx="242603"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02918" y="3700802"/>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02918" y="4128870"/>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117189" y="4685357"/>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84265" y="5298921"/>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384265" y="5698451"/>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84265" y="6069443"/>
              <a:ext cx="171249" cy="19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7315200" y="6477000"/>
            <a:ext cx="1981200" cy="307777"/>
          </a:xfrm>
          <a:prstGeom prst="rect">
            <a:avLst/>
          </a:prstGeom>
          <a:noFill/>
        </p:spPr>
        <p:txBody>
          <a:bodyPr wrap="square" rtlCol="0">
            <a:spAutoFit/>
          </a:bodyPr>
          <a:lstStyle/>
          <a:p>
            <a:r>
              <a:rPr lang="en-US" sz="1400" i="1" dirty="0" smtClean="0"/>
              <a:t>Courtesy of A </a:t>
            </a:r>
            <a:r>
              <a:rPr lang="en-US" sz="1400" i="1" dirty="0" err="1" smtClean="0"/>
              <a:t>Grando</a:t>
            </a:r>
            <a:endParaRPr lang="en-US" sz="1400" i="1" dirty="0"/>
          </a:p>
        </p:txBody>
      </p:sp>
    </p:spTree>
    <p:extLst>
      <p:ext uri="{BB962C8B-B14F-4D97-AF65-F5344CB8AC3E}">
        <p14:creationId xmlns:p14="http://schemas.microsoft.com/office/powerpoint/2010/main" val="24898619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071" y="-14593"/>
            <a:ext cx="8597929" cy="762000"/>
          </a:xfrm>
        </p:spPr>
        <p:txBody>
          <a:bodyPr>
            <a:normAutofit/>
          </a:bodyPr>
          <a:lstStyle/>
          <a:p>
            <a:r>
              <a:rPr lang="en-US" sz="2400" dirty="0"/>
              <a:t>i</a:t>
            </a:r>
            <a:r>
              <a:rPr lang="en-US" sz="2400" dirty="0" smtClean="0"/>
              <a:t>nformed </a:t>
            </a:r>
            <a:r>
              <a:rPr lang="en-US" sz="2400" dirty="0" err="1" smtClean="0"/>
              <a:t>CONsent</a:t>
            </a:r>
            <a:r>
              <a:rPr lang="en-US" sz="2400" dirty="0" smtClean="0"/>
              <a:t> for Clinical data Use for Research</a:t>
            </a:r>
            <a:endParaRPr lang="en-US" sz="2400" dirty="0"/>
          </a:p>
        </p:txBody>
      </p:sp>
      <p:sp>
        <p:nvSpPr>
          <p:cNvPr id="4" name="Slide Number Placeholder 3"/>
          <p:cNvSpPr>
            <a:spLocks noGrp="1"/>
          </p:cNvSpPr>
          <p:nvPr>
            <p:ph type="sldNum" sz="quarter" idx="4294967295"/>
          </p:nvPr>
        </p:nvSpPr>
        <p:spPr>
          <a:xfrm>
            <a:off x="4157582" y="5653768"/>
            <a:ext cx="1371600" cy="365125"/>
          </a:xfrm>
          <a:prstGeom prst="rect">
            <a:avLst/>
          </a:prstGeom>
        </p:spPr>
        <p:txBody>
          <a:bodyPr/>
          <a:lstStyle/>
          <a:p>
            <a:fld id="{4F3ACDC5-DAF0-4A02-A604-28A405E87231}" type="slidenum">
              <a:rPr lang="en-US" smtClean="0">
                <a:solidFill>
                  <a:prstClr val="white"/>
                </a:solidFill>
              </a:rPr>
              <a:pPr/>
              <a:t>67</a:t>
            </a:fld>
            <a:endParaRPr lang="en-US" dirty="0">
              <a:solidFill>
                <a:prstClr val="white"/>
              </a:solidFill>
            </a:endParaRPr>
          </a:p>
        </p:txBody>
      </p:sp>
      <p:sp>
        <p:nvSpPr>
          <p:cNvPr id="6" name="Rectangle 5"/>
          <p:cNvSpPr/>
          <p:nvPr/>
        </p:nvSpPr>
        <p:spPr>
          <a:xfrm>
            <a:off x="7423075" y="2720210"/>
            <a:ext cx="1066800" cy="152849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687141" y="2325385"/>
            <a:ext cx="1710072" cy="37583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76991" y="2712721"/>
            <a:ext cx="1066800" cy="152849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1977080" y="3463406"/>
            <a:ext cx="1063958" cy="8221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1960372" y="2357608"/>
            <a:ext cx="1063958" cy="9986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3"/>
          <p:cNvSpPr txBox="1">
            <a:spLocks noChangeArrowheads="1"/>
          </p:cNvSpPr>
          <p:nvPr/>
        </p:nvSpPr>
        <p:spPr bwMode="auto">
          <a:xfrm>
            <a:off x="1993407" y="2514600"/>
            <a:ext cx="1054593" cy="600164"/>
          </a:xfrm>
          <a:prstGeom prst="rect">
            <a:avLst/>
          </a:prstGeom>
          <a:noFill/>
          <a:ln w="9525">
            <a:noFill/>
            <a:miter lim="800000"/>
            <a:headEnd/>
            <a:tailEnd/>
          </a:ln>
        </p:spPr>
        <p:txBody>
          <a:bodyPr wrap="square">
            <a:prstTxWarp prst="textNoShape">
              <a:avLst/>
            </a:prstTxWarp>
            <a:spAutoFit/>
          </a:bodyPr>
          <a:lstStyle/>
          <a:p>
            <a:pPr algn="ctr"/>
            <a:r>
              <a:rPr lang="en-US" sz="1100" b="1" dirty="0" smtClean="0">
                <a:solidFill>
                  <a:schemeClr val="tx2"/>
                </a:solidFill>
              </a:rPr>
              <a:t>Consent </a:t>
            </a:r>
          </a:p>
          <a:p>
            <a:pPr algn="ctr"/>
            <a:r>
              <a:rPr lang="en-US" sz="1100" b="1" dirty="0" smtClean="0">
                <a:solidFill>
                  <a:schemeClr val="tx2"/>
                </a:solidFill>
              </a:rPr>
              <a:t>Management </a:t>
            </a:r>
          </a:p>
          <a:p>
            <a:pPr algn="ctr"/>
            <a:r>
              <a:rPr lang="en-US" sz="1100" b="1" dirty="0" smtClean="0">
                <a:solidFill>
                  <a:schemeClr val="tx2"/>
                </a:solidFill>
              </a:rPr>
              <a:t>System</a:t>
            </a:r>
            <a:endParaRPr lang="en-US" sz="1100" b="1" dirty="0">
              <a:solidFill>
                <a:schemeClr val="tx2"/>
              </a:solidFill>
            </a:endParaRPr>
          </a:p>
        </p:txBody>
      </p:sp>
      <p:sp>
        <p:nvSpPr>
          <p:cNvPr id="12" name="TextBox 4"/>
          <p:cNvSpPr txBox="1">
            <a:spLocks noChangeArrowheads="1"/>
          </p:cNvSpPr>
          <p:nvPr/>
        </p:nvSpPr>
        <p:spPr bwMode="auto">
          <a:xfrm>
            <a:off x="2153693" y="3544669"/>
            <a:ext cx="970507" cy="646331"/>
          </a:xfrm>
          <a:prstGeom prst="rect">
            <a:avLst/>
          </a:prstGeom>
          <a:noFill/>
          <a:ln w="9525">
            <a:noFill/>
            <a:miter lim="800000"/>
            <a:headEnd/>
            <a:tailEnd/>
          </a:ln>
        </p:spPr>
        <p:txBody>
          <a:bodyPr wrap="square">
            <a:prstTxWarp prst="textNoShape">
              <a:avLst/>
            </a:prstTxWarp>
            <a:spAutoFit/>
          </a:bodyPr>
          <a:lstStyle/>
          <a:p>
            <a:r>
              <a:rPr lang="en-US" sz="1200" b="1" dirty="0" smtClean="0">
                <a:solidFill>
                  <a:schemeClr val="tx2"/>
                </a:solidFill>
              </a:rPr>
              <a:t>Sharing </a:t>
            </a:r>
          </a:p>
          <a:p>
            <a:r>
              <a:rPr lang="en-US" sz="1200" b="1" dirty="0" smtClean="0">
                <a:solidFill>
                  <a:schemeClr val="tx2"/>
                </a:solidFill>
              </a:rPr>
              <a:t>Look-up</a:t>
            </a:r>
          </a:p>
          <a:p>
            <a:r>
              <a:rPr lang="en-US" sz="1200" b="1" dirty="0" smtClean="0">
                <a:solidFill>
                  <a:schemeClr val="tx2"/>
                </a:solidFill>
              </a:rPr>
              <a:t>Registry</a:t>
            </a:r>
            <a:endParaRPr lang="en-US" sz="1200" b="1" dirty="0">
              <a:solidFill>
                <a:schemeClr val="tx2"/>
              </a:solidFill>
            </a:endParaRPr>
          </a:p>
        </p:txBody>
      </p:sp>
      <p:pic>
        <p:nvPicPr>
          <p:cNvPr id="14" name="Picture 4" descr="C:\Users\Machado\Pictures\Microsoft Clip Organizer\j0433941.png"/>
          <p:cNvPicPr>
            <a:picLocks noChangeAspect="1" noChangeArrowheads="1"/>
          </p:cNvPicPr>
          <p:nvPr/>
        </p:nvPicPr>
        <p:blipFill>
          <a:blip r:embed="rId2"/>
          <a:srcRect/>
          <a:stretch>
            <a:fillRect/>
          </a:stretch>
        </p:blipFill>
        <p:spPr bwMode="auto">
          <a:xfrm>
            <a:off x="653191" y="2767770"/>
            <a:ext cx="914400" cy="1097280"/>
          </a:xfrm>
          <a:prstGeom prst="rect">
            <a:avLst/>
          </a:prstGeom>
          <a:noFill/>
          <a:ln w="9525">
            <a:noFill/>
            <a:miter lim="800000"/>
            <a:headEnd/>
            <a:tailEnd/>
          </a:ln>
        </p:spPr>
      </p:pic>
      <p:cxnSp>
        <p:nvCxnSpPr>
          <p:cNvPr id="15" name="Straight Arrow Connector 14"/>
          <p:cNvCxnSpPr/>
          <p:nvPr/>
        </p:nvCxnSpPr>
        <p:spPr>
          <a:xfrm>
            <a:off x="1693918" y="3040412"/>
            <a:ext cx="21632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727336" y="3951127"/>
            <a:ext cx="21632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a:off x="506115" y="1981200"/>
            <a:ext cx="1213876" cy="731520"/>
          </a:xfrm>
          <a:prstGeom prst="triangle">
            <a:avLst>
              <a:gd name="adj" fmla="val 5062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66"/>
          <p:cNvSpPr>
            <a:spLocks noChangeArrowheads="1"/>
          </p:cNvSpPr>
          <p:nvPr/>
        </p:nvSpPr>
        <p:spPr bwMode="auto">
          <a:xfrm>
            <a:off x="724983" y="3850083"/>
            <a:ext cx="784878" cy="276999"/>
          </a:xfrm>
          <a:prstGeom prst="rect">
            <a:avLst/>
          </a:prstGeom>
          <a:noFill/>
          <a:ln w="9525">
            <a:noFill/>
            <a:miter lim="800000"/>
            <a:headEnd/>
            <a:tailEnd/>
          </a:ln>
        </p:spPr>
        <p:txBody>
          <a:bodyPr wrap="none">
            <a:prstTxWarp prst="textNoShape">
              <a:avLst/>
            </a:prstTxWarp>
            <a:spAutoFit/>
          </a:bodyPr>
          <a:lstStyle/>
          <a:p>
            <a:r>
              <a:rPr lang="en-US" sz="1200" b="1" dirty="0">
                <a:solidFill>
                  <a:schemeClr val="tx2"/>
                </a:solidFill>
              </a:rPr>
              <a:t> Patient </a:t>
            </a:r>
            <a:r>
              <a:rPr lang="en-US" sz="1200" b="1" i="1" dirty="0">
                <a:solidFill>
                  <a:schemeClr val="tx2"/>
                </a:solidFill>
              </a:rPr>
              <a:t>I</a:t>
            </a:r>
          </a:p>
        </p:txBody>
      </p:sp>
      <p:sp>
        <p:nvSpPr>
          <p:cNvPr id="19" name="Cube 18"/>
          <p:cNvSpPr/>
          <p:nvPr/>
        </p:nvSpPr>
        <p:spPr>
          <a:xfrm>
            <a:off x="3857167" y="4578565"/>
            <a:ext cx="1385781" cy="1020881"/>
          </a:xfrm>
          <a:prstGeom prst="cube">
            <a:avLst>
              <a:gd name="adj" fmla="val 17318"/>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0" name="TextBox 34"/>
          <p:cNvSpPr txBox="1">
            <a:spLocks noChangeArrowheads="1"/>
          </p:cNvSpPr>
          <p:nvPr/>
        </p:nvSpPr>
        <p:spPr bwMode="auto">
          <a:xfrm>
            <a:off x="3886200" y="4831571"/>
            <a:ext cx="990600" cy="738664"/>
          </a:xfrm>
          <a:prstGeom prst="rect">
            <a:avLst/>
          </a:prstGeom>
          <a:noFill/>
          <a:ln w="9525">
            <a:noFill/>
            <a:miter lim="800000"/>
            <a:headEnd/>
            <a:tailEnd/>
          </a:ln>
        </p:spPr>
        <p:txBody>
          <a:bodyPr wrap="square">
            <a:prstTxWarp prst="textNoShape">
              <a:avLst/>
            </a:prstTxWarp>
            <a:spAutoFit/>
          </a:bodyPr>
          <a:lstStyle/>
          <a:p>
            <a:r>
              <a:rPr lang="en-US" sz="1400" dirty="0" smtClean="0"/>
              <a:t>Electronic Health Record</a:t>
            </a:r>
            <a:endParaRPr lang="en-US" sz="1400" dirty="0"/>
          </a:p>
        </p:txBody>
      </p:sp>
      <p:sp>
        <p:nvSpPr>
          <p:cNvPr id="46" name="Can 45"/>
          <p:cNvSpPr/>
          <p:nvPr/>
        </p:nvSpPr>
        <p:spPr>
          <a:xfrm>
            <a:off x="3881864" y="2883381"/>
            <a:ext cx="1307930" cy="979052"/>
          </a:xfrm>
          <a:prstGeom prst="can">
            <a:avLst/>
          </a:prstGeom>
          <a:solidFill>
            <a:srgbClr val="CCFFCC"/>
          </a:solidFill>
          <a:ln w="1905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29"/>
          <p:cNvSpPr txBox="1">
            <a:spLocks noChangeArrowheads="1"/>
          </p:cNvSpPr>
          <p:nvPr/>
        </p:nvSpPr>
        <p:spPr bwMode="auto">
          <a:xfrm>
            <a:off x="3962401" y="3125765"/>
            <a:ext cx="1096179" cy="738664"/>
          </a:xfrm>
          <a:prstGeom prst="rect">
            <a:avLst/>
          </a:prstGeom>
          <a:noFill/>
          <a:ln w="9525">
            <a:noFill/>
            <a:miter lim="800000"/>
            <a:headEnd/>
            <a:tailEnd/>
          </a:ln>
        </p:spPr>
        <p:txBody>
          <a:bodyPr wrap="square">
            <a:prstTxWarp prst="textNoShape">
              <a:avLst/>
            </a:prstTxWarp>
            <a:spAutoFit/>
          </a:bodyPr>
          <a:lstStyle/>
          <a:p>
            <a:r>
              <a:rPr lang="en-US" sz="1400" dirty="0" smtClean="0"/>
              <a:t>Clinical Data Warehouse</a:t>
            </a:r>
            <a:endParaRPr lang="en-US" sz="1400" dirty="0"/>
          </a:p>
        </p:txBody>
      </p:sp>
      <p:sp>
        <p:nvSpPr>
          <p:cNvPr id="24" name="Rounded Rectangle 23"/>
          <p:cNvSpPr/>
          <p:nvPr/>
        </p:nvSpPr>
        <p:spPr>
          <a:xfrm>
            <a:off x="6172200" y="2332637"/>
            <a:ext cx="959462" cy="9532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3"/>
          <p:cNvSpPr txBox="1">
            <a:spLocks noChangeArrowheads="1"/>
          </p:cNvSpPr>
          <p:nvPr/>
        </p:nvSpPr>
        <p:spPr bwMode="auto">
          <a:xfrm>
            <a:off x="6324600" y="2667000"/>
            <a:ext cx="842319" cy="430887"/>
          </a:xfrm>
          <a:prstGeom prst="rect">
            <a:avLst/>
          </a:prstGeom>
          <a:noFill/>
          <a:ln w="9525">
            <a:noFill/>
            <a:miter lim="800000"/>
            <a:headEnd/>
            <a:tailEnd/>
          </a:ln>
        </p:spPr>
        <p:txBody>
          <a:bodyPr wrap="square">
            <a:prstTxWarp prst="textNoShape">
              <a:avLst/>
            </a:prstTxWarp>
            <a:spAutoFit/>
          </a:bodyPr>
          <a:lstStyle/>
          <a:p>
            <a:r>
              <a:rPr lang="en-US" sz="1100" b="1" dirty="0" smtClean="0">
                <a:solidFill>
                  <a:schemeClr val="tx2"/>
                </a:solidFill>
              </a:rPr>
              <a:t>Query</a:t>
            </a:r>
            <a:endParaRPr lang="en-US" sz="1100" b="1" dirty="0">
              <a:solidFill>
                <a:schemeClr val="tx2"/>
              </a:solidFill>
            </a:endParaRPr>
          </a:p>
          <a:p>
            <a:endParaRPr lang="en-US" sz="1100" i="1" dirty="0"/>
          </a:p>
        </p:txBody>
      </p:sp>
      <p:sp>
        <p:nvSpPr>
          <p:cNvPr id="26" name="Rectangle 166"/>
          <p:cNvSpPr>
            <a:spLocks noChangeArrowheads="1"/>
          </p:cNvSpPr>
          <p:nvPr/>
        </p:nvSpPr>
        <p:spPr bwMode="auto">
          <a:xfrm>
            <a:off x="7560649" y="3866453"/>
            <a:ext cx="676976" cy="276999"/>
          </a:xfrm>
          <a:prstGeom prst="rect">
            <a:avLst/>
          </a:prstGeom>
          <a:noFill/>
          <a:ln w="9525">
            <a:noFill/>
            <a:miter lim="800000"/>
            <a:headEnd/>
            <a:tailEnd/>
          </a:ln>
        </p:spPr>
        <p:txBody>
          <a:bodyPr wrap="none">
            <a:prstTxWarp prst="textNoShape">
              <a:avLst/>
            </a:prstTxWarp>
            <a:spAutoFit/>
          </a:bodyPr>
          <a:lstStyle/>
          <a:p>
            <a:r>
              <a:rPr lang="en-US" sz="1200" b="1" dirty="0">
                <a:solidFill>
                  <a:schemeClr val="tx2"/>
                </a:solidFill>
              </a:rPr>
              <a:t> </a:t>
            </a:r>
            <a:r>
              <a:rPr lang="en-US" sz="1200" b="1" dirty="0" smtClean="0">
                <a:solidFill>
                  <a:schemeClr val="tx2"/>
                </a:solidFill>
              </a:rPr>
              <a:t>User </a:t>
            </a:r>
            <a:r>
              <a:rPr lang="en-US" sz="1200" b="1" i="1" dirty="0" smtClean="0">
                <a:solidFill>
                  <a:schemeClr val="tx2"/>
                </a:solidFill>
              </a:rPr>
              <a:t>U</a:t>
            </a:r>
            <a:endParaRPr lang="en-US" sz="1200" b="1" i="1" dirty="0">
              <a:solidFill>
                <a:schemeClr val="tx2"/>
              </a:solidFill>
            </a:endParaRPr>
          </a:p>
        </p:txBody>
      </p:sp>
      <p:sp>
        <p:nvSpPr>
          <p:cNvPr id="30" name="TextBox 54"/>
          <p:cNvSpPr txBox="1">
            <a:spLocks noChangeArrowheads="1"/>
          </p:cNvSpPr>
          <p:nvPr/>
        </p:nvSpPr>
        <p:spPr bwMode="auto">
          <a:xfrm>
            <a:off x="3810000" y="5669771"/>
            <a:ext cx="1486150" cy="261610"/>
          </a:xfrm>
          <a:prstGeom prst="rect">
            <a:avLst/>
          </a:prstGeom>
          <a:noFill/>
          <a:ln w="9525">
            <a:noFill/>
            <a:miter lim="800000"/>
            <a:headEnd/>
            <a:tailEnd/>
          </a:ln>
        </p:spPr>
        <p:txBody>
          <a:bodyPr wrap="square">
            <a:prstTxWarp prst="textNoShape">
              <a:avLst/>
            </a:prstTxWarp>
            <a:spAutoFit/>
          </a:bodyPr>
          <a:lstStyle/>
          <a:p>
            <a:pPr algn="ctr"/>
            <a:r>
              <a:rPr lang="en-US" sz="1100" dirty="0" smtClean="0"/>
              <a:t>Healthcare Institution</a:t>
            </a:r>
            <a:endParaRPr lang="en-US" sz="1100" dirty="0"/>
          </a:p>
        </p:txBody>
      </p:sp>
      <p:sp>
        <p:nvSpPr>
          <p:cNvPr id="33" name="Rounded Rectangle 32"/>
          <p:cNvSpPr/>
          <p:nvPr/>
        </p:nvSpPr>
        <p:spPr>
          <a:xfrm>
            <a:off x="6172381" y="3383771"/>
            <a:ext cx="942573" cy="8622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
          <p:cNvSpPr txBox="1">
            <a:spLocks noChangeArrowheads="1"/>
          </p:cNvSpPr>
          <p:nvPr/>
        </p:nvSpPr>
        <p:spPr bwMode="auto">
          <a:xfrm>
            <a:off x="6320661" y="3531513"/>
            <a:ext cx="842139" cy="430887"/>
          </a:xfrm>
          <a:prstGeom prst="rect">
            <a:avLst/>
          </a:prstGeom>
          <a:noFill/>
          <a:ln w="9525">
            <a:noFill/>
            <a:miter lim="800000"/>
            <a:headEnd/>
            <a:tailEnd/>
          </a:ln>
        </p:spPr>
        <p:txBody>
          <a:bodyPr wrap="square">
            <a:prstTxWarp prst="textNoShape">
              <a:avLst/>
            </a:prstTxWarp>
            <a:spAutoFit/>
          </a:bodyPr>
          <a:lstStyle/>
          <a:p>
            <a:endParaRPr lang="en-US" sz="1100" b="1" dirty="0" smtClean="0">
              <a:solidFill>
                <a:schemeClr val="tx2"/>
              </a:solidFill>
            </a:endParaRPr>
          </a:p>
          <a:p>
            <a:r>
              <a:rPr lang="en-US" sz="1100" b="1" dirty="0" smtClean="0">
                <a:solidFill>
                  <a:schemeClr val="tx2"/>
                </a:solidFill>
              </a:rPr>
              <a:t>Results</a:t>
            </a:r>
            <a:endParaRPr lang="en-US" sz="1100" b="1" dirty="0">
              <a:solidFill>
                <a:schemeClr val="tx2"/>
              </a:solidFill>
            </a:endParaRPr>
          </a:p>
        </p:txBody>
      </p:sp>
      <p:sp>
        <p:nvSpPr>
          <p:cNvPr id="35" name="TextBox 56"/>
          <p:cNvSpPr txBox="1">
            <a:spLocks noChangeArrowheads="1"/>
          </p:cNvSpPr>
          <p:nvPr/>
        </p:nvSpPr>
        <p:spPr bwMode="auto">
          <a:xfrm rot="16200000">
            <a:off x="4760733" y="3071279"/>
            <a:ext cx="2082576" cy="461665"/>
          </a:xfrm>
          <a:prstGeom prst="rect">
            <a:avLst/>
          </a:prstGeom>
          <a:solidFill>
            <a:schemeClr val="accent6">
              <a:lumMod val="40000"/>
              <a:lumOff val="60000"/>
              <a:alpha val="66000"/>
            </a:schemeClr>
          </a:solidFill>
          <a:ln w="9525">
            <a:noFill/>
            <a:miter lim="800000"/>
            <a:headEnd/>
            <a:tailEnd/>
          </a:ln>
        </p:spPr>
        <p:txBody>
          <a:bodyPr wrap="square">
            <a:prstTxWarp prst="textNoShape">
              <a:avLst/>
            </a:prstTxWarp>
            <a:spAutoFit/>
          </a:bodyPr>
          <a:lstStyle/>
          <a:p>
            <a:r>
              <a:rPr lang="en-US" sz="1200" dirty="0" smtClean="0"/>
              <a:t>Concierge or</a:t>
            </a:r>
          </a:p>
          <a:p>
            <a:r>
              <a:rPr lang="en-US" sz="1200" dirty="0" smtClean="0"/>
              <a:t>Automated Services</a:t>
            </a:r>
            <a:endParaRPr lang="en-US" sz="1200" dirty="0"/>
          </a:p>
        </p:txBody>
      </p:sp>
      <p:cxnSp>
        <p:nvCxnSpPr>
          <p:cNvPr id="36" name="Straight Arrow Connector 35"/>
          <p:cNvCxnSpPr/>
          <p:nvPr/>
        </p:nvCxnSpPr>
        <p:spPr>
          <a:xfrm flipH="1">
            <a:off x="7134545" y="2904138"/>
            <a:ext cx="18827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4" descr="C:\Users\Machado\AppData\Local\Microsoft\Windows\Temporary Internet Files\Content.IE5\HC14M98K\MCj04314930000[1].png"/>
          <p:cNvPicPr>
            <a:picLocks noChangeAspect="1" noChangeArrowheads="1"/>
          </p:cNvPicPr>
          <p:nvPr/>
        </p:nvPicPr>
        <p:blipFill>
          <a:blip r:embed="rId3"/>
          <a:srcRect/>
          <a:stretch>
            <a:fillRect/>
          </a:stretch>
        </p:blipFill>
        <p:spPr bwMode="auto">
          <a:xfrm>
            <a:off x="4724400" y="5168457"/>
            <a:ext cx="292316" cy="350779"/>
          </a:xfrm>
          <a:prstGeom prst="rect">
            <a:avLst/>
          </a:prstGeom>
          <a:noFill/>
          <a:ln w="9525">
            <a:noFill/>
            <a:miter lim="800000"/>
            <a:headEnd/>
            <a:tailEnd/>
          </a:ln>
        </p:spPr>
      </p:pic>
      <p:sp>
        <p:nvSpPr>
          <p:cNvPr id="40" name="TextBox 56"/>
          <p:cNvSpPr txBox="1">
            <a:spLocks noChangeArrowheads="1"/>
          </p:cNvSpPr>
          <p:nvPr/>
        </p:nvSpPr>
        <p:spPr bwMode="auto">
          <a:xfrm rot="16200000">
            <a:off x="2322853" y="3163326"/>
            <a:ext cx="2083147" cy="276999"/>
          </a:xfrm>
          <a:prstGeom prst="rect">
            <a:avLst/>
          </a:prstGeom>
          <a:solidFill>
            <a:schemeClr val="accent6">
              <a:lumMod val="40000"/>
              <a:lumOff val="60000"/>
              <a:alpha val="60000"/>
            </a:schemeClr>
          </a:solidFill>
          <a:ln w="9525">
            <a:noFill/>
            <a:miter lim="800000"/>
            <a:headEnd/>
            <a:tailEnd/>
          </a:ln>
        </p:spPr>
        <p:txBody>
          <a:bodyPr wrap="square">
            <a:prstTxWarp prst="textNoShape">
              <a:avLst/>
            </a:prstTxWarp>
            <a:spAutoFit/>
          </a:bodyPr>
          <a:lstStyle/>
          <a:p>
            <a:r>
              <a:rPr lang="en-US" sz="1200" dirty="0" smtClean="0"/>
              <a:t>Connecting Software</a:t>
            </a:r>
            <a:endParaRPr lang="en-US" sz="1200" dirty="0"/>
          </a:p>
        </p:txBody>
      </p:sp>
      <p:sp>
        <p:nvSpPr>
          <p:cNvPr id="41" name="Rectangle 40"/>
          <p:cNvSpPr/>
          <p:nvPr/>
        </p:nvSpPr>
        <p:spPr>
          <a:xfrm>
            <a:off x="3692689" y="4128781"/>
            <a:ext cx="1704318" cy="215006"/>
          </a:xfrm>
          <a:prstGeom prst="rect">
            <a:avLst/>
          </a:prstGeom>
          <a:pattFill prst="dotGrid">
            <a:fgClr>
              <a:schemeClr val="accent6">
                <a:lumMod val="60000"/>
                <a:lumOff val="40000"/>
              </a:schemeClr>
            </a:fgClr>
            <a:bgClr>
              <a:schemeClr val="accent6">
                <a:lumMod val="75000"/>
              </a:schemeClr>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14" descr="C:\Users\Machado\AppData\Local\Microsoft\Windows\Temporary Internet Files\Content.IE5\HC14M98K\MCj04415100000[1].png"/>
          <p:cNvPicPr>
            <a:picLocks noChangeAspect="1" noChangeArrowheads="1"/>
          </p:cNvPicPr>
          <p:nvPr/>
        </p:nvPicPr>
        <p:blipFill>
          <a:blip r:embed="rId4"/>
          <a:srcRect/>
          <a:stretch>
            <a:fillRect/>
          </a:stretch>
        </p:blipFill>
        <p:spPr bwMode="auto">
          <a:xfrm rot="10800000" flipH="1" flipV="1">
            <a:off x="4724401" y="3201965"/>
            <a:ext cx="334179" cy="401015"/>
          </a:xfrm>
          <a:prstGeom prst="rect">
            <a:avLst/>
          </a:prstGeom>
          <a:noFill/>
          <a:ln w="9525">
            <a:noFill/>
            <a:miter lim="800000"/>
            <a:headEnd/>
            <a:tailEnd/>
          </a:ln>
        </p:spPr>
      </p:pic>
      <p:cxnSp>
        <p:nvCxnSpPr>
          <p:cNvPr id="44" name="Straight Arrow Connector 43"/>
          <p:cNvCxnSpPr/>
          <p:nvPr/>
        </p:nvCxnSpPr>
        <p:spPr>
          <a:xfrm>
            <a:off x="7142690" y="3923299"/>
            <a:ext cx="18047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rapezoid 47"/>
          <p:cNvSpPr/>
          <p:nvPr/>
        </p:nvSpPr>
        <p:spPr>
          <a:xfrm>
            <a:off x="7318543" y="2133600"/>
            <a:ext cx="1303302" cy="641684"/>
          </a:xfrm>
          <a:prstGeom prst="trapezoid">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a:stretch>
            <a:fillRect/>
          </a:stretch>
        </p:blipFill>
        <p:spPr>
          <a:xfrm>
            <a:off x="7592375" y="2915654"/>
            <a:ext cx="735264" cy="882317"/>
          </a:xfrm>
          <a:prstGeom prst="rect">
            <a:avLst/>
          </a:prstGeom>
        </p:spPr>
      </p:pic>
      <p:sp>
        <p:nvSpPr>
          <p:cNvPr id="66" name="Rectangle 65"/>
          <p:cNvSpPr/>
          <p:nvPr/>
        </p:nvSpPr>
        <p:spPr>
          <a:xfrm>
            <a:off x="3675981" y="2057787"/>
            <a:ext cx="1721027" cy="26068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8" name="Title 1"/>
          <p:cNvSpPr txBox="1">
            <a:spLocks/>
          </p:cNvSpPr>
          <p:nvPr/>
        </p:nvSpPr>
        <p:spPr>
          <a:xfrm>
            <a:off x="3713254" y="1066800"/>
            <a:ext cx="1574446" cy="762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1" kern="1200">
                <a:solidFill>
                  <a:schemeClr val="tx1"/>
                </a:solidFill>
                <a:effectLst>
                  <a:outerShdw blurRad="50800" dist="38100" dir="2700000">
                    <a:srgbClr val="FFFFFF">
                      <a:alpha val="43000"/>
                    </a:srgbClr>
                  </a:outerShdw>
                </a:effectLst>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1"/>
                </a:solidFill>
                <a:latin typeface="Calibri" pitchFamily="34" charset="0"/>
                <a:cs typeface="Calibri" pitchFamily="34" charset="0"/>
              </a:defRPr>
            </a:lvl2pPr>
            <a:lvl3pPr algn="l" rtl="0" eaLnBrk="1" fontAlgn="base" hangingPunct="1">
              <a:spcBef>
                <a:spcPct val="0"/>
              </a:spcBef>
              <a:spcAft>
                <a:spcPct val="0"/>
              </a:spcAft>
              <a:defRPr sz="3600" b="1">
                <a:solidFill>
                  <a:schemeClr val="tx1"/>
                </a:solidFill>
                <a:latin typeface="Calibri" pitchFamily="34" charset="0"/>
                <a:cs typeface="Calibri" pitchFamily="34" charset="0"/>
              </a:defRPr>
            </a:lvl3pPr>
            <a:lvl4pPr algn="l" rtl="0" eaLnBrk="1" fontAlgn="base" hangingPunct="1">
              <a:spcBef>
                <a:spcPct val="0"/>
              </a:spcBef>
              <a:spcAft>
                <a:spcPct val="0"/>
              </a:spcAft>
              <a:defRPr sz="3600" b="1">
                <a:solidFill>
                  <a:schemeClr val="tx1"/>
                </a:solidFill>
                <a:latin typeface="Calibri" pitchFamily="34" charset="0"/>
                <a:cs typeface="Calibri" pitchFamily="34" charset="0"/>
              </a:defRPr>
            </a:lvl4pPr>
            <a:lvl5pPr algn="l" rtl="0" eaLnBrk="1" fontAlgn="base" hangingPunct="1">
              <a:spcBef>
                <a:spcPct val="0"/>
              </a:spcBef>
              <a:spcAft>
                <a:spcPct val="0"/>
              </a:spcAft>
              <a:defRPr sz="3600" b="1">
                <a:solidFill>
                  <a:schemeClr val="tx1"/>
                </a:solidFill>
                <a:latin typeface="Calibri" pitchFamily="34" charset="0"/>
                <a:cs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cs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cs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cs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cs typeface="Calibri" pitchFamily="34" charset="0"/>
              </a:defRPr>
            </a:lvl9pPr>
          </a:lstStyle>
          <a:p>
            <a:r>
              <a:rPr lang="en-US" sz="2800" dirty="0" err="1" smtClean="0">
                <a:solidFill>
                  <a:srgbClr val="43ADEE"/>
                </a:solidFill>
              </a:rPr>
              <a:t>i</a:t>
            </a:r>
            <a:r>
              <a:rPr lang="en-US" sz="2800" dirty="0" err="1" smtClean="0"/>
              <a:t>CONCUR</a:t>
            </a:r>
            <a:endParaRPr lang="en-US" sz="2800" dirty="0"/>
          </a:p>
        </p:txBody>
      </p:sp>
      <p:cxnSp>
        <p:nvCxnSpPr>
          <p:cNvPr id="5" name="Straight Arrow Connector 4"/>
          <p:cNvCxnSpPr/>
          <p:nvPr/>
        </p:nvCxnSpPr>
        <p:spPr>
          <a:xfrm flipV="1">
            <a:off x="4495800" y="3950181"/>
            <a:ext cx="0" cy="685800"/>
          </a:xfrm>
          <a:prstGeom prst="straightConnector1">
            <a:avLst/>
          </a:prstGeom>
          <a:ln w="76200" cmpd="sng">
            <a:solidFill>
              <a:schemeClr val="tx2">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Box 54"/>
          <p:cNvSpPr txBox="1">
            <a:spLocks noChangeArrowheads="1"/>
          </p:cNvSpPr>
          <p:nvPr/>
        </p:nvSpPr>
        <p:spPr bwMode="auto">
          <a:xfrm>
            <a:off x="3810000" y="2502381"/>
            <a:ext cx="1486150" cy="261610"/>
          </a:xfrm>
          <a:prstGeom prst="rect">
            <a:avLst/>
          </a:prstGeom>
          <a:noFill/>
          <a:ln w="9525">
            <a:noFill/>
            <a:miter lim="800000"/>
            <a:headEnd/>
            <a:tailEnd/>
          </a:ln>
        </p:spPr>
        <p:txBody>
          <a:bodyPr wrap="square">
            <a:prstTxWarp prst="textNoShape">
              <a:avLst/>
            </a:prstTxWarp>
            <a:spAutoFit/>
          </a:bodyPr>
          <a:lstStyle/>
          <a:p>
            <a:pPr algn="ctr"/>
            <a:r>
              <a:rPr lang="en-US" sz="1100" dirty="0" smtClean="0"/>
              <a:t>Trusted Entity</a:t>
            </a:r>
            <a:endParaRPr lang="en-US" sz="1100" dirty="0"/>
          </a:p>
        </p:txBody>
      </p:sp>
      <p:sp>
        <p:nvSpPr>
          <p:cNvPr id="42" name="Footer Placeholder 4"/>
          <p:cNvSpPr txBox="1">
            <a:spLocks/>
          </p:cNvSpPr>
          <p:nvPr/>
        </p:nvSpPr>
        <p:spPr>
          <a:xfrm>
            <a:off x="990600" y="6643437"/>
            <a:ext cx="7315200" cy="200526"/>
          </a:xfrm>
          <a:prstGeom prst="rect">
            <a:avLst/>
          </a:prstGeom>
        </p:spPr>
        <p:txBody>
          <a:bodyPr vert="horz" lIns="91440" tIns="45720" rIns="91440" bIns="45720" rtlCol="0" anchor="ctr"/>
          <a:lstStyle>
            <a:defPPr>
              <a:defRPr lang="en-US"/>
            </a:defPPr>
            <a:lvl1pPr marL="0" algn="ctr" defTabSz="914400" rtl="0" eaLnBrk="1" latinLnBrk="0" hangingPunct="1">
              <a:defRPr sz="900" b="1"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Supported by the NIH Grant U54 HL108460 to the University of California, San Diego</a:t>
            </a:r>
            <a:endParaRPr lang="en-US" dirty="0"/>
          </a:p>
        </p:txBody>
      </p:sp>
    </p:spTree>
    <p:extLst>
      <p:ext uri="{BB962C8B-B14F-4D97-AF65-F5344CB8AC3E}">
        <p14:creationId xmlns:p14="http://schemas.microsoft.com/office/powerpoint/2010/main" val="37498715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9529"/>
            <a:ext cx="8229600" cy="686452"/>
          </a:xfrm>
        </p:spPr>
        <p:txBody>
          <a:bodyPr/>
          <a:lstStyle/>
          <a:p>
            <a:pPr algn="ctr"/>
            <a:r>
              <a:rPr lang="en-US" dirty="0" smtClean="0"/>
              <a:t>Looking into the Near Future</a:t>
            </a:r>
            <a:endParaRPr lang="en-US" dirty="0"/>
          </a:p>
        </p:txBody>
      </p:sp>
      <p:sp>
        <p:nvSpPr>
          <p:cNvPr id="5" name="Text Placeholder 4"/>
          <p:cNvSpPr>
            <a:spLocks noGrp="1"/>
          </p:cNvSpPr>
          <p:nvPr>
            <p:ph type="body" idx="1"/>
          </p:nvPr>
        </p:nvSpPr>
        <p:spPr>
          <a:xfrm>
            <a:off x="457200" y="1530400"/>
            <a:ext cx="4040188" cy="561148"/>
          </a:xfrm>
        </p:spPr>
        <p:txBody>
          <a:bodyPr>
            <a:noAutofit/>
          </a:bodyPr>
          <a:lstStyle/>
          <a:p>
            <a:r>
              <a:rPr lang="en-US" b="1" dirty="0" smtClean="0"/>
              <a:t>Healthcare data and </a:t>
            </a:r>
            <a:r>
              <a:rPr lang="en-US" b="1" dirty="0" err="1" smtClean="0"/>
              <a:t>Biospecimen</a:t>
            </a:r>
            <a:r>
              <a:rPr lang="en-US" b="1" dirty="0" smtClean="0"/>
              <a:t> collections</a:t>
            </a:r>
            <a:endParaRPr lang="en-US" b="1" dirty="0"/>
          </a:p>
        </p:txBody>
      </p:sp>
      <p:sp>
        <p:nvSpPr>
          <p:cNvPr id="6" name="Content Placeholder 5"/>
          <p:cNvSpPr>
            <a:spLocks noGrp="1"/>
          </p:cNvSpPr>
          <p:nvPr>
            <p:ph sz="half" idx="2"/>
          </p:nvPr>
        </p:nvSpPr>
        <p:spPr>
          <a:xfrm>
            <a:off x="457200" y="2280864"/>
            <a:ext cx="4040188" cy="3858973"/>
          </a:xfrm>
        </p:spPr>
        <p:txBody>
          <a:bodyPr>
            <a:normAutofit fontScale="92500" lnSpcReduction="10000"/>
          </a:bodyPr>
          <a:lstStyle/>
          <a:p>
            <a:pPr marL="0" indent="0">
              <a:buNone/>
            </a:pPr>
            <a:r>
              <a:rPr lang="en-US" dirty="0" smtClean="0"/>
              <a:t>Several terabytes of data are being generated every day and samples are being collected</a:t>
            </a:r>
          </a:p>
          <a:p>
            <a:pPr marL="0" indent="0">
              <a:buNone/>
            </a:pPr>
            <a:endParaRPr lang="en-US" dirty="0" smtClean="0"/>
          </a:p>
          <a:p>
            <a:r>
              <a:rPr lang="en-US" dirty="0" smtClean="0"/>
              <a:t>Genomes</a:t>
            </a:r>
          </a:p>
          <a:p>
            <a:r>
              <a:rPr lang="en-US" dirty="0" smtClean="0"/>
              <a:t>Images</a:t>
            </a:r>
          </a:p>
          <a:p>
            <a:r>
              <a:rPr lang="en-US" dirty="0" smtClean="0"/>
              <a:t>Body sensors</a:t>
            </a:r>
          </a:p>
          <a:p>
            <a:r>
              <a:rPr lang="en-US" dirty="0" smtClean="0"/>
              <a:t>Environmental sensors</a:t>
            </a:r>
          </a:p>
          <a:p>
            <a:r>
              <a:rPr lang="en-US" dirty="0" smtClean="0"/>
              <a:t>Electronic Health Records</a:t>
            </a:r>
          </a:p>
          <a:p>
            <a:r>
              <a:rPr lang="en-US" dirty="0" smtClean="0"/>
              <a:t>Personal Health Records</a:t>
            </a:r>
          </a:p>
          <a:p>
            <a:r>
              <a:rPr lang="en-US" dirty="0" smtClean="0"/>
              <a:t>Pharmacy</a:t>
            </a:r>
          </a:p>
          <a:p>
            <a:r>
              <a:rPr lang="en-US" dirty="0" smtClean="0"/>
              <a:t>Social media</a:t>
            </a:r>
          </a:p>
          <a:p>
            <a:endParaRPr lang="en-US" dirty="0" smtClean="0"/>
          </a:p>
        </p:txBody>
      </p:sp>
      <p:pic>
        <p:nvPicPr>
          <p:cNvPr id="9" name="Picture Placeholder 1" descr="title-stacks-res-72.jpg"/>
          <p:cNvPicPr>
            <a:picLocks noGrp="1" noChangeAspect="1"/>
          </p:cNvPicPr>
          <p:nvPr>
            <p:ph sz="quarter" idx="4"/>
          </p:nvPr>
        </p:nvPicPr>
        <p:blipFill>
          <a:blip r:embed="rId2">
            <a:extLst>
              <a:ext uri="{28A0092B-C50C-407E-A947-70E740481C1C}">
                <a14:useLocalDpi xmlns:a14="http://schemas.microsoft.com/office/drawing/2010/main" val="0"/>
              </a:ext>
            </a:extLst>
          </a:blip>
          <a:srcRect l="30935" r="30935"/>
          <a:stretch>
            <a:fillRect/>
          </a:stretch>
        </p:blipFill>
        <p:spPr>
          <a:xfrm>
            <a:off x="4645027" y="2012950"/>
            <a:ext cx="4041775" cy="3549650"/>
          </a:xfr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80422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dirty="0" smtClean="0"/>
              <a:t>14 BRIGHT years</a:t>
            </a:r>
            <a:br>
              <a:rPr lang="en-US" sz="3600" dirty="0" smtClean="0"/>
            </a:br>
            <a:r>
              <a:rPr lang="en-US" sz="1800" dirty="0" smtClean="0"/>
              <a:t>Biomedical Research Informatics for Global Health Training program</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3" y="1930329"/>
            <a:ext cx="8192639" cy="2739982"/>
          </a:xfrm>
          <a:prstGeom prst="rect">
            <a:avLst/>
          </a:prstGeom>
        </p:spPr>
      </p:pic>
      <p:sp>
        <p:nvSpPr>
          <p:cNvPr id="9" name="Rectangle 3"/>
          <p:cNvSpPr txBox="1">
            <a:spLocks noChangeArrowheads="1"/>
          </p:cNvSpPr>
          <p:nvPr/>
        </p:nvSpPr>
        <p:spPr>
          <a:xfrm>
            <a:off x="375366" y="4985499"/>
            <a:ext cx="7104486" cy="1528573"/>
          </a:xfrm>
          <a:prstGeom prst="rect">
            <a:avLst/>
          </a:prstGeom>
        </p:spPr>
        <p:txBody>
          <a:bodyPr/>
          <a:lstStyle>
            <a:lvl1pPr marL="285750" indent="-347472" algn="l" defTabSz="457200" rtl="0" eaLnBrk="1" latinLnBrk="0" hangingPunct="1">
              <a:spcBef>
                <a:spcPts val="0"/>
              </a:spcBef>
              <a:spcAft>
                <a:spcPts val="400"/>
              </a:spcAft>
              <a:buClrTx/>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0"/>
              </a:spcBef>
              <a:spcAft>
                <a:spcPts val="400"/>
              </a:spcAft>
              <a:buClrTx/>
              <a:buFont typeface="Arial"/>
              <a:buChar char="•"/>
              <a:defRPr sz="2200" kern="1200">
                <a:solidFill>
                  <a:schemeClr val="bg2">
                    <a:lumMod val="50000"/>
                  </a:schemeClr>
                </a:solidFill>
                <a:latin typeface="+mn-lt"/>
                <a:ea typeface="+mn-ea"/>
                <a:cs typeface="+mn-cs"/>
              </a:defRPr>
            </a:lvl2pPr>
            <a:lvl3pPr marL="1143000" indent="-228600" algn="l" defTabSz="457200" rtl="0" eaLnBrk="1" latinLnBrk="0" hangingPunct="1">
              <a:spcBef>
                <a:spcPts val="0"/>
              </a:spcBef>
              <a:spcAft>
                <a:spcPts val="300"/>
              </a:spcAft>
              <a:buClrTx/>
              <a:buFont typeface="Arial"/>
              <a:buChar char="•"/>
              <a:defRPr sz="2000" kern="1200">
                <a:solidFill>
                  <a:schemeClr val="accent2"/>
                </a:solidFill>
                <a:latin typeface="+mn-lt"/>
                <a:ea typeface="+mn-ea"/>
                <a:cs typeface="+mn-cs"/>
              </a:defRPr>
            </a:lvl3pPr>
            <a:lvl4pPr marL="1600200" indent="-228600"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0"/>
              </a:spcBef>
              <a:spcAft>
                <a:spcPts val="250"/>
              </a:spcAft>
              <a:buClrTx/>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Bef>
                <a:spcPct val="15000"/>
              </a:spcBef>
              <a:spcAft>
                <a:spcPct val="25000"/>
              </a:spcAft>
              <a:buNone/>
            </a:pPr>
            <a:r>
              <a:rPr lang="en-US" sz="2000" dirty="0" smtClean="0"/>
              <a:t>David </a:t>
            </a:r>
            <a:r>
              <a:rPr lang="en-US" sz="2000" dirty="0" err="1" smtClean="0"/>
              <a:t>Bila</a:t>
            </a:r>
            <a:r>
              <a:rPr lang="en-US" sz="2000" dirty="0" smtClean="0"/>
              <a:t>, PhD, </a:t>
            </a:r>
            <a:r>
              <a:rPr lang="en-US" sz="2000" dirty="0" err="1" smtClean="0"/>
              <a:t>Universidade</a:t>
            </a:r>
            <a:r>
              <a:rPr lang="en-US" sz="2000" dirty="0" smtClean="0"/>
              <a:t> Eduardo </a:t>
            </a:r>
            <a:r>
              <a:rPr lang="en-US" sz="2000" dirty="0" err="1" smtClean="0"/>
              <a:t>Mondlane</a:t>
            </a:r>
            <a:endParaRPr lang="en-US" sz="2000" dirty="0" smtClean="0"/>
          </a:p>
          <a:p>
            <a:pPr marL="0" indent="0">
              <a:lnSpc>
                <a:spcPct val="80000"/>
              </a:lnSpc>
              <a:spcBef>
                <a:spcPct val="15000"/>
              </a:spcBef>
              <a:spcAft>
                <a:spcPct val="25000"/>
              </a:spcAft>
              <a:buNone/>
            </a:pPr>
            <a:r>
              <a:rPr lang="en-US" sz="2000" dirty="0" smtClean="0"/>
              <a:t>Lucila Ohno-Machado, MD, PhD, UC San Diego</a:t>
            </a:r>
          </a:p>
          <a:p>
            <a:pPr marL="0" indent="0">
              <a:lnSpc>
                <a:spcPct val="80000"/>
              </a:lnSpc>
              <a:spcBef>
                <a:spcPct val="15000"/>
              </a:spcBef>
              <a:spcAft>
                <a:spcPct val="25000"/>
              </a:spcAft>
              <a:buNone/>
            </a:pPr>
            <a:r>
              <a:rPr lang="en-US" sz="2000" dirty="0" err="1" smtClean="0"/>
              <a:t>Heimar</a:t>
            </a:r>
            <a:r>
              <a:rPr lang="en-US" sz="2000" dirty="0" smtClean="0"/>
              <a:t> Marin, RN, PhD, </a:t>
            </a:r>
            <a:r>
              <a:rPr lang="en-US" sz="2000" dirty="0" err="1" smtClean="0"/>
              <a:t>Universidade</a:t>
            </a:r>
            <a:r>
              <a:rPr lang="en-US" sz="2000" dirty="0" smtClean="0"/>
              <a:t> Federal the São Paulo</a:t>
            </a:r>
          </a:p>
          <a:p>
            <a:pPr>
              <a:lnSpc>
                <a:spcPct val="80000"/>
              </a:lnSpc>
              <a:spcBef>
                <a:spcPct val="15000"/>
              </a:spcBef>
              <a:spcAft>
                <a:spcPct val="25000"/>
              </a:spcAft>
            </a:pPr>
            <a:endParaRPr lang="en-US" dirty="0" smtClean="0"/>
          </a:p>
          <a:p>
            <a:pPr>
              <a:lnSpc>
                <a:spcPct val="80000"/>
              </a:lnSpc>
              <a:spcBef>
                <a:spcPct val="15000"/>
              </a:spcBef>
              <a:spcAft>
                <a:spcPct val="25000"/>
              </a:spcAft>
            </a:pPr>
            <a:endParaRPr lang="en-US" dirty="0"/>
          </a:p>
        </p:txBody>
      </p:sp>
      <p:pic>
        <p:nvPicPr>
          <p:cNvPr id="2" name="Picture 1" descr="Screen Shot 2013-09-12 at 10.57.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00" y="4106721"/>
            <a:ext cx="1181100" cy="2336800"/>
          </a:xfrm>
          <a:prstGeom prst="rect">
            <a:avLst/>
          </a:prstGeom>
        </p:spPr>
      </p:pic>
      <p:sp>
        <p:nvSpPr>
          <p:cNvPr id="3" name="TextBox 2"/>
          <p:cNvSpPr txBox="1"/>
          <p:nvPr/>
        </p:nvSpPr>
        <p:spPr>
          <a:xfrm>
            <a:off x="3352800" y="6477000"/>
            <a:ext cx="2438400" cy="307777"/>
          </a:xfrm>
          <a:prstGeom prst="rect">
            <a:avLst/>
          </a:prstGeom>
          <a:noFill/>
        </p:spPr>
        <p:txBody>
          <a:bodyPr wrap="square" rtlCol="0">
            <a:spAutoFit/>
          </a:bodyPr>
          <a:lstStyle/>
          <a:p>
            <a:r>
              <a:rPr lang="en-US" sz="1400" dirty="0"/>
              <a:t>f</a:t>
            </a:r>
            <a:r>
              <a:rPr lang="en-US" sz="1400" dirty="0" smtClean="0"/>
              <a:t>unded by NIH </a:t>
            </a:r>
            <a:r>
              <a:rPr lang="en-US" sz="1400" dirty="0"/>
              <a:t>D43TW007015</a:t>
            </a:r>
          </a:p>
        </p:txBody>
      </p:sp>
    </p:spTree>
    <p:extLst>
      <p:ext uri="{BB962C8B-B14F-4D97-AF65-F5344CB8AC3E}">
        <p14:creationId xmlns:p14="http://schemas.microsoft.com/office/powerpoint/2010/main" val="5577698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Two-Factor Authentication</a:t>
            </a:r>
            <a:endParaRPr lang="en-US" dirty="0"/>
          </a:p>
        </p:txBody>
      </p:sp>
      <p:sp>
        <p:nvSpPr>
          <p:cNvPr id="3" name="Content Placeholder 2"/>
          <p:cNvSpPr>
            <a:spLocks noGrp="1"/>
          </p:cNvSpPr>
          <p:nvPr>
            <p:ph idx="1"/>
          </p:nvPr>
        </p:nvSpPr>
        <p:spPr>
          <a:xfrm>
            <a:off x="355374" y="939795"/>
            <a:ext cx="8229600" cy="2630719"/>
          </a:xfrm>
        </p:spPr>
        <p:txBody>
          <a:bodyPr>
            <a:normAutofit/>
          </a:bodyPr>
          <a:lstStyle/>
          <a:p>
            <a:r>
              <a:rPr lang="en-US" dirty="0" smtClean="0"/>
              <a:t>RSA tokens (smartphone or physical)</a:t>
            </a:r>
          </a:p>
          <a:p>
            <a:pPr lvl="1"/>
            <a:r>
              <a:rPr lang="en-US" sz="2400" dirty="0" smtClean="0"/>
              <a:t>Available on Apple </a:t>
            </a:r>
            <a:r>
              <a:rPr lang="en-US" sz="2400" dirty="0" err="1" smtClean="0"/>
              <a:t>iOS</a:t>
            </a:r>
            <a:r>
              <a:rPr lang="en-US" sz="2400" dirty="0" smtClean="0"/>
              <a:t> and Android devices</a:t>
            </a:r>
          </a:p>
          <a:p>
            <a:pPr lvl="1"/>
            <a:r>
              <a:rPr lang="en-US" sz="2400" dirty="0" smtClean="0"/>
              <a:t>Does not require constant Internet connectivity</a:t>
            </a:r>
          </a:p>
          <a:p>
            <a:pPr lvl="1"/>
            <a:r>
              <a:rPr lang="en-US" sz="2400" dirty="0" smtClean="0"/>
              <a:t>Integrated with our data repositories, </a:t>
            </a:r>
            <a:r>
              <a:rPr lang="en-US" sz="2400" dirty="0" err="1" smtClean="0"/>
              <a:t>RedCap</a:t>
            </a:r>
            <a:r>
              <a:rPr lang="en-US" sz="2400" dirty="0" smtClean="0"/>
              <a:t>, </a:t>
            </a:r>
            <a:r>
              <a:rPr lang="en-US" sz="2400" dirty="0" err="1" smtClean="0"/>
              <a:t>etc</a:t>
            </a:r>
            <a:endParaRPr lang="en-US" sz="2400" dirty="0" smtClean="0"/>
          </a:p>
          <a:p>
            <a:pPr lvl="1"/>
            <a:endParaRPr lang="en-US" dirty="0" smtClean="0"/>
          </a:p>
          <a:p>
            <a:endParaRPr lang="en-US" dirty="0"/>
          </a:p>
        </p:txBody>
      </p:sp>
      <p:pic>
        <p:nvPicPr>
          <p:cNvPr id="307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0650" y="2607682"/>
            <a:ext cx="28765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304800" y="4159965"/>
            <a:ext cx="1421992" cy="2043430"/>
          </a:xfrm>
          <a:prstGeom prst="rect">
            <a:avLst/>
          </a:prstGeom>
          <a:ln>
            <a:noFill/>
          </a:ln>
          <a:effectLst>
            <a:outerShdw blurRad="63500" sx="102000" sy="102000" algn="ctr" rotWithShape="0">
              <a:prstClr val="black">
                <a:alpha val="40000"/>
              </a:prstClr>
            </a:outerShdw>
          </a:effectLst>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t="8133" b="7166"/>
          <a:stretch/>
        </p:blipFill>
        <p:spPr bwMode="auto">
          <a:xfrm>
            <a:off x="1905000" y="4159965"/>
            <a:ext cx="1365801" cy="2069375"/>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t="7403" b="31374"/>
          <a:stretch/>
        </p:blipFill>
        <p:spPr bwMode="auto">
          <a:xfrm>
            <a:off x="3429000" y="4159965"/>
            <a:ext cx="1335088" cy="1809793"/>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3" name="Oval 12"/>
          <p:cNvSpPr/>
          <p:nvPr/>
        </p:nvSpPr>
        <p:spPr>
          <a:xfrm>
            <a:off x="4459288" y="4198357"/>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1</a:t>
            </a:r>
            <a:endParaRPr lang="en-US" dirty="0">
              <a:effectLst>
                <a:outerShdw blurRad="38100" dist="38100" dir="2700000" algn="tl">
                  <a:srgbClr val="000000">
                    <a:alpha val="43137"/>
                  </a:srgbClr>
                </a:outerShdw>
              </a:effectLst>
            </a:endParaRPr>
          </a:p>
        </p:txBody>
      </p:sp>
      <p:cxnSp>
        <p:nvCxnSpPr>
          <p:cNvPr id="16" name="Straight Arrow Connector 15"/>
          <p:cNvCxnSpPr/>
          <p:nvPr/>
        </p:nvCxnSpPr>
        <p:spPr>
          <a:xfrm flipV="1">
            <a:off x="1524000" y="4310730"/>
            <a:ext cx="457200" cy="14663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V="1">
            <a:off x="3148881" y="4350757"/>
            <a:ext cx="356319" cy="7331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4887687" y="4571202"/>
            <a:ext cx="2002974" cy="1384995"/>
          </a:xfrm>
          <a:prstGeom prst="rect">
            <a:avLst/>
          </a:prstGeom>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smtClean="0"/>
              <a:t>Logged as </a:t>
            </a:r>
            <a:r>
              <a:rPr lang="en-US" sz="1400" i="1" dirty="0" smtClean="0"/>
              <a:t>Administrator</a:t>
            </a:r>
          </a:p>
          <a:p>
            <a:endParaRPr lang="en-US" sz="1400" i="1" dirty="0"/>
          </a:p>
          <a:p>
            <a:r>
              <a:rPr lang="en-US" sz="1400" dirty="0" smtClean="0"/>
              <a:t>Setup new PIN for:</a:t>
            </a:r>
          </a:p>
          <a:p>
            <a:r>
              <a:rPr lang="en-US" sz="1400" dirty="0" err="1"/>
              <a:t>DeviceID</a:t>
            </a:r>
            <a:r>
              <a:rPr lang="en-US" sz="1400" dirty="0"/>
              <a:t>: </a:t>
            </a:r>
            <a:r>
              <a:rPr lang="en-US" sz="1400" dirty="0" err="1"/>
              <a:t>xyxyxyxyxyxyx</a:t>
            </a:r>
            <a:endParaRPr lang="en-US" sz="1400" dirty="0"/>
          </a:p>
          <a:p>
            <a:r>
              <a:rPr lang="en-US" sz="1400" dirty="0" smtClean="0"/>
              <a:t>RSA User: [</a:t>
            </a:r>
            <a:r>
              <a:rPr lang="en-US" sz="1400" dirty="0" err="1" smtClean="0"/>
              <a:t>jsmith</a:t>
            </a:r>
            <a:r>
              <a:rPr lang="en-US" sz="1400" dirty="0" smtClean="0"/>
              <a:t>]</a:t>
            </a:r>
          </a:p>
          <a:p>
            <a:r>
              <a:rPr lang="en-US" sz="1400" dirty="0" smtClean="0"/>
              <a:t>PIN: [********]       [OK]</a:t>
            </a:r>
            <a:endParaRPr lang="en-US" sz="1400" dirty="0"/>
          </a:p>
        </p:txBody>
      </p:sp>
      <p:pic>
        <p:nvPicPr>
          <p:cNvPr id="22" name="Picture 21"/>
          <p:cNvPicPr/>
          <p:nvPr/>
        </p:nvPicPr>
        <p:blipFill rotWithShape="1">
          <a:blip r:embed="rId6" cstate="print">
            <a:extLst>
              <a:ext uri="{28A0092B-C50C-407E-A947-70E740481C1C}">
                <a14:useLocalDpi xmlns:a14="http://schemas.microsoft.com/office/drawing/2010/main" val="0"/>
              </a:ext>
            </a:extLst>
          </a:blip>
          <a:srcRect t="7403" b="45939"/>
          <a:stretch/>
        </p:blipFill>
        <p:spPr bwMode="auto">
          <a:xfrm>
            <a:off x="7086600" y="4419601"/>
            <a:ext cx="1335088" cy="1379220"/>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5" name="Oval 14"/>
          <p:cNvSpPr/>
          <p:nvPr/>
        </p:nvSpPr>
        <p:spPr>
          <a:xfrm>
            <a:off x="8116888" y="4427512"/>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3</a:t>
            </a:r>
          </a:p>
        </p:txBody>
      </p:sp>
      <p:sp>
        <p:nvSpPr>
          <p:cNvPr id="17" name="TextBox 16"/>
          <p:cNvSpPr txBox="1"/>
          <p:nvPr/>
        </p:nvSpPr>
        <p:spPr>
          <a:xfrm>
            <a:off x="4887687" y="4201870"/>
            <a:ext cx="2002969" cy="369332"/>
          </a:xfrm>
          <a:prstGeom prst="rect">
            <a:avLst/>
          </a:prstGeom>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t>RSA Console</a:t>
            </a:r>
            <a:endParaRPr lang="en-US" dirty="0"/>
          </a:p>
        </p:txBody>
      </p:sp>
      <p:sp>
        <p:nvSpPr>
          <p:cNvPr id="14" name="Oval 13"/>
          <p:cNvSpPr/>
          <p:nvPr/>
        </p:nvSpPr>
        <p:spPr>
          <a:xfrm>
            <a:off x="6585860" y="4190737"/>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2</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480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8136"/>
            <a:ext cx="6400800" cy="665748"/>
          </a:xfrm>
        </p:spPr>
        <p:txBody>
          <a:bodyPr/>
          <a:lstStyle/>
          <a:p>
            <a:r>
              <a:rPr lang="en-US" dirty="0" smtClean="0"/>
              <a:t>Open Source Software</a:t>
            </a:r>
            <a:endParaRPr lang="en-US" dirty="0"/>
          </a:p>
        </p:txBody>
      </p:sp>
      <p:pic>
        <p:nvPicPr>
          <p:cNvPr id="7" name="Picture 6"/>
          <p:cNvPicPr>
            <a:picLocks noChangeAspect="1"/>
          </p:cNvPicPr>
          <p:nvPr/>
        </p:nvPicPr>
        <p:blipFill>
          <a:blip r:embed="rId2"/>
          <a:stretch>
            <a:fillRect/>
          </a:stretch>
        </p:blipFill>
        <p:spPr>
          <a:xfrm>
            <a:off x="914400" y="838200"/>
            <a:ext cx="7467600" cy="5600700"/>
          </a:xfrm>
          <a:prstGeom prst="rect">
            <a:avLst/>
          </a:prstGeom>
          <a:ln>
            <a:solidFill>
              <a:schemeClr val="tx1"/>
            </a:solidFill>
          </a:ln>
          <a:effectLst>
            <a:outerShdw blurRad="50800" dist="38100" dir="2700000" algn="tl" rotWithShape="0">
              <a:prstClr val="black">
                <a:alpha val="40000"/>
              </a:prstClr>
            </a:outerShdw>
          </a:effectLst>
        </p:spPr>
      </p:pic>
      <p:cxnSp>
        <p:nvCxnSpPr>
          <p:cNvPr id="8" name="Straight Arrow Connector 7"/>
          <p:cNvCxnSpPr/>
          <p:nvPr/>
        </p:nvCxnSpPr>
        <p:spPr>
          <a:xfrm>
            <a:off x="3200400" y="533400"/>
            <a:ext cx="0" cy="121920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72496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p:txBody>
          <a:bodyPr/>
          <a:lstStyle/>
          <a:p>
            <a:endParaRPr lang="en-US"/>
          </a:p>
        </p:txBody>
      </p:sp>
      <p:sp>
        <p:nvSpPr>
          <p:cNvPr id="93188" name="Rectangle 4"/>
          <p:cNvSpPr>
            <a:spLocks noGrp="1" noChangeArrowheads="1"/>
          </p:cNvSpPr>
          <p:nvPr>
            <p:ph type="title"/>
          </p:nvPr>
        </p:nvSpPr>
        <p:spPr bwMode="auto">
          <a:xfrm>
            <a:off x="1066800" y="-152400"/>
            <a:ext cx="8229600" cy="914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1" compatLnSpc="1">
            <a:prstTxWarp prst="textNoShape">
              <a:avLst/>
            </a:prstTxWarp>
          </a:bodyPr>
          <a:lstStyle/>
          <a:p>
            <a:r>
              <a:rPr lang="en-US" sz="3200" b="1" dirty="0"/>
              <a:t>Informatics Training for Global Health</a:t>
            </a:r>
          </a:p>
        </p:txBody>
      </p:sp>
      <p:pic>
        <p:nvPicPr>
          <p:cNvPr id="2" name="Picture 1"/>
          <p:cNvPicPr>
            <a:picLocks noChangeAspect="1"/>
          </p:cNvPicPr>
          <p:nvPr/>
        </p:nvPicPr>
        <p:blipFill>
          <a:blip r:embed="rId3"/>
          <a:stretch>
            <a:fillRect/>
          </a:stretch>
        </p:blipFill>
        <p:spPr>
          <a:xfrm>
            <a:off x="304800" y="1212850"/>
            <a:ext cx="8546662" cy="4425950"/>
          </a:xfrm>
          <a:prstGeom prst="rect">
            <a:avLst/>
          </a:prstGeom>
        </p:spPr>
      </p:pic>
      <p:cxnSp>
        <p:nvCxnSpPr>
          <p:cNvPr id="8" name="Straight Connector 7"/>
          <p:cNvCxnSpPr/>
          <p:nvPr/>
        </p:nvCxnSpPr>
        <p:spPr>
          <a:xfrm>
            <a:off x="1066800" y="2286000"/>
            <a:ext cx="6629400" cy="2590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114800" y="4876800"/>
            <a:ext cx="3581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66800" y="2286000"/>
            <a:ext cx="3048000" cy="2590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114800" y="4191000"/>
            <a:ext cx="533400" cy="685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87414" y="6477000"/>
            <a:ext cx="2921572" cy="307777"/>
          </a:xfrm>
          <a:prstGeom prst="rect">
            <a:avLst/>
          </a:prstGeom>
          <a:noFill/>
        </p:spPr>
        <p:txBody>
          <a:bodyPr wrap="square" rtlCol="0">
            <a:spAutoFit/>
          </a:bodyPr>
          <a:lstStyle/>
          <a:p>
            <a:r>
              <a:rPr lang="en-US" sz="1400" dirty="0"/>
              <a:t>f</a:t>
            </a:r>
            <a:r>
              <a:rPr lang="en-US" sz="1400" dirty="0" smtClean="0"/>
              <a:t>unded by NIH </a:t>
            </a:r>
            <a:r>
              <a:rPr lang="en-US" sz="1400" dirty="0"/>
              <a:t>D43TW007015</a:t>
            </a:r>
          </a:p>
        </p:txBody>
      </p:sp>
    </p:spTree>
    <p:extLst>
      <p:ext uri="{BB962C8B-B14F-4D97-AF65-F5344CB8AC3E}">
        <p14:creationId xmlns:p14="http://schemas.microsoft.com/office/powerpoint/2010/main" val="393019906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895601"/>
            <a:ext cx="3124200" cy="1752600"/>
          </a:xfrm>
        </p:spPr>
        <p:txBody>
          <a:bodyPr/>
          <a:lstStyle/>
          <a:p>
            <a:pPr marL="0" indent="0">
              <a:buNone/>
            </a:pPr>
            <a:r>
              <a:rPr lang="en-US" dirty="0" err="1" smtClean="0"/>
              <a:t>Universidade</a:t>
            </a:r>
            <a:endParaRPr lang="en-US" dirty="0" smtClean="0"/>
          </a:p>
          <a:p>
            <a:pPr marL="0" indent="0">
              <a:buNone/>
            </a:pPr>
            <a:r>
              <a:rPr lang="en-US" dirty="0" err="1" smtClean="0"/>
              <a:t>Aberta</a:t>
            </a:r>
            <a:endParaRPr lang="en-US" dirty="0"/>
          </a:p>
        </p:txBody>
      </p:sp>
      <p:pic>
        <p:nvPicPr>
          <p:cNvPr id="7" name="Picture 2" descr="http://lh6.ggpht.com/_I2PsJ5mP8Oo/St87HW01QqI/AAAAAAAAADM/Juzz-E8m67k/s128/img1.jpg"/>
          <p:cNvPicPr>
            <a:picLocks noChangeAspect="1" noChangeArrowheads="1"/>
          </p:cNvPicPr>
          <p:nvPr/>
        </p:nvPicPr>
        <p:blipFill>
          <a:blip r:embed="rId2" cstate="print"/>
          <a:srcRect/>
          <a:stretch>
            <a:fillRect/>
          </a:stretch>
        </p:blipFill>
        <p:spPr bwMode="auto">
          <a:xfrm>
            <a:off x="2329889" y="316756"/>
            <a:ext cx="2235197" cy="1676400"/>
          </a:xfrm>
          <a:prstGeom prst="rect">
            <a:avLst/>
          </a:prstGeom>
          <a:noFill/>
        </p:spPr>
      </p:pic>
      <p:sp>
        <p:nvSpPr>
          <p:cNvPr id="8" name="TextBox 7"/>
          <p:cNvSpPr txBox="1"/>
          <p:nvPr/>
        </p:nvSpPr>
        <p:spPr>
          <a:xfrm>
            <a:off x="43890" y="2005376"/>
            <a:ext cx="2408477" cy="369332"/>
          </a:xfrm>
          <a:prstGeom prst="rect">
            <a:avLst/>
          </a:prstGeom>
          <a:noFill/>
        </p:spPr>
        <p:txBody>
          <a:bodyPr wrap="square" rtlCol="0">
            <a:spAutoFit/>
          </a:bodyPr>
          <a:lstStyle/>
          <a:p>
            <a:r>
              <a:rPr lang="en-US" dirty="0" err="1" smtClean="0"/>
              <a:t>Lábrea</a:t>
            </a:r>
            <a:r>
              <a:rPr lang="en-US" dirty="0" smtClean="0"/>
              <a:t>, Amazonas</a:t>
            </a:r>
            <a:endParaRPr lang="en-US" dirty="0"/>
          </a:p>
        </p:txBody>
      </p:sp>
      <p:pic>
        <p:nvPicPr>
          <p:cNvPr id="9" name="Picture 4" descr="http://lh6.ggpht.com/_I2PsJ5mP8Oo/St87HuC0Z4I/AAAAAAAAADY/UyKxEQVYrEc/img4.jpg"/>
          <p:cNvPicPr>
            <a:picLocks noChangeAspect="1" noChangeArrowheads="1"/>
          </p:cNvPicPr>
          <p:nvPr/>
        </p:nvPicPr>
        <p:blipFill>
          <a:blip r:embed="rId3" cstate="print"/>
          <a:srcRect/>
          <a:stretch>
            <a:fillRect/>
          </a:stretch>
        </p:blipFill>
        <p:spPr bwMode="auto">
          <a:xfrm>
            <a:off x="43890" y="316756"/>
            <a:ext cx="2247900" cy="1685925"/>
          </a:xfrm>
          <a:prstGeom prst="rect">
            <a:avLst/>
          </a:prstGeom>
          <a:noFill/>
        </p:spPr>
      </p:pic>
      <p:pic>
        <p:nvPicPr>
          <p:cNvPr id="10" name="Picture 6" descr="http://lh5.ggpht.com/_I2PsJ5mP8Oo/St87zweyFZI/AAAAAAAAAEI/DexRFtEaoPo/img1.jpg"/>
          <p:cNvPicPr>
            <a:picLocks noChangeAspect="1" noChangeArrowheads="1"/>
          </p:cNvPicPr>
          <p:nvPr/>
        </p:nvPicPr>
        <p:blipFill>
          <a:blip r:embed="rId4" cstate="print"/>
          <a:srcRect/>
          <a:stretch>
            <a:fillRect/>
          </a:stretch>
        </p:blipFill>
        <p:spPr bwMode="auto">
          <a:xfrm>
            <a:off x="2519700" y="4789513"/>
            <a:ext cx="2133869" cy="1571760"/>
          </a:xfrm>
          <a:prstGeom prst="rect">
            <a:avLst/>
          </a:prstGeom>
          <a:noFill/>
        </p:spPr>
      </p:pic>
      <p:sp>
        <p:nvSpPr>
          <p:cNvPr id="11" name="TextBox 10"/>
          <p:cNvSpPr txBox="1"/>
          <p:nvPr/>
        </p:nvSpPr>
        <p:spPr>
          <a:xfrm>
            <a:off x="30112" y="6324453"/>
            <a:ext cx="2316110" cy="369332"/>
          </a:xfrm>
          <a:prstGeom prst="rect">
            <a:avLst/>
          </a:prstGeom>
          <a:noFill/>
        </p:spPr>
        <p:txBody>
          <a:bodyPr wrap="square" rtlCol="0">
            <a:spAutoFit/>
          </a:bodyPr>
          <a:lstStyle/>
          <a:p>
            <a:r>
              <a:rPr lang="en-US" dirty="0" smtClean="0"/>
              <a:t>Palmas, Tocantins</a:t>
            </a:r>
            <a:endParaRPr lang="en-US" dirty="0"/>
          </a:p>
        </p:txBody>
      </p:sp>
      <p:pic>
        <p:nvPicPr>
          <p:cNvPr id="12" name="Picture 8" descr="http://lh5.ggpht.com/_I2PsJ5mP8Oo/St87z7MKClI/AAAAAAAAAEQ/OmXgW7nL54E/img3.jpg"/>
          <p:cNvPicPr>
            <a:picLocks noChangeAspect="1" noChangeArrowheads="1"/>
          </p:cNvPicPr>
          <p:nvPr/>
        </p:nvPicPr>
        <p:blipFill>
          <a:blip r:embed="rId5" cstate="print"/>
          <a:srcRect/>
          <a:stretch>
            <a:fillRect/>
          </a:stretch>
        </p:blipFill>
        <p:spPr bwMode="auto">
          <a:xfrm>
            <a:off x="30112" y="4789512"/>
            <a:ext cx="2422256" cy="1550245"/>
          </a:xfrm>
          <a:prstGeom prst="rect">
            <a:avLst/>
          </a:prstGeom>
          <a:noFill/>
        </p:spPr>
      </p:pic>
      <p:pic>
        <p:nvPicPr>
          <p:cNvPr id="13" name="Picture 10" descr="http://lh6.ggpht.com/_I2PsJ5mP8Oo/St85jFti7wI/AAAAAAAAAB0/9OQw9k1r9XU/s128/img5.jpg"/>
          <p:cNvPicPr>
            <a:picLocks noChangeAspect="1" noChangeArrowheads="1"/>
          </p:cNvPicPr>
          <p:nvPr/>
        </p:nvPicPr>
        <p:blipFill>
          <a:blip r:embed="rId6" cstate="print"/>
          <a:srcRect/>
          <a:stretch>
            <a:fillRect/>
          </a:stretch>
        </p:blipFill>
        <p:spPr bwMode="auto">
          <a:xfrm>
            <a:off x="4625481" y="326676"/>
            <a:ext cx="2172991" cy="1629746"/>
          </a:xfrm>
          <a:prstGeom prst="rect">
            <a:avLst/>
          </a:prstGeom>
          <a:noFill/>
        </p:spPr>
      </p:pic>
      <p:pic>
        <p:nvPicPr>
          <p:cNvPr id="14" name="Picture 12" descr="http://lh6.ggpht.com/_I2PsJ5mP8Oo/St85iiAsOoI/AAAAAAAAABk/DNTfimqMnWE/img1.jpg"/>
          <p:cNvPicPr>
            <a:picLocks noChangeAspect="1" noChangeArrowheads="1"/>
          </p:cNvPicPr>
          <p:nvPr/>
        </p:nvPicPr>
        <p:blipFill>
          <a:blip r:embed="rId7" cstate="print"/>
          <a:srcRect/>
          <a:stretch>
            <a:fillRect/>
          </a:stretch>
        </p:blipFill>
        <p:spPr bwMode="auto">
          <a:xfrm>
            <a:off x="6875862" y="326676"/>
            <a:ext cx="2238662" cy="1629746"/>
          </a:xfrm>
          <a:prstGeom prst="rect">
            <a:avLst/>
          </a:prstGeom>
          <a:noFill/>
        </p:spPr>
      </p:pic>
      <p:sp>
        <p:nvSpPr>
          <p:cNvPr id="15" name="TextBox 14"/>
          <p:cNvSpPr txBox="1"/>
          <p:nvPr/>
        </p:nvSpPr>
        <p:spPr>
          <a:xfrm>
            <a:off x="7602112" y="1972878"/>
            <a:ext cx="1518940" cy="369332"/>
          </a:xfrm>
          <a:prstGeom prst="rect">
            <a:avLst/>
          </a:prstGeom>
          <a:noFill/>
        </p:spPr>
        <p:txBody>
          <a:bodyPr wrap="none" rtlCol="0">
            <a:spAutoFit/>
          </a:bodyPr>
          <a:lstStyle/>
          <a:p>
            <a:r>
              <a:rPr lang="en-US" dirty="0" err="1" smtClean="0"/>
              <a:t>Breves</a:t>
            </a:r>
            <a:r>
              <a:rPr lang="en-US" dirty="0"/>
              <a:t>,</a:t>
            </a:r>
            <a:r>
              <a:rPr lang="en-US" dirty="0" smtClean="0"/>
              <a:t> </a:t>
            </a:r>
            <a:r>
              <a:rPr lang="en-US" dirty="0" err="1" smtClean="0"/>
              <a:t>Pará</a:t>
            </a:r>
            <a:endParaRPr lang="en-US" dirty="0"/>
          </a:p>
        </p:txBody>
      </p:sp>
      <p:pic>
        <p:nvPicPr>
          <p:cNvPr id="16" name="Picture 14" descr="http://lh6.ggpht.com/_I2PsJ5mP8Oo/St88PK5-tsI/AAAAAAAAAEY/dj1H5vlY1f8/s128/img1.jpg"/>
          <p:cNvPicPr>
            <a:picLocks noChangeAspect="1" noChangeArrowheads="1"/>
          </p:cNvPicPr>
          <p:nvPr/>
        </p:nvPicPr>
        <p:blipFill>
          <a:blip r:embed="rId8" cstate="print"/>
          <a:srcRect/>
          <a:stretch>
            <a:fillRect/>
          </a:stretch>
        </p:blipFill>
        <p:spPr bwMode="auto">
          <a:xfrm>
            <a:off x="4747270" y="4791742"/>
            <a:ext cx="2099449" cy="1574588"/>
          </a:xfrm>
          <a:prstGeom prst="rect">
            <a:avLst/>
          </a:prstGeom>
          <a:noFill/>
        </p:spPr>
      </p:pic>
      <p:sp>
        <p:nvSpPr>
          <p:cNvPr id="17" name="TextBox 16"/>
          <p:cNvSpPr txBox="1"/>
          <p:nvPr/>
        </p:nvSpPr>
        <p:spPr>
          <a:xfrm>
            <a:off x="6622780" y="6364765"/>
            <a:ext cx="2609872" cy="369332"/>
          </a:xfrm>
          <a:prstGeom prst="rect">
            <a:avLst/>
          </a:prstGeom>
          <a:noFill/>
        </p:spPr>
        <p:txBody>
          <a:bodyPr wrap="square" rtlCol="0">
            <a:spAutoFit/>
          </a:bodyPr>
          <a:lstStyle/>
          <a:p>
            <a:r>
              <a:rPr lang="en-US" dirty="0" smtClean="0"/>
              <a:t>São </a:t>
            </a:r>
            <a:r>
              <a:rPr lang="en-US" dirty="0"/>
              <a:t>Carlos, São </a:t>
            </a:r>
            <a:r>
              <a:rPr lang="en-US" dirty="0" smtClean="0"/>
              <a:t>Paulo </a:t>
            </a:r>
            <a:endParaRPr lang="en-US" dirty="0"/>
          </a:p>
        </p:txBody>
      </p:sp>
      <p:pic>
        <p:nvPicPr>
          <p:cNvPr id="18" name="Picture 16" descr="http://lh3.ggpht.com/_I2PsJ5mP8Oo/St88POBrgOI/AAAAAAAAAEc/FL3eRyRsGWU/img2.jpg"/>
          <p:cNvPicPr>
            <a:picLocks noChangeAspect="1" noChangeArrowheads="1"/>
          </p:cNvPicPr>
          <p:nvPr/>
        </p:nvPicPr>
        <p:blipFill>
          <a:blip r:embed="rId9" cstate="print"/>
          <a:srcRect/>
          <a:stretch>
            <a:fillRect/>
          </a:stretch>
        </p:blipFill>
        <p:spPr bwMode="auto">
          <a:xfrm>
            <a:off x="6907193" y="4791742"/>
            <a:ext cx="2236807" cy="1596980"/>
          </a:xfrm>
          <a:prstGeom prst="rect">
            <a:avLst/>
          </a:prstGeom>
          <a:noFill/>
        </p:spPr>
      </p:pic>
      <p:pic>
        <p:nvPicPr>
          <p:cNvPr id="19" name="Picture 5" descr="BRAZIL-W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8942" y="2136511"/>
            <a:ext cx="2457083" cy="253508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flipV="1">
            <a:off x="2291791" y="2136511"/>
            <a:ext cx="1679260" cy="705452"/>
          </a:xfrm>
          <a:prstGeom prst="straightConnector1">
            <a:avLst/>
          </a:prstGeom>
          <a:ln w="95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918459" y="2136511"/>
            <a:ext cx="1990880" cy="705452"/>
          </a:xfrm>
          <a:prstGeom prst="straightConnector1">
            <a:avLst/>
          </a:prstGeom>
          <a:ln w="95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444192" y="3285390"/>
            <a:ext cx="2474267" cy="1386206"/>
          </a:xfrm>
          <a:prstGeom prst="straightConnector1">
            <a:avLst/>
          </a:prstGeom>
          <a:ln w="95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918459" y="3950530"/>
            <a:ext cx="1990880" cy="721066"/>
          </a:xfrm>
          <a:prstGeom prst="straightConnector1">
            <a:avLst/>
          </a:prstGeom>
          <a:ln w="95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04145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ike\My Documents\My Pictures\2010-07-01\DSCF3897.JPG"/>
          <p:cNvPicPr>
            <a:picLocks noChangeAspect="1" noChangeArrowheads="1"/>
          </p:cNvPicPr>
          <p:nvPr/>
        </p:nvPicPr>
        <p:blipFill>
          <a:blip r:embed="rId3" cstate="print"/>
          <a:srcRect/>
          <a:stretch>
            <a:fillRect/>
          </a:stretch>
        </p:blipFill>
        <p:spPr bwMode="auto">
          <a:xfrm rot="5400000">
            <a:off x="-415925" y="1463675"/>
            <a:ext cx="5613400" cy="4210050"/>
          </a:xfrm>
          <a:prstGeom prst="rect">
            <a:avLst/>
          </a:prstGeom>
          <a:noFill/>
          <a:ln>
            <a:noFill/>
          </a:ln>
          <a:effectLst>
            <a:outerShdw blurRad="50800" dist="38100" dir="2700000" algn="tl" rotWithShape="0">
              <a:prstClr val="black">
                <a:alpha val="40000"/>
              </a:prstClr>
            </a:outerShdw>
          </a:effectLst>
        </p:spPr>
      </p:pic>
      <p:pic>
        <p:nvPicPr>
          <p:cNvPr id="5" name="Picture 2" descr="C:\Documents and Settings\Mike\My Documents\My Pictures\2010-07-01\DSCF3900.JPG"/>
          <p:cNvPicPr>
            <a:picLocks noChangeAspect="1" noChangeArrowheads="1"/>
          </p:cNvPicPr>
          <p:nvPr/>
        </p:nvPicPr>
        <p:blipFill>
          <a:blip r:embed="rId4" cstate="print"/>
          <a:srcRect/>
          <a:stretch>
            <a:fillRect/>
          </a:stretch>
        </p:blipFill>
        <p:spPr bwMode="auto">
          <a:xfrm rot="5400000">
            <a:off x="3943350" y="1466850"/>
            <a:ext cx="5638800" cy="4229100"/>
          </a:xfrm>
          <a:prstGeom prst="rect">
            <a:avLst/>
          </a:prstGeom>
          <a:noFill/>
          <a:ln>
            <a:noFill/>
          </a:ln>
          <a:effectLst>
            <a:outerShdw blurRad="50800" dist="38100" dir="2700000" algn="tl" rotWithShape="0">
              <a:prstClr val="black">
                <a:alpha val="40000"/>
              </a:prstClr>
            </a:outerShdw>
          </a:effectLst>
        </p:spPr>
      </p:pic>
      <p:sp>
        <p:nvSpPr>
          <p:cNvPr id="7" name="Title 1"/>
          <p:cNvSpPr>
            <a:spLocks noGrp="1"/>
          </p:cNvSpPr>
          <p:nvPr>
            <p:ph type="title"/>
          </p:nvPr>
        </p:nvSpPr>
        <p:spPr>
          <a:xfrm>
            <a:off x="1295400" y="-304800"/>
            <a:ext cx="7924800" cy="1227542"/>
          </a:xfrm>
        </p:spPr>
        <p:txBody>
          <a:bodyPr>
            <a:normAutofit/>
          </a:bodyPr>
          <a:lstStyle/>
          <a:p>
            <a:r>
              <a:rPr lang="en-US" dirty="0" smtClean="0"/>
              <a:t>iPods and </a:t>
            </a:r>
            <a:r>
              <a:rPr lang="en-US" dirty="0" err="1" smtClean="0"/>
              <a:t>iPads</a:t>
            </a:r>
            <a:r>
              <a:rPr lang="en-US" dirty="0" smtClean="0"/>
              <a:t> for </a:t>
            </a:r>
            <a:r>
              <a:rPr lang="en-US" dirty="0"/>
              <a:t>O</a:t>
            </a:r>
            <a:r>
              <a:rPr lang="en-US" dirty="0" smtClean="0"/>
              <a:t>nline </a:t>
            </a:r>
            <a:r>
              <a:rPr lang="en-US" dirty="0"/>
              <a:t>R</a:t>
            </a:r>
            <a:r>
              <a:rPr lang="en-US" dirty="0" smtClean="0"/>
              <a:t>esources</a:t>
            </a:r>
            <a:endParaRPr lang="en-US" dirty="0"/>
          </a:p>
        </p:txBody>
      </p:sp>
    </p:spTree>
    <p:extLst>
      <p:ext uri="{BB962C8B-B14F-4D97-AF65-F5344CB8AC3E}">
        <p14:creationId xmlns:p14="http://schemas.microsoft.com/office/powerpoint/2010/main" val="209646521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creen Shot 2013-09-13 at 12.27.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9144000" cy="5341965"/>
          </a:xfrm>
          <a:prstGeom prst="rect">
            <a:avLst/>
          </a:prstGeom>
        </p:spPr>
      </p:pic>
    </p:spTree>
    <p:extLst>
      <p:ext uri="{BB962C8B-B14F-4D97-AF65-F5344CB8AC3E}">
        <p14:creationId xmlns:p14="http://schemas.microsoft.com/office/powerpoint/2010/main" val="176608581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ublic\Pictures\pictures\fotos Maputo\DSCN2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98" y="1062347"/>
            <a:ext cx="3631865" cy="2723899"/>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Public\Pictures\pictures\fotos Maputo\DSCN25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98" y="4006745"/>
            <a:ext cx="3581075" cy="2685807"/>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Users\Public\Pictures\pictures\fotos Maputo\DSCN25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803" y="1062346"/>
            <a:ext cx="3631865" cy="2723899"/>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43000" y="140608"/>
            <a:ext cx="8229600" cy="545192"/>
          </a:xfrm>
          <a:prstGeom prst="rect">
            <a:avLst/>
          </a:prstGeom>
        </p:spPr>
        <p:txBody>
          <a:bodyPr/>
          <a:lstStyle>
            <a:lvl1pPr algn="l" defTabSz="457200" rtl="0" eaLnBrk="1" latinLnBrk="0" hangingPunct="1">
              <a:lnSpc>
                <a:spcPts val="2800"/>
              </a:lnSpc>
              <a:spcBef>
                <a:spcPct val="0"/>
              </a:spcBef>
              <a:buNone/>
              <a:defRPr sz="2800" kern="1200">
                <a:solidFill>
                  <a:schemeClr val="tx2"/>
                </a:solidFill>
                <a:latin typeface="+mj-lt"/>
                <a:ea typeface="+mj-ea"/>
                <a:cs typeface="+mj-cs"/>
              </a:defRPr>
            </a:lvl1pPr>
          </a:lstStyle>
          <a:p>
            <a:pPr algn="ctr"/>
            <a:r>
              <a:rPr lang="en-US" dirty="0" smtClean="0"/>
              <a:t>Introductory Course in Health Informatics</a:t>
            </a:r>
            <a:endParaRPr lang="en-US" dirty="0"/>
          </a:p>
        </p:txBody>
      </p:sp>
      <p:pic>
        <p:nvPicPr>
          <p:cNvPr id="11" name="Picture 2" descr="C:\Users\Public\Pictures\pictures\fotos Maputo\DSCN26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802" y="4006745"/>
            <a:ext cx="3631865" cy="2723899"/>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512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58763" y="228600"/>
            <a:ext cx="8686800" cy="188244"/>
          </a:xfrm>
        </p:spPr>
        <p:txBody>
          <a:bodyPr>
            <a:normAutofit fontScale="90000"/>
          </a:bodyPr>
          <a:lstStyle/>
          <a:p>
            <a:pPr algn="ctr" eaLnBrk="1" hangingPunct="1"/>
            <a:r>
              <a:rPr lang="en-US" dirty="0" smtClean="0">
                <a:ea typeface="ＭＳ Ｐゴシック" charset="0"/>
                <a:cs typeface="ＭＳ Ｐゴシック" charset="0"/>
              </a:rPr>
              <a:t>Acknowledgements: DBMI</a:t>
            </a:r>
            <a:endParaRPr lang="en-US" dirty="0">
              <a:ea typeface="ＭＳ Ｐゴシック" charset="0"/>
              <a:cs typeface="ＭＳ Ｐゴシック" charset="0"/>
            </a:endParaRPr>
          </a:p>
        </p:txBody>
      </p:sp>
      <p:sp>
        <p:nvSpPr>
          <p:cNvPr id="70658" name="Content Placeholder 2"/>
          <p:cNvSpPr>
            <a:spLocks noGrp="1"/>
          </p:cNvSpPr>
          <p:nvPr>
            <p:ph idx="1"/>
          </p:nvPr>
        </p:nvSpPr>
        <p:spPr>
          <a:xfrm>
            <a:off x="871051" y="997185"/>
            <a:ext cx="7326597" cy="826459"/>
          </a:xfrm>
        </p:spPr>
        <p:txBody>
          <a:bodyPr>
            <a:normAutofit fontScale="92500"/>
          </a:bodyPr>
          <a:lstStyle/>
          <a:p>
            <a:pPr marL="228600" indent="284163" eaLnBrk="1" hangingPunct="1">
              <a:buNone/>
              <a:tabLst>
                <a:tab pos="5200650" algn="l"/>
              </a:tabLst>
            </a:pPr>
            <a:r>
              <a:rPr lang="en-US" sz="1600" dirty="0" smtClean="0">
                <a:latin typeface="Arial" charset="0"/>
                <a:ea typeface="ＭＳ Ｐゴシック" charset="0"/>
                <a:cs typeface="ＭＳ Ｐゴシック" charset="0"/>
              </a:rPr>
              <a:t>Unit of the Department of Medicine and of the CTRI since 2009, funded by</a:t>
            </a:r>
          </a:p>
          <a:p>
            <a:pPr marL="512763" lvl="2" indent="0">
              <a:buNone/>
            </a:pPr>
            <a:r>
              <a:rPr lang="en-US" sz="1400" dirty="0" smtClean="0">
                <a:latin typeface="Arial" charset="0"/>
                <a:ea typeface="ＭＳ Ｐゴシック" charset="0"/>
                <a:cs typeface="ＭＳ Ｐゴシック" charset="0"/>
              </a:rPr>
              <a:t>NCATS UL1, NHLBI U54, UH3, NHGRI U01, NLM T15, R00, K22, Fogarty D43, </a:t>
            </a:r>
          </a:p>
          <a:p>
            <a:pPr marL="512763" lvl="2" indent="0">
              <a:buNone/>
            </a:pPr>
            <a:r>
              <a:rPr lang="en-US" sz="1400" dirty="0">
                <a:latin typeface="Arial" charset="0"/>
                <a:ea typeface="ＭＳ Ｐゴシック" charset="0"/>
                <a:cs typeface="ＭＳ Ｐゴシック" charset="0"/>
              </a:rPr>
              <a:t>UCBRAID/OP, </a:t>
            </a:r>
            <a:r>
              <a:rPr lang="en-US" sz="1400" dirty="0" smtClean="0">
                <a:latin typeface="Arial" charset="0"/>
                <a:ea typeface="ＭＳ Ｐゴシック" charset="0"/>
                <a:cs typeface="ＭＳ Ｐゴシック" charset="0"/>
              </a:rPr>
              <a:t>PCORI</a:t>
            </a:r>
            <a:endParaRPr lang="en-US" sz="1600" dirty="0" smtClean="0">
              <a:latin typeface="Arial" charset="0"/>
              <a:ea typeface="ＭＳ Ｐゴシック" charset="0"/>
              <a:cs typeface="ＭＳ Ｐゴシック" charset="0"/>
            </a:endParaRPr>
          </a:p>
        </p:txBody>
      </p:sp>
      <p:pic>
        <p:nvPicPr>
          <p:cNvPr id="3" name="Picture 2" descr="_MG_0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976" y="2124871"/>
            <a:ext cx="6217422" cy="4144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193176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13" descr="MPj04330580000[1]"/>
          <p:cNvPicPr>
            <a:picLocks noChangeAspect="1" noChangeArrowheads="1"/>
          </p:cNvPicPr>
          <p:nvPr/>
        </p:nvPicPr>
        <p:blipFill>
          <a:blip r:embed="rId2" cstate="print"/>
          <a:srcRect/>
          <a:stretch>
            <a:fillRect/>
          </a:stretch>
        </p:blipFill>
        <p:spPr bwMode="auto">
          <a:xfrm>
            <a:off x="0" y="0"/>
            <a:ext cx="9525000" cy="7635875"/>
          </a:xfrm>
          <a:prstGeom prst="rect">
            <a:avLst/>
          </a:prstGeom>
          <a:noFill/>
          <a:ln w="9525">
            <a:noFill/>
            <a:miter lim="800000"/>
            <a:headEnd/>
            <a:tailEnd/>
          </a:ln>
        </p:spPr>
      </p:pic>
      <p:sp>
        <p:nvSpPr>
          <p:cNvPr id="196610" name="Rectangle 2"/>
          <p:cNvSpPr>
            <a:spLocks noGrp="1" noChangeArrowheads="1"/>
          </p:cNvSpPr>
          <p:nvPr>
            <p:ph type="title"/>
          </p:nvPr>
        </p:nvSpPr>
        <p:spPr>
          <a:xfrm>
            <a:off x="533400" y="457200"/>
            <a:ext cx="8382000" cy="762000"/>
          </a:xfrm>
        </p:spPr>
        <p:txBody>
          <a:bodyPr>
            <a:noAutofit/>
          </a:bodyPr>
          <a:lstStyle/>
          <a:p>
            <a:pPr>
              <a:defRPr/>
            </a:pPr>
            <a:r>
              <a:rPr lang="en-US" sz="3200" b="1" dirty="0" smtClean="0">
                <a:solidFill>
                  <a:srgbClr val="FFFFFF"/>
                </a:solidFill>
              </a:rPr>
              <a:t>Sharing to Promote Health and Accelerate Cure</a:t>
            </a:r>
          </a:p>
        </p:txBody>
      </p:sp>
      <p:sp>
        <p:nvSpPr>
          <p:cNvPr id="68612" name="Rectangle 3"/>
          <p:cNvSpPr>
            <a:spLocks noGrp="1" noChangeArrowheads="1"/>
          </p:cNvSpPr>
          <p:nvPr>
            <p:ph type="body" sz="half" idx="1"/>
          </p:nvPr>
        </p:nvSpPr>
        <p:spPr>
          <a:xfrm>
            <a:off x="685800" y="5867400"/>
            <a:ext cx="7991475" cy="685800"/>
          </a:xfrm>
        </p:spPr>
        <p:txBody>
          <a:bodyPr/>
          <a:lstStyle/>
          <a:p>
            <a:pPr algn="ctr">
              <a:buFontTx/>
              <a:buNone/>
            </a:pPr>
            <a:r>
              <a:rPr lang="en-US" sz="2400" b="1" dirty="0" smtClean="0">
                <a:solidFill>
                  <a:srgbClr val="FFFFFF"/>
                </a:solidFill>
              </a:rPr>
              <a:t>Informatics Without Borders</a:t>
            </a:r>
          </a:p>
          <a:p>
            <a:endParaRPr lang="en-US" sz="2800" dirty="0" smtClean="0"/>
          </a:p>
        </p:txBody>
      </p:sp>
      <p:pic>
        <p:nvPicPr>
          <p:cNvPr id="5" name="Picture 2" descr="C:\calit2\Projects\iDash\web_resources\idash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942738" y="3916993"/>
            <a:ext cx="355254" cy="14126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651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iDASH Repositories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7944"/>
            <a:ext cx="6988629" cy="4996767"/>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17562" y="2677887"/>
            <a:ext cx="4408717" cy="2650113"/>
          </a:xfrm>
          <a:solidFill>
            <a:schemeClr val="bg1"/>
          </a:solidFill>
          <a:effectLst>
            <a:outerShdw blurRad="63500" sx="102000" sy="102000" algn="ctr" rotWithShape="0">
              <a:prstClr val="black">
                <a:alpha val="40000"/>
              </a:prstClr>
            </a:outerShdw>
          </a:effectLst>
        </p:spPr>
        <p:txBody>
          <a:bodyPr>
            <a:normAutofit/>
          </a:bodyPr>
          <a:lstStyle/>
          <a:p>
            <a:r>
              <a:rPr lang="en-US" dirty="0" smtClean="0"/>
              <a:t>Based on </a:t>
            </a:r>
            <a:r>
              <a:rPr lang="en-US" dirty="0" err="1" smtClean="0"/>
              <a:t>Kitware</a:t>
            </a:r>
            <a:r>
              <a:rPr lang="en-US" dirty="0" smtClean="0"/>
              <a:t> MIDAS open-source technology</a:t>
            </a:r>
          </a:p>
          <a:p>
            <a:r>
              <a:rPr lang="en-US" dirty="0" smtClean="0"/>
              <a:t>File-level access control</a:t>
            </a:r>
          </a:p>
          <a:p>
            <a:endParaRPr lang="en-US" dirty="0" smtClean="0"/>
          </a:p>
        </p:txBody>
      </p:sp>
      <p:sp>
        <p:nvSpPr>
          <p:cNvPr id="5" name="Oval 4"/>
          <p:cNvSpPr/>
          <p:nvPr/>
        </p:nvSpPr>
        <p:spPr>
          <a:xfrm>
            <a:off x="6063343" y="863588"/>
            <a:ext cx="1219200" cy="4591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6829" y="1636474"/>
            <a:ext cx="1219200" cy="1041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24000" y="6098400"/>
            <a:ext cx="3939343" cy="461665"/>
          </a:xfrm>
          <a:prstGeom prst="rect">
            <a:avLst/>
          </a:prstGeom>
          <a:noFill/>
        </p:spPr>
        <p:txBody>
          <a:bodyPr wrap="square" rtlCol="0">
            <a:spAutoFit/>
          </a:bodyPr>
          <a:lstStyle/>
          <a:p>
            <a:r>
              <a:rPr lang="en-US" sz="2400" dirty="0" smtClean="0">
                <a:solidFill>
                  <a:srgbClr val="00B0F0"/>
                </a:solidFill>
              </a:rPr>
              <a:t>https://idash-data.ucsd.edu/</a:t>
            </a:r>
            <a:endParaRPr lang="en-US" sz="2400" dirty="0">
              <a:solidFill>
                <a:srgbClr val="00B0F0"/>
              </a:solidFill>
            </a:endParaRPr>
          </a:p>
        </p:txBody>
      </p:sp>
    </p:spTree>
    <p:extLst>
      <p:ext uri="{BB962C8B-B14F-4D97-AF65-F5344CB8AC3E}">
        <p14:creationId xmlns:p14="http://schemas.microsoft.com/office/powerpoint/2010/main" val="26967895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Uploading Data</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96" y="893989"/>
            <a:ext cx="7219950" cy="4743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648200" y="1752604"/>
            <a:ext cx="4278086" cy="3842657"/>
          </a:xfrm>
          <a:solidFill>
            <a:schemeClr val="bg1"/>
          </a:solidFill>
          <a:effectLst>
            <a:outerShdw blurRad="63500" sx="102000" sy="102000" algn="ctr" rotWithShape="0">
              <a:prstClr val="black">
                <a:alpha val="40000"/>
              </a:prstClr>
            </a:outerShdw>
          </a:effectLst>
        </p:spPr>
        <p:txBody>
          <a:bodyPr>
            <a:normAutofit fontScale="77500" lnSpcReduction="20000"/>
          </a:bodyPr>
          <a:lstStyle/>
          <a:p>
            <a:r>
              <a:rPr lang="en-US" dirty="0" smtClean="0"/>
              <a:t>Built-in web-based upload</a:t>
            </a:r>
          </a:p>
          <a:p>
            <a:r>
              <a:rPr lang="en-US" dirty="0" smtClean="0"/>
              <a:t>2.5GB individual file limit</a:t>
            </a:r>
          </a:p>
          <a:p>
            <a:r>
              <a:rPr lang="en-US" dirty="0" smtClean="0"/>
              <a:t>Multiple file queue with progress indicator</a:t>
            </a:r>
          </a:p>
          <a:p>
            <a:r>
              <a:rPr lang="en-US" dirty="0" smtClean="0"/>
              <a:t>Java applet and command line tool available for larger files/batches</a:t>
            </a:r>
          </a:p>
          <a:p>
            <a:r>
              <a:rPr lang="en-US" dirty="0" smtClean="0"/>
              <a:t>Uploads are </a:t>
            </a:r>
            <a:r>
              <a:rPr lang="en-US" b="1" dirty="0" smtClean="0"/>
              <a:t>Private</a:t>
            </a:r>
            <a:r>
              <a:rPr lang="en-US" dirty="0" smtClean="0"/>
              <a:t> by default</a:t>
            </a:r>
          </a:p>
          <a:p>
            <a:r>
              <a:rPr lang="en-US" dirty="0" smtClean="0"/>
              <a:t>There are individual and community quotas</a:t>
            </a:r>
          </a:p>
        </p:txBody>
      </p:sp>
      <p:sp>
        <p:nvSpPr>
          <p:cNvPr id="6" name="Rectangle 5"/>
          <p:cNvSpPr/>
          <p:nvPr/>
        </p:nvSpPr>
        <p:spPr>
          <a:xfrm>
            <a:off x="1295399" y="3066543"/>
            <a:ext cx="2612571" cy="4059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8813" b="58838"/>
          <a:stretch/>
        </p:blipFill>
        <p:spPr bwMode="auto">
          <a:xfrm>
            <a:off x="297996" y="5848577"/>
            <a:ext cx="5753100" cy="5551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7554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516E2671AEB64F8F35B7CCBA78B2D5" ma:contentTypeVersion="0" ma:contentTypeDescription="Create a new document." ma:contentTypeScope="" ma:versionID="bfa13d9efb2e2bb01f0b0c2901aaa09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43A3C0-5799-4CFF-A0CE-D99FD9A887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CD309BB-6D30-4843-ABC9-39F420FC4A19}">
  <ds:schemaRefs>
    <ds:schemaRef ds:uri="http://schemas.microsoft.com/sharepoint/v3/contenttype/forms"/>
  </ds:schemaRefs>
</ds:datastoreItem>
</file>

<file path=customXml/itemProps3.xml><?xml version="1.0" encoding="utf-8"?>
<ds:datastoreItem xmlns:ds="http://schemas.openxmlformats.org/officeDocument/2006/customXml" ds:itemID="{09A57B96-DF06-4C86-B253-86D52F377F8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1507</TotalTime>
  <Words>3723</Words>
  <Application>Microsoft Macintosh PowerPoint</Application>
  <PresentationFormat>On-screen Show (4:3)</PresentationFormat>
  <Paragraphs>601</Paragraphs>
  <Slides>77</Slides>
  <Notes>14</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3rd Privacy Workshop March 24, La Jolla, CA</vt:lpstr>
      <vt:lpstr>History</vt:lpstr>
      <vt:lpstr>Our Goals</vt:lpstr>
      <vt:lpstr>Models for Sharing Data</vt:lpstr>
      <vt:lpstr>iDASH HIPAA Infrastructure</vt:lpstr>
      <vt:lpstr>Data Sharing Options</vt:lpstr>
      <vt:lpstr>Two-Factor Authentication</vt:lpstr>
      <vt:lpstr>iDASH Repositories</vt:lpstr>
      <vt:lpstr>Uploading Data</vt:lpstr>
      <vt:lpstr>Download Data</vt:lpstr>
      <vt:lpstr>Accessing Protected Resources</vt:lpstr>
      <vt:lpstr>Security enhancements</vt:lpstr>
      <vt:lpstr>iDASH Prod/Dev Infrastructure</vt:lpstr>
      <vt:lpstr>iDash Cloud Infrastructure</vt:lpstr>
      <vt:lpstr>Communities (Groups)</vt:lpstr>
      <vt:lpstr>Communities Management</vt:lpstr>
      <vt:lpstr>Share data with Communities</vt:lpstr>
      <vt:lpstr>Built-in Permission Models</vt:lpstr>
      <vt:lpstr>iDASH REDCap</vt:lpstr>
      <vt:lpstr>iDASH Data Agreements</vt:lpstr>
      <vt:lpstr>Paperwork Workflow</vt:lpstr>
      <vt:lpstr>DCA Agreement Terms</vt:lpstr>
      <vt:lpstr>DCA Agreement Terms</vt:lpstr>
      <vt:lpstr>DCA  - Description of Data</vt:lpstr>
      <vt:lpstr>DCA  - Description of Data</vt:lpstr>
      <vt:lpstr>DCA  - Acceptable Use of Data</vt:lpstr>
      <vt:lpstr>DCA  - Acceptable Use of Data</vt:lpstr>
      <vt:lpstr>DUA – Agreement Terms</vt:lpstr>
      <vt:lpstr>DUA – Agreement Terms</vt:lpstr>
      <vt:lpstr>DUA – Agreement Terms</vt:lpstr>
      <vt:lpstr>DUA – Agreement Terms</vt:lpstr>
      <vt:lpstr>DUA – Agreement Terms</vt:lpstr>
      <vt:lpstr>DUA – Description of Accessible Data</vt:lpstr>
      <vt:lpstr>DUA – Description of Accessible Data</vt:lpstr>
      <vt:lpstr>DUA – Description of Accessible Data</vt:lpstr>
      <vt:lpstr>Institutions with Signed Agreements</vt:lpstr>
      <vt:lpstr>Biometrics and PHI</vt:lpstr>
      <vt:lpstr>Genomes are Biometrics</vt:lpstr>
      <vt:lpstr>PowerPoint Presentation</vt:lpstr>
      <vt:lpstr>California Proposed Senate Bill on Genetic Information Privacy</vt:lpstr>
      <vt:lpstr>PowerPoint Presentation</vt:lpstr>
      <vt:lpstr>PowerPoint Presentation</vt:lpstr>
      <vt:lpstr>Excerpt from a consent for care form</vt:lpstr>
      <vt:lpstr>PowerPoint Presentation</vt:lpstr>
      <vt:lpstr>Excerpt from a Notice of Private Practices</vt:lpstr>
      <vt:lpstr>Questions about clinical data sharing</vt:lpstr>
      <vt:lpstr>Shifting control</vt:lpstr>
      <vt:lpstr>informed CONsent for Clinical data Use for Research</vt:lpstr>
      <vt:lpstr>Patient-centered data sharing </vt:lpstr>
      <vt:lpstr>Privacy &amp; Technology Projects</vt:lpstr>
      <vt:lpstr>Privacy Preserving Analytics for Kawasaki Disease in African-Americans </vt:lpstr>
      <vt:lpstr>Partnership for Epidemiological Research in Latinos </vt:lpstr>
      <vt:lpstr>Trusted Parties in Research</vt:lpstr>
      <vt:lpstr>Training: Intern Projects 2013</vt:lpstr>
      <vt:lpstr>PowerPoint Presentation</vt:lpstr>
      <vt:lpstr>Clinical Data Network – UC-ReX</vt:lpstr>
      <vt:lpstr>PowerPoint Presentation</vt:lpstr>
      <vt:lpstr>PowerPoint Presentation</vt:lpstr>
      <vt:lpstr>PowerPoint Presentation</vt:lpstr>
      <vt:lpstr>pSCANNER CDRN patient-centered SCAlable National Network for Effectiveness Research approved for funding by PCORI as part of PCORnet </vt:lpstr>
      <vt:lpstr>Shifting Control</vt:lpstr>
      <vt:lpstr>Sharing Behavior of Healthy Individuals</vt:lpstr>
      <vt:lpstr>Effect of Age and Gender on Altruism</vt:lpstr>
      <vt:lpstr>Tiered or Granular Consent</vt:lpstr>
      <vt:lpstr>What to share / Who to share with</vt:lpstr>
      <vt:lpstr>PowerPoint Presentation</vt:lpstr>
      <vt:lpstr>informed CONsent for Clinical data Use for Research</vt:lpstr>
      <vt:lpstr>Looking into the Near Future</vt:lpstr>
      <vt:lpstr>14 BRIGHT years Biomedical Research Informatics for Global Health Training program</vt:lpstr>
      <vt:lpstr>Open Source Software</vt:lpstr>
      <vt:lpstr>Informatics Training for Global Health</vt:lpstr>
      <vt:lpstr>PowerPoint Presentation</vt:lpstr>
      <vt:lpstr>iPods and iPads for Online Resources</vt:lpstr>
      <vt:lpstr>PowerPoint Presentation</vt:lpstr>
      <vt:lpstr>PowerPoint Presentation</vt:lpstr>
      <vt:lpstr>Acknowledgements: DBMI</vt:lpstr>
      <vt:lpstr>Sharing to Promote Health and Accelerate Cure</vt:lpstr>
    </vt:vector>
  </TitlesOfParts>
  <Company>UCSD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Data for Analysis, Anonymization, and SHaring</dc:title>
  <dc:creator>Claudiu Farcas</dc:creator>
  <cp:lastModifiedBy>Lucila Ohno-Machado</cp:lastModifiedBy>
  <cp:revision>308</cp:revision>
  <dcterms:created xsi:type="dcterms:W3CDTF">2011-01-28T17:43:51Z</dcterms:created>
  <dcterms:modified xsi:type="dcterms:W3CDTF">2014-03-24T15:44:09Z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0x01010025516E2671AEB64F8F35B7CCBA78B2D5</vt:lpwstr>
  </property>
</Properties>
</file>