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3" r:id="rId2"/>
    <p:sldId id="290" r:id="rId3"/>
    <p:sldId id="273" r:id="rId4"/>
    <p:sldId id="257" r:id="rId5"/>
    <p:sldId id="262" r:id="rId6"/>
    <p:sldId id="302" r:id="rId7"/>
    <p:sldId id="264" r:id="rId8"/>
    <p:sldId id="281" r:id="rId9"/>
    <p:sldId id="263" r:id="rId10"/>
    <p:sldId id="267" r:id="rId11"/>
    <p:sldId id="285" r:id="rId12"/>
    <p:sldId id="260" r:id="rId13"/>
    <p:sldId id="282" r:id="rId14"/>
    <p:sldId id="286" r:id="rId15"/>
    <p:sldId id="300" r:id="rId16"/>
    <p:sldId id="274" r:id="rId17"/>
    <p:sldId id="283" r:id="rId18"/>
    <p:sldId id="268" r:id="rId19"/>
    <p:sldId id="270" r:id="rId20"/>
    <p:sldId id="301" r:id="rId21"/>
    <p:sldId id="284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87002" autoAdjust="0"/>
  </p:normalViewPr>
  <p:slideViewPr>
    <p:cSldViewPr snapToGrid="0">
      <p:cViewPr varScale="1">
        <p:scale>
          <a:sx n="146" d="100"/>
          <a:sy n="146" d="100"/>
        </p:scale>
        <p:origin x="8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C102A-43AE-EA44-91D8-F2AA4A3A5603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EB93A-D585-B942-9AA3-9A6D42346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6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F5038-D176-4BA8-831F-88C34B5BE45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E09B3-DBC7-4FC8-A875-2587E41C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E09B3-DBC7-4FC8-A875-2587E41CC6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8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E09B3-DBC7-4FC8-A875-2587E41CC6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E09B3-DBC7-4FC8-A875-2587E41CC6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3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7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3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0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A65A-4DD8-453A-BC09-EAA25F993D1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8295B-3563-42CD-B89D-62AD8B8A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Haixu Tang,  </a:t>
            </a:r>
            <a:r>
              <a:rPr lang="en-US" dirty="0" err="1" smtClean="0"/>
              <a:t>Shuang</a:t>
            </a:r>
            <a:r>
              <a:rPr lang="en-US" dirty="0" smtClean="0"/>
              <a:t> Wang, and </a:t>
            </a:r>
            <a:r>
              <a:rPr lang="en-US" dirty="0" err="1" smtClean="0"/>
              <a:t>XiaoFeng</a:t>
            </a:r>
            <a:r>
              <a:rPr lang="en-US" dirty="0" smtClean="0"/>
              <a:t>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Utility: Case-Control </a:t>
            </a:r>
            <a:r>
              <a:rPr lang="en-US" dirty="0"/>
              <a:t>A</a:t>
            </a:r>
            <a:r>
              <a:rPr lang="en-US" dirty="0" smtClean="0"/>
              <a:t>ssociation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Chi-square:                                              , </a:t>
            </a:r>
            <a:r>
              <a:rPr lang="en-US" sz="2400" dirty="0"/>
              <a:t>where, </a:t>
            </a:r>
            <a:r>
              <a:rPr lang="en-US" sz="2400" i="1" dirty="0" smtClean="0"/>
              <a:t>r</a:t>
            </a:r>
            <a:r>
              <a:rPr lang="en-US" sz="2400" dirty="0" smtClean="0"/>
              <a:t> is </a:t>
            </a:r>
            <a:r>
              <a:rPr lang="en-US" sz="2400" dirty="0"/>
              <a:t>number of rows , </a:t>
            </a:r>
            <a:r>
              <a:rPr lang="en-US" sz="2400" i="1" dirty="0" smtClean="0"/>
              <a:t>c</a:t>
            </a:r>
            <a:r>
              <a:rPr lang="en-US" sz="2400" dirty="0" smtClean="0"/>
              <a:t> is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number of columns, </a:t>
            </a:r>
            <a:r>
              <a:rPr lang="en-US" sz="2400" i="1" dirty="0" smtClean="0"/>
              <a:t>O</a:t>
            </a:r>
            <a:r>
              <a:rPr lang="en-US" sz="2400" i="1" baseline="-25000" dirty="0" smtClean="0"/>
              <a:t>i,j</a:t>
            </a:r>
            <a:r>
              <a:rPr lang="en-US" sz="2400" dirty="0" smtClean="0"/>
              <a:t> is </a:t>
            </a:r>
            <a:r>
              <a:rPr lang="en-US" sz="2400" dirty="0"/>
              <a:t>observed frequencies, </a:t>
            </a:r>
            <a:r>
              <a:rPr lang="en-US" sz="2400" i="1" dirty="0" smtClean="0"/>
              <a:t>E</a:t>
            </a:r>
            <a:r>
              <a:rPr lang="en-US" sz="2400" i="1" baseline="-25000" dirty="0" smtClean="0"/>
              <a:t>i,j</a:t>
            </a:r>
            <a:r>
              <a:rPr lang="en-US" sz="2400" dirty="0" smtClean="0"/>
              <a:t> is </a:t>
            </a:r>
            <a:r>
              <a:rPr lang="en-US" sz="2400" dirty="0"/>
              <a:t>expected frequencies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2926080"/>
            <a:ext cx="3657600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272" y="2926080"/>
            <a:ext cx="36576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271" y="1371600"/>
            <a:ext cx="3471120" cy="102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 released to participants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27" y="1825625"/>
            <a:ext cx="9311746" cy="4351338"/>
          </a:xfrm>
        </p:spPr>
      </p:pic>
    </p:spTree>
    <p:extLst>
      <p:ext uri="{BB962C8B-B14F-4D97-AF65-F5344CB8AC3E}">
        <p14:creationId xmlns:p14="http://schemas.microsoft.com/office/powerpoint/2010/main" val="27637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2: Secure Release of Analysis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49568" cy="4616639"/>
          </a:xfrm>
        </p:spPr>
        <p:txBody>
          <a:bodyPr>
            <a:normAutofit/>
          </a:bodyPr>
          <a:lstStyle/>
          <a:p>
            <a:r>
              <a:rPr lang="en-US" dirty="0" smtClean="0"/>
              <a:t>Datasets: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Data released to participants:</a:t>
            </a:r>
          </a:p>
          <a:p>
            <a:pPr lvl="2"/>
            <a:r>
              <a:rPr lang="en-US" dirty="0"/>
              <a:t>All valid genotypes </a:t>
            </a:r>
            <a:r>
              <a:rPr lang="en-US" dirty="0" smtClean="0"/>
              <a:t>on </a:t>
            </a:r>
            <a:r>
              <a:rPr lang="en-US" dirty="0"/>
              <a:t>201 </a:t>
            </a:r>
            <a:r>
              <a:rPr lang="en-US" dirty="0" smtClean="0"/>
              <a:t>cases and 174 controls</a:t>
            </a:r>
            <a:endParaRPr lang="en-US" dirty="0"/>
          </a:p>
          <a:p>
            <a:pPr lvl="2"/>
            <a:r>
              <a:rPr lang="en-US" dirty="0" smtClean="0"/>
              <a:t>5000 </a:t>
            </a:r>
            <a:r>
              <a:rPr lang="en-US" dirty="0"/>
              <a:t>SNPs</a:t>
            </a:r>
          </a:p>
          <a:p>
            <a:pPr lvl="2"/>
            <a:r>
              <a:rPr lang="en-US" dirty="0"/>
              <a:t>Different levels of significances under case-control association tests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Data for test scalability and generalizability:</a:t>
            </a:r>
          </a:p>
          <a:p>
            <a:pPr lvl="2"/>
            <a:r>
              <a:rPr lang="en-US" dirty="0"/>
              <a:t>All valid genotypes </a:t>
            </a:r>
            <a:r>
              <a:rPr lang="en-US" dirty="0" smtClean="0"/>
              <a:t>on 201 </a:t>
            </a:r>
            <a:r>
              <a:rPr lang="en-US" dirty="0"/>
              <a:t>cases and 174 </a:t>
            </a:r>
            <a:r>
              <a:rPr lang="en-US" dirty="0" smtClean="0"/>
              <a:t>controls</a:t>
            </a:r>
            <a:endParaRPr lang="en-US" dirty="0"/>
          </a:p>
          <a:p>
            <a:pPr lvl="2"/>
            <a:r>
              <a:rPr lang="en-US" dirty="0"/>
              <a:t>106,129 SNPs</a:t>
            </a:r>
          </a:p>
          <a:p>
            <a:pPr lvl="1"/>
            <a:r>
              <a:rPr lang="en-US" dirty="0"/>
              <a:t>Both data across the whole </a:t>
            </a:r>
            <a:r>
              <a:rPr lang="en-US" dirty="0" smtClean="0"/>
              <a:t>human genome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406975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74790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9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 given a privacy protection standard,  evaluate how much utility, in terms of top-K most significant SNPs can be preserved by the best techniques for anonymized outcome release</a:t>
            </a:r>
          </a:p>
          <a:p>
            <a:endParaRPr lang="en-US" dirty="0" smtClean="0"/>
          </a:p>
          <a:p>
            <a:r>
              <a:rPr lang="en-US" dirty="0" smtClean="0"/>
              <a:t>Utility: </a:t>
            </a:r>
            <a:r>
              <a:rPr lang="en-US" dirty="0"/>
              <a:t>top-K most significant SNPs (using chi-square tests) across the genome (e.g., </a:t>
            </a:r>
            <a:r>
              <a:rPr lang="en-US" i="1" dirty="0"/>
              <a:t>K</a:t>
            </a:r>
            <a:r>
              <a:rPr lang="en-US" dirty="0"/>
              <a:t>=1 or 5)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Privacy Protection: Differential privacy </a:t>
            </a:r>
            <a:r>
              <a:rPr lang="en-US" dirty="0"/>
              <a:t>with a budget </a:t>
            </a:r>
            <a:r>
              <a:rPr lang="en-US" i="1" dirty="0"/>
              <a:t>ε</a:t>
            </a:r>
            <a:r>
              <a:rPr lang="en-US" dirty="0"/>
              <a:t>=1.0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file released to participants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24" y="1825625"/>
            <a:ext cx="8874951" cy="4351338"/>
          </a:xfrm>
        </p:spPr>
      </p:pic>
    </p:spTree>
    <p:extLst>
      <p:ext uri="{BB962C8B-B14F-4D97-AF65-F5344CB8AC3E}">
        <p14:creationId xmlns:p14="http://schemas.microsoft.com/office/powerpoint/2010/main" val="15022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648" y="3077116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WIDGET: a </a:t>
            </a:r>
            <a:r>
              <a:rPr lang="en-US" sz="4800" b="1" u="sng" dirty="0"/>
              <a:t>W</a:t>
            </a:r>
            <a:r>
              <a:rPr lang="en-US" sz="4800" b="1" dirty="0"/>
              <a:t>eb </a:t>
            </a:r>
            <a:r>
              <a:rPr lang="en-US" sz="4800" b="1" u="sng" dirty="0"/>
              <a:t>I</a:t>
            </a:r>
            <a:r>
              <a:rPr lang="en-US" sz="4800" b="1" dirty="0"/>
              <a:t>nterface for </a:t>
            </a:r>
            <a:r>
              <a:rPr lang="en-US" sz="4800" b="1" u="sng" dirty="0"/>
              <a:t>D</a:t>
            </a:r>
            <a:r>
              <a:rPr lang="en-US" sz="4800" b="1" dirty="0"/>
              <a:t>ynamic </a:t>
            </a:r>
            <a:r>
              <a:rPr lang="en-US" sz="4800" b="1" u="sng" dirty="0"/>
              <a:t>G</a:t>
            </a:r>
            <a:r>
              <a:rPr lang="en-US" sz="4800" b="1" dirty="0"/>
              <a:t>enome-privacy </a:t>
            </a:r>
            <a:r>
              <a:rPr lang="en-US" sz="4800" b="1" u="sng" dirty="0"/>
              <a:t>E</a:t>
            </a:r>
            <a:r>
              <a:rPr lang="en-US" sz="4800" b="1" dirty="0"/>
              <a:t>valua</a:t>
            </a:r>
            <a:r>
              <a:rPr lang="en-US" sz="4800" b="1" u="sng" dirty="0"/>
              <a:t>T</a:t>
            </a:r>
            <a:r>
              <a:rPr lang="en-US" sz="4800" b="1" dirty="0"/>
              <a:t>ion</a:t>
            </a:r>
          </a:p>
        </p:txBody>
      </p:sp>
    </p:spTree>
    <p:extLst>
      <p:ext uri="{BB962C8B-B14F-4D97-AF65-F5344CB8AC3E}">
        <p14:creationId xmlns:p14="http://schemas.microsoft.com/office/powerpoint/2010/main" val="220592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Participants and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</a:p>
          <a:p>
            <a:pPr lvl="1"/>
            <a:r>
              <a:rPr lang="en-US" dirty="0"/>
              <a:t>U. Oklahoma</a:t>
            </a:r>
          </a:p>
          <a:p>
            <a:pPr lvl="1"/>
            <a:r>
              <a:rPr lang="en-US" dirty="0"/>
              <a:t>UT Dallas</a:t>
            </a:r>
          </a:p>
          <a:p>
            <a:pPr lvl="1"/>
            <a:r>
              <a:rPr lang="en-US" dirty="0"/>
              <a:t>McGill University</a:t>
            </a:r>
          </a:p>
          <a:p>
            <a:pPr lvl="1"/>
            <a:r>
              <a:rPr lang="en-US" dirty="0"/>
              <a:t>IU group (Baseline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Task 2</a:t>
            </a:r>
          </a:p>
          <a:p>
            <a:pPr lvl="1"/>
            <a:r>
              <a:rPr lang="en-US" dirty="0"/>
              <a:t>UT Austin</a:t>
            </a:r>
          </a:p>
          <a:p>
            <a:pPr lvl="1"/>
            <a:r>
              <a:rPr lang="en-US" dirty="0"/>
              <a:t>CMU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1: Privacy Preserved Data Sharing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52371"/>
              </p:ext>
            </p:extLst>
          </p:nvPr>
        </p:nvGraphicFramePr>
        <p:xfrm>
          <a:off x="524785" y="1523714"/>
          <a:ext cx="10685890" cy="453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918"/>
                <a:gridCol w="925918"/>
                <a:gridCol w="790785"/>
                <a:gridCol w="702941"/>
                <a:gridCol w="824201"/>
                <a:gridCol w="653248"/>
                <a:gridCol w="855041"/>
                <a:gridCol w="653047"/>
                <a:gridCol w="855242"/>
                <a:gridCol w="637527"/>
                <a:gridCol w="908469"/>
                <a:gridCol w="861982"/>
                <a:gridCol w="1091571"/>
              </a:tblGrid>
              <a:tr h="425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Baseline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1 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Group 2 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Group </a:t>
                      </a:r>
                      <a:r>
                        <a:rPr lang="en-US" sz="1600" dirty="0">
                          <a:effectLst/>
                        </a:rPr>
                        <a:t>3 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</a:t>
                      </a:r>
                      <a:r>
                        <a:rPr lang="en-US" altLang="zh-CN" sz="1600" dirty="0" smtClean="0">
                          <a:effectLst/>
                        </a:rPr>
                        <a:t>true</a:t>
                      </a:r>
                      <a:r>
                        <a:rPr lang="zh-CN" alt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significant </a:t>
                      </a:r>
                      <a:r>
                        <a:rPr lang="en-US" sz="1600" dirty="0">
                          <a:effectLst/>
                        </a:rPr>
                        <a:t>SNPs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SNP-based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Haplotype-based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(U. Oklahoma)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(UT Dallas)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(McGill U.)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32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</a:t>
                      </a:r>
                      <a:r>
                        <a:rPr lang="en-US" altLang="zh-CN" sz="1600" dirty="0" smtClean="0">
                          <a:effectLst/>
                        </a:rPr>
                        <a:t>ataset</a:t>
                      </a:r>
                      <a:r>
                        <a:rPr lang="zh-CN" alt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effectLst/>
                        </a:rPr>
                        <a:t>Power*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0.03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0.61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3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Cutoff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5.00E-02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19/263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0.844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20/197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0.612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22/294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0.941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22/269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0.855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22/278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0.886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1.00E-03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12/238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0.774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19/163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0.493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19/277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0.884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19/250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0.791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18/251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0.798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1.00E-05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9/217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14/155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0.475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14/275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0.879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14/233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14/233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0346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</a:t>
                      </a:r>
                      <a:r>
                        <a:rPr lang="en-US" altLang="zh-CN" sz="1600" dirty="0" smtClean="0">
                          <a:effectLst/>
                        </a:rPr>
                        <a:t>ataset</a:t>
                      </a:r>
                      <a:r>
                        <a:rPr lang="zh-CN" altLang="en-US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Power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0.04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0.115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0.005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0.09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39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Cutoff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TPR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FPR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5.00E-02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42/565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0.924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44/499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0.804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45/587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0.958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24/24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43/465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1.00E-03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12/526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0.862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15/437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0.708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15/557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0.909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15/15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15/362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0.582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5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1.00E-05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5/480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0.788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8/312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0.504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8/536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0.876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8/8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8/264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0.425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8998" y="6193564"/>
            <a:ext cx="95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/>
              <a:t>R</a:t>
            </a:r>
            <a:r>
              <a:rPr lang="en-US" dirty="0" smtClean="0"/>
              <a:t>e-identification power was calculated at the 0.95 confidence level (i.e., false positive rate of </a:t>
            </a:r>
            <a:r>
              <a:rPr lang="en-US" dirty="0"/>
              <a:t>0.05</a:t>
            </a:r>
            <a:r>
              <a:rPr lang="en-US" dirty="0" smtClean="0"/>
              <a:t>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2: Privacy Preserved Feature Selection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84090"/>
              </p:ext>
            </p:extLst>
          </p:nvPr>
        </p:nvGraphicFramePr>
        <p:xfrm>
          <a:off x="984504" y="1914039"/>
          <a:ext cx="9622539" cy="24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71"/>
                <a:gridCol w="1069171"/>
                <a:gridCol w="1069171"/>
                <a:gridCol w="1069171"/>
                <a:gridCol w="1069171"/>
                <a:gridCol w="1069171"/>
                <a:gridCol w="1069171"/>
                <a:gridCol w="1069171"/>
                <a:gridCol w="1069171"/>
              </a:tblGrid>
              <a:tr h="4845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 30</a:t>
                      </a:r>
                      <a:endParaRPr lang="en-US" dirty="0"/>
                    </a:p>
                  </a:txBody>
                  <a:tcPr/>
                </a:tc>
              </a:tr>
              <a:tr h="48453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Small</a:t>
                      </a:r>
                    </a:p>
                    <a:p>
                      <a:r>
                        <a:rPr lang="en-US" dirty="0" smtClean="0"/>
                        <a:t>(5000 SNPs)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2.37</a:t>
                      </a:r>
                      <a:endParaRPr lang="en-US" dirty="0"/>
                    </a:p>
                  </a:txBody>
                  <a:tcPr/>
                </a:tc>
              </a:tr>
              <a:tr h="4845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1.16</a:t>
                      </a:r>
                      <a:endParaRPr lang="en-US" dirty="0"/>
                    </a:p>
                  </a:txBody>
                  <a:tcPr/>
                </a:tc>
              </a:tr>
              <a:tr h="484533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Large (100K SNPs)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U. Austin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/>
                </a:tc>
              </a:tr>
              <a:tr h="48453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538" y="4976313"/>
            <a:ext cx="11083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numbers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each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cell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correspond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averaged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number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of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top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SNPs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obtained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each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team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over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1000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random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experiments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50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9742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6305"/>
            <a:ext cx="10515600" cy="4110657"/>
          </a:xfrm>
        </p:spPr>
        <p:txBody>
          <a:bodyPr/>
          <a:lstStyle/>
          <a:p>
            <a:r>
              <a:rPr lang="en-US" dirty="0" smtClean="0"/>
              <a:t>Data and Methodology</a:t>
            </a:r>
          </a:p>
          <a:p>
            <a:r>
              <a:rPr lang="en-US" dirty="0" smtClean="0"/>
              <a:t>Participants and Results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8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035"/>
            <a:ext cx="10515600" cy="46321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Task 1</a:t>
            </a:r>
          </a:p>
          <a:p>
            <a:pPr lvl="1"/>
            <a:r>
              <a:rPr lang="en-US" dirty="0" smtClean="0"/>
              <a:t>It remains a challenge to privacy-preserved sharing of aggregate human genomic data, while maintaining their utilities in genome-wide association studies (GWAS).</a:t>
            </a:r>
          </a:p>
          <a:p>
            <a:pPr lvl="2"/>
            <a:r>
              <a:rPr lang="en-US" dirty="0" smtClean="0"/>
              <a:t>Even for a single genomic locus involving  a few hundreds of SNPs, the utility of the data was large damaged after noise-adding to ensure privacy protection</a:t>
            </a:r>
            <a:endParaRPr lang="en-US" dirty="0"/>
          </a:p>
          <a:p>
            <a:pPr lvl="1"/>
            <a:r>
              <a:rPr lang="en-US" dirty="0" smtClean="0"/>
              <a:t>It is un-likely that current </a:t>
            </a:r>
            <a:r>
              <a:rPr lang="en-US" dirty="0"/>
              <a:t>privacy-</a:t>
            </a:r>
            <a:r>
              <a:rPr lang="en-US" dirty="0" smtClean="0"/>
              <a:t>preserving techniques will scale well for sharing  whole human genomic data</a:t>
            </a:r>
          </a:p>
          <a:p>
            <a:r>
              <a:rPr lang="en-US" dirty="0" smtClean="0"/>
              <a:t>Task 2</a:t>
            </a:r>
          </a:p>
          <a:p>
            <a:pPr lvl="1"/>
            <a:r>
              <a:rPr lang="en-US" dirty="0" smtClean="0"/>
              <a:t>Privacy</a:t>
            </a:r>
            <a:r>
              <a:rPr lang="en-US" dirty="0"/>
              <a:t>-</a:t>
            </a:r>
            <a:r>
              <a:rPr lang="en-US" dirty="0" smtClean="0"/>
              <a:t>preserving techniques work surprisingly well on publishing outcomes of GWAS-like analyses</a:t>
            </a:r>
          </a:p>
          <a:p>
            <a:pPr lvl="2"/>
            <a:r>
              <a:rPr lang="en-US" dirty="0" smtClean="0"/>
              <a:t>High accuracy can be achieved when only a small number of most significant SNPs are concerned from the users’ perspective</a:t>
            </a:r>
            <a:endParaRPr lang="en-US" dirty="0"/>
          </a:p>
          <a:p>
            <a:pPr lvl="1"/>
            <a:r>
              <a:rPr lang="en-US" dirty="0" smtClean="0"/>
              <a:t>This task is well aligned with the centralized data/computing model</a:t>
            </a:r>
          </a:p>
          <a:p>
            <a:pPr lvl="2"/>
            <a:r>
              <a:rPr lang="en-US" dirty="0"/>
              <a:t>The centralized data/computing center will host human genomic data as well as </a:t>
            </a:r>
            <a:r>
              <a:rPr lang="en-US" dirty="0" smtClean="0"/>
              <a:t>service for customized analyses </a:t>
            </a:r>
            <a:r>
              <a:rPr lang="en-US" dirty="0"/>
              <a:t>on these data, and will only release the results of these </a:t>
            </a:r>
            <a:r>
              <a:rPr lang="en-US" dirty="0" smtClean="0"/>
              <a:t>analyses </a:t>
            </a:r>
            <a:r>
              <a:rPr lang="en-US" dirty="0"/>
              <a:t>to users</a:t>
            </a:r>
          </a:p>
          <a:p>
            <a:pPr lvl="1"/>
            <a:r>
              <a:rPr lang="en-US" b="1" dirty="0" smtClean="0"/>
              <a:t>We encourage the community to improve the approaches to this task!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25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8360" cy="4351338"/>
          </a:xfrm>
        </p:spPr>
        <p:txBody>
          <a:bodyPr>
            <a:normAutofit/>
          </a:bodyPr>
          <a:lstStyle/>
          <a:p>
            <a:r>
              <a:rPr lang="en-US" dirty="0" err="1"/>
              <a:t>Yongan</a:t>
            </a:r>
            <a:r>
              <a:rPr lang="en-US" dirty="0"/>
              <a:t> </a:t>
            </a:r>
            <a:r>
              <a:rPr lang="en-US" dirty="0" smtClean="0"/>
              <a:t>Zhao (Indiana University)</a:t>
            </a:r>
          </a:p>
          <a:p>
            <a:r>
              <a:rPr lang="en-US" dirty="0" smtClean="0"/>
              <a:t>Wei Wei (UCSD)</a:t>
            </a:r>
          </a:p>
          <a:p>
            <a:r>
              <a:rPr lang="en-US" dirty="0" smtClean="0"/>
              <a:t>Zhanglong Ji (UCSD)</a:t>
            </a:r>
          </a:p>
          <a:p>
            <a:r>
              <a:rPr lang="en-US" dirty="0"/>
              <a:t>Rita </a:t>
            </a:r>
            <a:r>
              <a:rPr lang="en-US" dirty="0" err="1" smtClean="0"/>
              <a:t>Germann</a:t>
            </a:r>
            <a:r>
              <a:rPr lang="en-US" dirty="0" smtClean="0"/>
              <a:t>-Kurtz (UCSD)</a:t>
            </a:r>
          </a:p>
          <a:p>
            <a:r>
              <a:rPr lang="en-US" dirty="0" smtClean="0"/>
              <a:t>Gail Moser (UCSD)</a:t>
            </a:r>
          </a:p>
          <a:p>
            <a:r>
              <a:rPr lang="en-US" dirty="0" smtClean="0"/>
              <a:t>Son Doan (UCSD)</a:t>
            </a:r>
          </a:p>
          <a:p>
            <a:endParaRPr lang="en-US" dirty="0" smtClean="0"/>
          </a:p>
          <a:p>
            <a:r>
              <a:rPr lang="en-US" dirty="0" smtClean="0"/>
              <a:t>Funding: iDASH (</a:t>
            </a:r>
            <a:r>
              <a:rPr lang="en-US" dirty="0"/>
              <a:t>U54HL108460</a:t>
            </a:r>
            <a:r>
              <a:rPr lang="en-US" dirty="0" smtClean="0"/>
              <a:t>), NCBC-collaborating R01 (HG007078</a:t>
            </a:r>
            <a:r>
              <a:rPr lang="en-US" dirty="0"/>
              <a:t>-</a:t>
            </a:r>
            <a:r>
              <a:rPr lang="en-US" dirty="0" smtClean="0"/>
              <a:t>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3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and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	</a:t>
            </a:r>
          </a:p>
          <a:p>
            <a:pPr lvl="1"/>
            <a:r>
              <a:rPr lang="en-US" altLang="zh-CN" dirty="0" smtClean="0"/>
              <a:t>411</a:t>
            </a:r>
            <a:r>
              <a:rPr lang="zh-CN" altLang="en-US" dirty="0" smtClean="0"/>
              <a:t> </a:t>
            </a:r>
            <a:r>
              <a:rPr lang="en-US" dirty="0" smtClean="0"/>
              <a:t>Cases </a:t>
            </a:r>
            <a:r>
              <a:rPr lang="en-US" dirty="0" smtClean="0"/>
              <a:t>from Personal Genome Project (</a:t>
            </a:r>
            <a:r>
              <a:rPr lang="en-US" dirty="0" err="1"/>
              <a:t>PGP:http</a:t>
            </a:r>
            <a:r>
              <a:rPr lang="en-US" dirty="0"/>
              <a:t>://www.personalgenomes.org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174 Controls from CEU population of International </a:t>
            </a:r>
            <a:r>
              <a:rPr lang="en-US" dirty="0" err="1" smtClean="0"/>
              <a:t>HapMap</a:t>
            </a:r>
            <a:r>
              <a:rPr lang="en-US" dirty="0" smtClean="0"/>
              <a:t> Project (http</a:t>
            </a:r>
            <a:r>
              <a:rPr lang="en-US" dirty="0"/>
              <a:t>://hapmap.ncbi.nlm.nih.gov/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Summary of case (PGP)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573382"/>
              </p:ext>
            </p:extLst>
          </p:nvPr>
        </p:nvGraphicFramePr>
        <p:xfrm>
          <a:off x="2897765" y="4637566"/>
          <a:ext cx="5448470" cy="154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235"/>
                <a:gridCol w="2724235"/>
              </a:tblGrid>
              <a:tr h="5162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Before preprocess</a:t>
                      </a:r>
                      <a:endParaRPr lang="en-US" dirty="0"/>
                    </a:p>
                  </a:txBody>
                  <a:tcPr/>
                </a:tc>
              </a:tr>
              <a:tr h="516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411</a:t>
                      </a:r>
                      <a:endParaRPr lang="en-US" dirty="0"/>
                    </a:p>
                  </a:txBody>
                  <a:tcPr/>
                </a:tc>
              </a:tr>
              <a:tr h="516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29757319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9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	 of PGP data</a:t>
            </a:r>
          </a:p>
          <a:p>
            <a:pPr lvl="1"/>
            <a:r>
              <a:rPr lang="en-US" dirty="0" smtClean="0"/>
              <a:t>SNP sites supported by </a:t>
            </a:r>
            <a:r>
              <a:rPr lang="en-US" dirty="0" err="1" smtClean="0"/>
              <a:t>HapMap</a:t>
            </a:r>
            <a:endParaRPr lang="en-US" dirty="0" smtClean="0"/>
          </a:p>
          <a:p>
            <a:pPr lvl="1"/>
            <a:r>
              <a:rPr lang="en-US" dirty="0" smtClean="0"/>
              <a:t>Genotypes supported by </a:t>
            </a:r>
            <a:r>
              <a:rPr lang="en-US" dirty="0" err="1" smtClean="0"/>
              <a:t>HapMap</a:t>
            </a:r>
            <a:endParaRPr lang="en-US" dirty="0" smtClean="0"/>
          </a:p>
          <a:p>
            <a:pPr lvl="1"/>
            <a:r>
              <a:rPr lang="en-US" dirty="0" smtClean="0"/>
              <a:t>Genotypes supported by at least 174 participants</a:t>
            </a:r>
          </a:p>
          <a:p>
            <a:pPr lvl="1"/>
            <a:r>
              <a:rPr lang="en-US" dirty="0" smtClean="0"/>
              <a:t>Participants supporting at least 90,000 valid genotypes</a:t>
            </a:r>
          </a:p>
          <a:p>
            <a:pPr lvl="1"/>
            <a:r>
              <a:rPr lang="en-US" dirty="0" smtClean="0"/>
              <a:t>Missing </a:t>
            </a:r>
            <a:r>
              <a:rPr lang="en-US" dirty="0"/>
              <a:t>values filled by </a:t>
            </a:r>
            <a:r>
              <a:rPr lang="en-US" dirty="0" smtClean="0"/>
              <a:t>using </a:t>
            </a:r>
            <a:r>
              <a:rPr lang="en-US" dirty="0" err="1" smtClean="0"/>
              <a:t>fastPHASE</a:t>
            </a:r>
            <a:endParaRPr lang="en-US" dirty="0" smtClean="0"/>
          </a:p>
          <a:p>
            <a:r>
              <a:rPr lang="en-US" dirty="0" smtClean="0"/>
              <a:t>Summary of case (PGP)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39639"/>
              </p:ext>
            </p:extLst>
          </p:nvPr>
        </p:nvGraphicFramePr>
        <p:xfrm>
          <a:off x="2580640" y="4837175"/>
          <a:ext cx="5448470" cy="1548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235"/>
                <a:gridCol w="2724235"/>
              </a:tblGrid>
              <a:tr h="5162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 preprocess</a:t>
                      </a:r>
                      <a:endParaRPr lang="en-US" dirty="0"/>
                    </a:p>
                  </a:txBody>
                  <a:tcPr/>
                </a:tc>
              </a:tr>
              <a:tr h="516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</a:t>
                      </a:r>
                      <a:endParaRPr lang="en-US" dirty="0"/>
                    </a:p>
                  </a:txBody>
                  <a:tcPr/>
                </a:tc>
              </a:tr>
              <a:tr h="516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SNPs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106129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6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2" y="34107"/>
            <a:ext cx="10515600" cy="1325563"/>
          </a:xfrm>
        </p:spPr>
        <p:txBody>
          <a:bodyPr/>
          <a:lstStyle/>
          <a:p>
            <a:r>
              <a:rPr lang="en-US" dirty="0" smtClean="0"/>
              <a:t>Data preparation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3E63-2411-4BD9-AEA6-0746E2DEE2C9}" type="datetime1">
              <a:rPr lang="en-US" smtClean="0"/>
              <a:t>5/18/16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61500" y="6107700"/>
            <a:ext cx="431132" cy="167105"/>
          </a:xfrm>
          <a:prstGeom prst="rect">
            <a:avLst/>
          </a:prstGeom>
        </p:spPr>
        <p:txBody>
          <a:bodyPr/>
          <a:lstStyle/>
          <a:p>
            <a:fld id="{6C3F8612-B585-4B55-BE61-24FA79F2D36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2188" y="1494910"/>
            <a:ext cx="2608312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solidFill>
                  <a:srgbClr val="627048"/>
                </a:solidFill>
              </a:rPr>
              <a:t>Case: 200 PGP individuals</a:t>
            </a:r>
          </a:p>
          <a:p>
            <a:r>
              <a:rPr lang="en-US" sz="1667" b="1" dirty="0">
                <a:solidFill>
                  <a:srgbClr val="8EBDCA"/>
                </a:solidFill>
              </a:rPr>
              <a:t>Control: 174 CEU individuals</a:t>
            </a:r>
          </a:p>
          <a:p>
            <a:r>
              <a:rPr lang="en-US" sz="1667" dirty="0"/>
              <a:t>Data set 1: 311 SNVs</a:t>
            </a:r>
          </a:p>
          <a:p>
            <a:r>
              <a:rPr lang="en-US" sz="1667" dirty="0"/>
              <a:t>Data set 2: 600 SNVs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85504" y="2740531"/>
            <a:ext cx="3642597" cy="1055447"/>
          </a:xfrm>
          <a:prstGeom prst="triangle">
            <a:avLst/>
          </a:prstGeom>
          <a:solidFill>
            <a:srgbClr val="5DD5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7" dirty="0"/>
              <a:t>Filtered and genotyped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5335" y="1446954"/>
            <a:ext cx="3137897" cy="11060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7" dirty="0"/>
          </a:p>
        </p:txBody>
      </p:sp>
      <p:sp>
        <p:nvSpPr>
          <p:cNvPr id="23" name="Rectangle 22"/>
          <p:cNvSpPr/>
          <p:nvPr/>
        </p:nvSpPr>
        <p:spPr>
          <a:xfrm>
            <a:off x="6162389" y="1143000"/>
            <a:ext cx="2600613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solidFill>
                  <a:srgbClr val="F79646"/>
                </a:solidFill>
              </a:rPr>
              <a:t>Task 1: data publishing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r="16438"/>
          <a:stretch/>
        </p:blipFill>
        <p:spPr>
          <a:xfrm>
            <a:off x="2388468" y="1233098"/>
            <a:ext cx="2691535" cy="23878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6500" y="4000463"/>
            <a:ext cx="2392888" cy="129551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530458" y="3802789"/>
            <a:ext cx="2608312" cy="137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solidFill>
                  <a:srgbClr val="627048"/>
                </a:solidFill>
              </a:rPr>
              <a:t>Case: </a:t>
            </a:r>
            <a:r>
              <a:rPr lang="en-US" sz="1667" b="1" dirty="0" smtClean="0">
                <a:solidFill>
                  <a:srgbClr val="627048"/>
                </a:solidFill>
              </a:rPr>
              <a:t>20</a:t>
            </a:r>
            <a:r>
              <a:rPr lang="en-US" altLang="zh-CN" sz="1667" b="1" dirty="0" smtClean="0">
                <a:solidFill>
                  <a:srgbClr val="627048"/>
                </a:solidFill>
              </a:rPr>
              <a:t>1</a:t>
            </a:r>
            <a:r>
              <a:rPr lang="en-US" sz="1667" b="1" dirty="0" smtClean="0">
                <a:solidFill>
                  <a:srgbClr val="627048"/>
                </a:solidFill>
              </a:rPr>
              <a:t> </a:t>
            </a:r>
            <a:r>
              <a:rPr lang="en-US" sz="1667" b="1" dirty="0">
                <a:solidFill>
                  <a:srgbClr val="627048"/>
                </a:solidFill>
              </a:rPr>
              <a:t>PGP individuals</a:t>
            </a:r>
          </a:p>
          <a:p>
            <a:r>
              <a:rPr lang="en-US" sz="1667" b="1" dirty="0">
                <a:solidFill>
                  <a:srgbClr val="8EBDCA"/>
                </a:solidFill>
              </a:rPr>
              <a:t>Control: 174 CEU individuals</a:t>
            </a:r>
          </a:p>
          <a:p>
            <a:r>
              <a:rPr lang="en-US" sz="1667" dirty="0"/>
              <a:t>Data set 1: 5000 SNVs</a:t>
            </a:r>
          </a:p>
          <a:p>
            <a:r>
              <a:rPr lang="en-US" sz="1667" dirty="0"/>
              <a:t>Data set 2: 106,129 SNVs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23605" y="3754833"/>
            <a:ext cx="3137897" cy="1106070"/>
          </a:xfrm>
          <a:prstGeom prst="rect">
            <a:avLst/>
          </a:prstGeom>
          <a:noFill/>
          <a:ln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67" dirty="0"/>
          </a:p>
        </p:txBody>
      </p:sp>
      <p:sp>
        <p:nvSpPr>
          <p:cNvPr id="29" name="Rectangle 28"/>
          <p:cNvSpPr/>
          <p:nvPr/>
        </p:nvSpPr>
        <p:spPr>
          <a:xfrm>
            <a:off x="6416389" y="3220446"/>
            <a:ext cx="2986843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7" b="1" dirty="0">
                <a:solidFill>
                  <a:schemeClr val="accent4">
                    <a:lumMod val="75000"/>
                  </a:schemeClr>
                </a:solidFill>
              </a:rPr>
              <a:t>Task 2: top-K SNP identification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25069" y="5580614"/>
            <a:ext cx="75296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dirty="0"/>
              <a:t>Overview and methodology papers are under review for BMC Biomedical Informatics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20133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1: Privacy Preserved Data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8481" cy="4351338"/>
          </a:xfrm>
        </p:spPr>
        <p:txBody>
          <a:bodyPr>
            <a:normAutofit/>
          </a:bodyPr>
          <a:lstStyle/>
          <a:p>
            <a:r>
              <a:rPr lang="en-US" dirty="0"/>
              <a:t>Two genomic loci with consecutive SNPs with</a:t>
            </a:r>
          </a:p>
          <a:p>
            <a:pPr lvl="2"/>
            <a:r>
              <a:rPr lang="en-US" dirty="0"/>
              <a:t>Different levels of significance under case-control association </a:t>
            </a:r>
            <a:r>
              <a:rPr lang="en-US" dirty="0" smtClean="0"/>
              <a:t>tests</a:t>
            </a:r>
            <a:endParaRPr lang="en-US" dirty="0"/>
          </a:p>
          <a:p>
            <a:pPr lvl="2"/>
            <a:r>
              <a:rPr lang="en-US" dirty="0"/>
              <a:t>High re-identification risk before applying privacy-preserving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 smtClean="0"/>
              <a:t>Datasets: </a:t>
            </a:r>
          </a:p>
          <a:p>
            <a:pPr lvl="1"/>
            <a:r>
              <a:rPr lang="en-US" dirty="0"/>
              <a:t>Dataset 1</a:t>
            </a:r>
          </a:p>
          <a:p>
            <a:pPr lvl="2"/>
            <a:r>
              <a:rPr lang="en-US" dirty="0"/>
              <a:t>200 participants, 311 SNPs (~29504091-30044866, chr2)</a:t>
            </a:r>
          </a:p>
          <a:p>
            <a:pPr lvl="1"/>
            <a:r>
              <a:rPr lang="en-US" dirty="0"/>
              <a:t>Dataset 2</a:t>
            </a:r>
          </a:p>
          <a:p>
            <a:pPr lvl="2"/>
            <a:r>
              <a:rPr lang="en-US" dirty="0"/>
              <a:t>200 participants, 610 SNPs (~55127312-56292137, chr10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84432"/>
            <a:ext cx="3343275" cy="2306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206919"/>
            <a:ext cx="3346704" cy="19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Task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Goal:  Understand the privacy-utility balance achievable when publicly released SNP data, after proper </a:t>
            </a:r>
            <a:r>
              <a:rPr lang="en-US" dirty="0" err="1" smtClean="0"/>
              <a:t>anonymization</a:t>
            </a:r>
            <a:r>
              <a:rPr lang="en-US" dirty="0" smtClean="0"/>
              <a:t>, for a realistic GWAS</a:t>
            </a:r>
          </a:p>
          <a:p>
            <a:endParaRPr lang="en-US" dirty="0"/>
          </a:p>
          <a:p>
            <a:r>
              <a:rPr lang="en-US" dirty="0" smtClean="0"/>
              <a:t>Utility: the number of significant SNPs identified by the Chi-square association test over the case population (200 individuals from PGP) and a control population (from </a:t>
            </a:r>
            <a:r>
              <a:rPr lang="en-US" dirty="0" err="1" smtClean="0"/>
              <a:t>HapMap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Privacy Protection:  the </a:t>
            </a:r>
            <a:r>
              <a:rPr lang="en-US" dirty="0" err="1" smtClean="0"/>
              <a:t>anonymized</a:t>
            </a:r>
            <a:r>
              <a:rPr lang="en-US" dirty="0" smtClean="0"/>
              <a:t> data’s resistance to one of the strongest re-identification statistical attack (i.e. the likelihood ratio test).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3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Privacy: Evaluation of Privacy </a:t>
            </a:r>
            <a:r>
              <a:rPr lang="en-US" dirty="0"/>
              <a:t>R</a:t>
            </a:r>
            <a:r>
              <a:rPr lang="en-US" dirty="0" smtClean="0"/>
              <a:t>isks using Likelihood Ratio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3551" y="6061664"/>
            <a:ext cx="896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7F7F7F"/>
                </a:solidFill>
              </a:rPr>
              <a:t>Sankararaman</a:t>
            </a:r>
            <a:r>
              <a:rPr lang="en-US" sz="1400" dirty="0">
                <a:solidFill>
                  <a:srgbClr val="7F7F7F"/>
                </a:solidFill>
              </a:rPr>
              <a:t>, S., </a:t>
            </a:r>
            <a:r>
              <a:rPr lang="en-US" sz="1400" dirty="0" err="1">
                <a:solidFill>
                  <a:srgbClr val="7F7F7F"/>
                </a:solidFill>
              </a:rPr>
              <a:t>Obozinski</a:t>
            </a:r>
            <a:r>
              <a:rPr lang="en-US" sz="1400" dirty="0">
                <a:solidFill>
                  <a:srgbClr val="7F7F7F"/>
                </a:solidFill>
              </a:rPr>
              <a:t>, G., Jordan, M. I., &amp; </a:t>
            </a:r>
            <a:r>
              <a:rPr lang="en-US" sz="1400" dirty="0" err="1">
                <a:solidFill>
                  <a:srgbClr val="7F7F7F"/>
                </a:solidFill>
              </a:rPr>
              <a:t>Halperin</a:t>
            </a:r>
            <a:r>
              <a:rPr lang="en-US" sz="1400" dirty="0">
                <a:solidFill>
                  <a:srgbClr val="7F7F7F"/>
                </a:solidFill>
              </a:rPr>
              <a:t>, E. (2009</a:t>
            </a:r>
            <a:r>
              <a:rPr lang="en-US" sz="1400" dirty="0" smtClean="0">
                <a:solidFill>
                  <a:srgbClr val="7F7F7F"/>
                </a:solidFill>
              </a:rPr>
              <a:t>). </a:t>
            </a:r>
            <a:r>
              <a:rPr lang="en-US" sz="1400" i="1" dirty="0" smtClean="0">
                <a:solidFill>
                  <a:srgbClr val="7F7F7F"/>
                </a:solidFill>
              </a:rPr>
              <a:t>Nature </a:t>
            </a:r>
            <a:r>
              <a:rPr lang="en-US" sz="1400" i="1" dirty="0">
                <a:solidFill>
                  <a:srgbClr val="7F7F7F"/>
                </a:solidFill>
              </a:rPr>
              <a:t>Genetics</a:t>
            </a:r>
            <a:r>
              <a:rPr lang="en-US" sz="1400" dirty="0">
                <a:solidFill>
                  <a:srgbClr val="7F7F7F"/>
                </a:solidFill>
              </a:rPr>
              <a:t>, </a:t>
            </a:r>
            <a:r>
              <a:rPr lang="en-US" sz="1400" i="1" dirty="0">
                <a:solidFill>
                  <a:srgbClr val="7F7F7F"/>
                </a:solidFill>
              </a:rPr>
              <a:t>41</a:t>
            </a:r>
            <a:r>
              <a:rPr lang="en-US" sz="1400" dirty="0">
                <a:solidFill>
                  <a:srgbClr val="7F7F7F"/>
                </a:solidFill>
              </a:rPr>
              <a:t>(9), 965–7. doi:10.1038/ng.436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080" y="1354920"/>
            <a:ext cx="5029200" cy="3017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8747" y="4459658"/>
            <a:ext cx="429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as an online tool  that allows challenge participants to examine privacy risks in their noise-added data: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humangenomeprivacy.org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4" y="1681255"/>
            <a:ext cx="5669771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970</Words>
  <Application>Microsoft Macintosh PowerPoint</Application>
  <PresentationFormat>Widescreen</PresentationFormat>
  <Paragraphs>298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Calibri Light</vt:lpstr>
      <vt:lpstr>Cambria</vt:lpstr>
      <vt:lpstr>MS Mincho</vt:lpstr>
      <vt:lpstr>Times New Roman</vt:lpstr>
      <vt:lpstr>宋体</vt:lpstr>
      <vt:lpstr>Arial</vt:lpstr>
      <vt:lpstr>Office Theme</vt:lpstr>
      <vt:lpstr>Setting the Stage</vt:lpstr>
      <vt:lpstr>Outline</vt:lpstr>
      <vt:lpstr>Data and Methodology</vt:lpstr>
      <vt:lpstr>Data Selection</vt:lpstr>
      <vt:lpstr>Data Preparation</vt:lpstr>
      <vt:lpstr>Data preparation</vt:lpstr>
      <vt:lpstr>Task 1: Privacy Preserved Data Sharing</vt:lpstr>
      <vt:lpstr>Challenge of Task 1</vt:lpstr>
      <vt:lpstr>Privacy: Evaluation of Privacy Risks using Likelihood Ratio Test</vt:lpstr>
      <vt:lpstr>Utility: Case-Control Association Test</vt:lpstr>
      <vt:lpstr>Data file released to participants</vt:lpstr>
      <vt:lpstr>Task 2: Secure Release of Analysis Results</vt:lpstr>
      <vt:lpstr>Challenge of Task 2</vt:lpstr>
      <vt:lpstr>Data file released to participants</vt:lpstr>
      <vt:lpstr>WIDGET: a Web Interface for Dynamic Genome-privacy EvaluaTion</vt:lpstr>
      <vt:lpstr>Participants and Results</vt:lpstr>
      <vt:lpstr>Teams </vt:lpstr>
      <vt:lpstr>Task 1: Privacy Preserved Data Sharing</vt:lpstr>
      <vt:lpstr>Task 2: Privacy Preserved Feature Selection</vt:lpstr>
      <vt:lpstr>PowerPoint Presentation</vt:lpstr>
      <vt:lpstr>Discussion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design</dc:title>
  <dc:creator>Yongan Z</dc:creator>
  <cp:lastModifiedBy>Xiaoqian Jiang</cp:lastModifiedBy>
  <cp:revision>186</cp:revision>
  <cp:lastPrinted>2014-03-19T16:35:43Z</cp:lastPrinted>
  <dcterms:created xsi:type="dcterms:W3CDTF">2014-03-17T15:41:00Z</dcterms:created>
  <dcterms:modified xsi:type="dcterms:W3CDTF">2016-05-19T05:24:27Z</dcterms:modified>
</cp:coreProperties>
</file>