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49" r:id="rId2"/>
    <p:sldId id="396" r:id="rId3"/>
    <p:sldId id="395" r:id="rId4"/>
    <p:sldId id="394" r:id="rId5"/>
    <p:sldId id="397" r:id="rId6"/>
    <p:sldId id="398" r:id="rId7"/>
    <p:sldId id="350" r:id="rId8"/>
    <p:sldId id="399" r:id="rId9"/>
    <p:sldId id="400" r:id="rId10"/>
    <p:sldId id="401" r:id="rId11"/>
    <p:sldId id="402" r:id="rId12"/>
    <p:sldId id="403" r:id="rId13"/>
    <p:sldId id="404" r:id="rId14"/>
    <p:sldId id="40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575"/>
    <a:srgbClr val="008000"/>
    <a:srgbClr val="000066"/>
    <a:srgbClr val="21FF85"/>
    <a:srgbClr val="FF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47" autoAdjust="0"/>
    <p:restoredTop sz="77872" autoAdjust="0"/>
  </p:normalViewPr>
  <p:slideViewPr>
    <p:cSldViewPr>
      <p:cViewPr varScale="1">
        <p:scale>
          <a:sx n="69" d="100"/>
          <a:sy n="69" d="100"/>
        </p:scale>
        <p:origin x="17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cat>
            <c:numRef>
              <c:f>Sheet1!$A$2:$A$9</c:f>
              <c:numCache>
                <c:formatCode>General</c:formatCode>
                <c:ptCount val="8"/>
                <c:pt idx="0">
                  <c:v>1</c:v>
                </c:pt>
                <c:pt idx="1">
                  <c:v>2</c:v>
                </c:pt>
                <c:pt idx="2">
                  <c:v>3</c:v>
                </c:pt>
                <c:pt idx="3">
                  <c:v>4</c:v>
                </c:pt>
                <c:pt idx="4">
                  <c:v>5</c:v>
                </c:pt>
                <c:pt idx="5">
                  <c:v>6</c:v>
                </c:pt>
                <c:pt idx="6">
                  <c:v>7</c:v>
                </c:pt>
                <c:pt idx="7">
                  <c:v>8</c:v>
                </c:pt>
              </c:numCache>
            </c:numRef>
          </c:cat>
          <c:val>
            <c:numRef>
              <c:f>Sheet1!$B$2:$B$9</c:f>
              <c:numCache>
                <c:formatCode>General</c:formatCode>
                <c:ptCount val="8"/>
                <c:pt idx="0">
                  <c:v>1</c:v>
                </c:pt>
                <c:pt idx="1">
                  <c:v>2</c:v>
                </c:pt>
                <c:pt idx="2">
                  <c:v>9</c:v>
                </c:pt>
                <c:pt idx="3">
                  <c:v>1</c:v>
                </c:pt>
                <c:pt idx="4">
                  <c:v>1</c:v>
                </c:pt>
                <c:pt idx="5">
                  <c:v>3</c:v>
                </c:pt>
                <c:pt idx="6">
                  <c:v>1</c:v>
                </c:pt>
                <c:pt idx="7">
                  <c:v>9</c:v>
                </c:pt>
              </c:numCache>
            </c:numRef>
          </c:val>
        </c:ser>
        <c:dLbls>
          <c:showLegendKey val="0"/>
          <c:showVal val="0"/>
          <c:showCatName val="0"/>
          <c:showSerName val="0"/>
          <c:showPercent val="0"/>
          <c:showBubbleSize val="0"/>
        </c:dLbls>
        <c:gapWidth val="150"/>
        <c:axId val="1965227952"/>
        <c:axId val="1965226864"/>
      </c:barChart>
      <c:catAx>
        <c:axId val="1965227952"/>
        <c:scaling>
          <c:orientation val="minMax"/>
        </c:scaling>
        <c:delete val="0"/>
        <c:axPos val="b"/>
        <c:numFmt formatCode="General" sourceLinked="1"/>
        <c:majorTickMark val="out"/>
        <c:minorTickMark val="none"/>
        <c:tickLblPos val="nextTo"/>
        <c:crossAx val="1965226864"/>
        <c:crosses val="autoZero"/>
        <c:auto val="1"/>
        <c:lblAlgn val="ctr"/>
        <c:lblOffset val="100"/>
        <c:noMultiLvlLbl val="0"/>
      </c:catAx>
      <c:valAx>
        <c:axId val="1965226864"/>
        <c:scaling>
          <c:orientation val="minMax"/>
        </c:scaling>
        <c:delete val="0"/>
        <c:axPos val="l"/>
        <c:majorGridlines/>
        <c:numFmt formatCode="General" sourceLinked="1"/>
        <c:majorTickMark val="out"/>
        <c:minorTickMark val="none"/>
        <c:tickLblPos val="nextTo"/>
        <c:crossAx val="19652279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89D8E1-F42B-4AB9-B99C-6CAF10AACDCF}" type="datetimeFigureOut">
              <a:rPr lang="en-US" smtClean="0"/>
              <a:pPr/>
              <a:t>3/24/2014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E28A66-D987-4C5A-BF1A-F551484A11A7}" type="slidenum">
              <a:rPr lang="en-US" smtClean="0"/>
              <a:pPr/>
              <a:t>‹#›</a:t>
            </a:fld>
            <a:endParaRPr lang="en-US"/>
          </a:p>
        </p:txBody>
      </p:sp>
    </p:spTree>
    <p:extLst>
      <p:ext uri="{BB962C8B-B14F-4D97-AF65-F5344CB8AC3E}">
        <p14:creationId xmlns:p14="http://schemas.microsoft.com/office/powerpoint/2010/main" val="3816714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Disease"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en.wikipedia.org/wiki/Medication" TargetMode="External"/><Relationship Id="rId5" Type="http://schemas.openxmlformats.org/officeDocument/2006/relationships/hyperlink" Target="http://en.wikipedia.org/wiki/Chemical" TargetMode="External"/><Relationship Id="rId4" Type="http://schemas.openxmlformats.org/officeDocument/2006/relationships/hyperlink" Target="http://en.wikipedia.org/wiki/Pathogen"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a:t>
            </a:r>
            <a:r>
              <a:rPr lang="en-US" baseline="0" dirty="0" smtClean="0"/>
              <a:t> </a:t>
            </a:r>
            <a:r>
              <a:rPr lang="en-US" baseline="0" dirty="0" err="1" smtClean="0"/>
              <a:t>aaron</a:t>
            </a:r>
            <a:r>
              <a:rPr lang="en-US" baseline="0" dirty="0" smtClean="0"/>
              <a:t> can’t attend this workshop, I’ll present his method and the results of task 2</a:t>
            </a:r>
            <a:endParaRPr lang="en-US" dirty="0"/>
          </a:p>
        </p:txBody>
      </p:sp>
      <p:sp>
        <p:nvSpPr>
          <p:cNvPr id="4" name="Slide Number Placeholder 3"/>
          <p:cNvSpPr>
            <a:spLocks noGrp="1"/>
          </p:cNvSpPr>
          <p:nvPr>
            <p:ph type="sldNum" sz="quarter" idx="10"/>
          </p:nvPr>
        </p:nvSpPr>
        <p:spPr/>
        <p:txBody>
          <a:bodyPr/>
          <a:lstStyle/>
          <a:p>
            <a:fld id="{48E28A66-D987-4C5A-BF1A-F551484A11A7}" type="slidenum">
              <a:rPr lang="en-US" smtClean="0"/>
              <a:pPr/>
              <a:t>1</a:t>
            </a:fld>
            <a:endParaRPr lang="en-US"/>
          </a:p>
        </p:txBody>
      </p:sp>
    </p:spTree>
    <p:extLst>
      <p:ext uri="{BB962C8B-B14F-4D97-AF65-F5344CB8AC3E}">
        <p14:creationId xmlns:p14="http://schemas.microsoft.com/office/powerpoint/2010/main" val="257639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naïve scenario,</a:t>
            </a:r>
            <a:r>
              <a:rPr lang="en-US" baseline="0" dirty="0" smtClean="0"/>
              <a:t> there is no well designed GWAS queries. Data analyst has to query like this.</a:t>
            </a:r>
            <a:endParaRPr lang="en-US" dirty="0" smtClean="0"/>
          </a:p>
        </p:txBody>
      </p:sp>
      <p:sp>
        <p:nvSpPr>
          <p:cNvPr id="4" name="Slide Number Placeholder 3"/>
          <p:cNvSpPr>
            <a:spLocks noGrp="1"/>
          </p:cNvSpPr>
          <p:nvPr>
            <p:ph type="sldNum" sz="quarter" idx="10"/>
          </p:nvPr>
        </p:nvSpPr>
        <p:spPr/>
        <p:txBody>
          <a:bodyPr/>
          <a:lstStyle/>
          <a:p>
            <a:fld id="{1EB46F86-B3A4-449A-A80A-DB39B5151772}" type="slidenum">
              <a:rPr lang="en-US" smtClean="0"/>
              <a:pPr/>
              <a:t>10</a:t>
            </a:fld>
            <a:endParaRPr lang="en-US"/>
          </a:p>
        </p:txBody>
      </p:sp>
    </p:spTree>
    <p:extLst>
      <p:ext uri="{BB962C8B-B14F-4D97-AF65-F5344CB8AC3E}">
        <p14:creationId xmlns:p14="http://schemas.microsoft.com/office/powerpoint/2010/main" val="1955797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framework provides five privacy preserved GWAS queries:</a:t>
            </a:r>
          </a:p>
          <a:p>
            <a:r>
              <a:rPr lang="en-US" baseline="0" dirty="0" err="1" smtClean="0"/>
              <a:t>NumSig</a:t>
            </a:r>
            <a:r>
              <a:rPr lang="en-US" baseline="0" dirty="0" smtClean="0"/>
              <a:t> returns the number of significant SNPs in datasets as determined by a threshold, with a factor-2 approximation above k.</a:t>
            </a:r>
          </a:p>
          <a:p>
            <a:r>
              <a:rPr lang="en-US" baseline="0" dirty="0" err="1" smtClean="0"/>
              <a:t>LocSig</a:t>
            </a:r>
            <a:r>
              <a:rPr lang="en-US" baseline="0" dirty="0" smtClean="0"/>
              <a:t> returns the location of top k SNPs from a specific block, ordered by increasing p-values as determined by a threshold</a:t>
            </a:r>
          </a:p>
          <a:p>
            <a:r>
              <a:rPr lang="en-US" baseline="0" dirty="0" err="1" smtClean="0"/>
              <a:t>LocBlock</a:t>
            </a:r>
            <a:r>
              <a:rPr lang="en-US" baseline="0" dirty="0" smtClean="0"/>
              <a:t> returns the location of the longest correlation block</a:t>
            </a:r>
          </a:p>
          <a:p>
            <a:r>
              <a:rPr lang="en-US" baseline="0" dirty="0" err="1" smtClean="0"/>
              <a:t>SNPpval</a:t>
            </a:r>
            <a:r>
              <a:rPr lang="en-US" baseline="0" dirty="0" smtClean="0"/>
              <a:t> returns the p-value of a given SNP</a:t>
            </a:r>
          </a:p>
          <a:p>
            <a:r>
              <a:rPr lang="en-US" baseline="0" dirty="0" err="1" smtClean="0"/>
              <a:t>SNPcorr</a:t>
            </a:r>
            <a:r>
              <a:rPr lang="en-US" baseline="0" dirty="0" smtClean="0"/>
              <a:t> returns the correlation of two SNPs</a:t>
            </a:r>
          </a:p>
        </p:txBody>
      </p:sp>
      <p:sp>
        <p:nvSpPr>
          <p:cNvPr id="4" name="Slide Number Placeholder 3"/>
          <p:cNvSpPr>
            <a:spLocks noGrp="1"/>
          </p:cNvSpPr>
          <p:nvPr>
            <p:ph type="sldNum" sz="quarter" idx="10"/>
          </p:nvPr>
        </p:nvSpPr>
        <p:spPr/>
        <p:txBody>
          <a:bodyPr/>
          <a:lstStyle/>
          <a:p>
            <a:fld id="{48E28A66-D987-4C5A-BF1A-F551484A11A7}" type="slidenum">
              <a:rPr lang="en-US" smtClean="0"/>
              <a:pPr/>
              <a:t>11</a:t>
            </a:fld>
            <a:endParaRPr lang="en-US"/>
          </a:p>
        </p:txBody>
      </p:sp>
    </p:spTree>
    <p:extLst>
      <p:ext uri="{BB962C8B-B14F-4D97-AF65-F5344CB8AC3E}">
        <p14:creationId xmlns:p14="http://schemas.microsoft.com/office/powerpoint/2010/main" val="1040856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Using combinations</a:t>
            </a:r>
            <a:r>
              <a:rPr lang="en-US" baseline="0" dirty="0" smtClean="0"/>
              <a:t> of</a:t>
            </a:r>
            <a:r>
              <a:rPr lang="en-US" dirty="0" smtClean="0"/>
              <a:t> these privacy preserved GWAS queries, data analyst can perform</a:t>
            </a:r>
            <a:r>
              <a:rPr lang="en-US" baseline="0" dirty="0" smtClean="0"/>
              <a:t> </a:t>
            </a:r>
            <a:r>
              <a:rPr lang="en-US" baseline="0" dirty="0" smtClean="0"/>
              <a:t>practically </a:t>
            </a:r>
            <a:r>
              <a:rPr lang="en-US" baseline="0" dirty="0" smtClean="0"/>
              <a:t>privacy preserved studies.</a:t>
            </a:r>
            <a:endParaRPr lang="en-US" dirty="0" smtClean="0"/>
          </a:p>
        </p:txBody>
      </p:sp>
      <p:sp>
        <p:nvSpPr>
          <p:cNvPr id="4" name="Slide Number Placeholder 3"/>
          <p:cNvSpPr>
            <a:spLocks noGrp="1"/>
          </p:cNvSpPr>
          <p:nvPr>
            <p:ph type="sldNum" sz="quarter" idx="10"/>
          </p:nvPr>
        </p:nvSpPr>
        <p:spPr/>
        <p:txBody>
          <a:bodyPr/>
          <a:lstStyle/>
          <a:p>
            <a:fld id="{1EB46F86-B3A4-449A-A80A-DB39B5151772}" type="slidenum">
              <a:rPr lang="en-US" smtClean="0"/>
              <a:pPr/>
              <a:t>12</a:t>
            </a:fld>
            <a:endParaRPr lang="en-US"/>
          </a:p>
        </p:txBody>
      </p:sp>
    </p:spTree>
    <p:extLst>
      <p:ext uri="{BB962C8B-B14F-4D97-AF65-F5344CB8AC3E}">
        <p14:creationId xmlns:p14="http://schemas.microsoft.com/office/powerpoint/2010/main" val="35828089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 standard tool for designing differentially private algorithms for complex output spaces is the exponential mechanism. To apply this mechanism, one must define a score function that assigns a value to each possible (input database, output) pair.</a:t>
            </a:r>
          </a:p>
          <a:p>
            <a:r>
              <a:rPr lang="en-US" baseline="0" dirty="0" smtClean="0"/>
              <a:t>In this framework, we define a general score function d called the distance score that works for arbitrary output spaces. It’s b</a:t>
            </a:r>
            <a:r>
              <a:rPr lang="en-US" dirty="0" smtClean="0"/>
              <a:t>ased on the number of input modifications needed to change to or from a given query value.</a:t>
            </a:r>
            <a:r>
              <a:rPr lang="en-US" baseline="0" dirty="0" smtClean="0"/>
              <a:t> </a:t>
            </a:r>
          </a:p>
          <a:p>
            <a:r>
              <a:rPr lang="en-US" baseline="0" dirty="0" smtClean="0"/>
              <a:t>It is highly accurate because it approximates the “best” possible scores under the requirement that the correct output must have the highest score</a:t>
            </a:r>
          </a:p>
        </p:txBody>
      </p:sp>
      <p:sp>
        <p:nvSpPr>
          <p:cNvPr id="4" name="Slide Number Placeholder 3"/>
          <p:cNvSpPr>
            <a:spLocks noGrp="1"/>
          </p:cNvSpPr>
          <p:nvPr>
            <p:ph type="sldNum" sz="quarter" idx="10"/>
          </p:nvPr>
        </p:nvSpPr>
        <p:spPr/>
        <p:txBody>
          <a:bodyPr/>
          <a:lstStyle/>
          <a:p>
            <a:fld id="{48E28A66-D987-4C5A-BF1A-F551484A11A7}" type="slidenum">
              <a:rPr lang="en-US" smtClean="0"/>
              <a:pPr/>
              <a:t>13</a:t>
            </a:fld>
            <a:endParaRPr lang="en-US"/>
          </a:p>
        </p:txBody>
      </p:sp>
    </p:spTree>
    <p:extLst>
      <p:ext uri="{BB962C8B-B14F-4D97-AF65-F5344CB8AC3E}">
        <p14:creationId xmlns:p14="http://schemas.microsoft.com/office/powerpoint/2010/main" val="1040856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did</a:t>
            </a:r>
            <a:r>
              <a:rPr lang="en-US" baseline="0" dirty="0" smtClean="0"/>
              <a:t> trials using </a:t>
            </a:r>
            <a:r>
              <a:rPr lang="en-US" baseline="0" dirty="0" err="1" smtClean="0"/>
              <a:t>LocSig</a:t>
            </a:r>
            <a:r>
              <a:rPr lang="en-US" baseline="0" dirty="0" smtClean="0"/>
              <a:t> query in this framework. When applying it to small dataset, it’s performance is quite good when K is less than 10. </a:t>
            </a:r>
            <a:r>
              <a:rPr lang="en-US" dirty="0" smtClean="0"/>
              <a:t>and on</a:t>
            </a:r>
            <a:r>
              <a:rPr lang="en-US" baseline="0" dirty="0" smtClean="0"/>
              <a:t> the large dataset, it’s performance is also good when k is less than 5 and acceptable when k is </a:t>
            </a:r>
            <a:r>
              <a:rPr lang="en-US" baseline="0" dirty="0" smtClean="0"/>
              <a:t>10</a:t>
            </a:r>
          </a:p>
          <a:p>
            <a:endParaRPr lang="en-US" baseline="0" dirty="0" smtClean="0"/>
          </a:p>
          <a:p>
            <a:r>
              <a:rPr lang="en-US" baseline="0" dirty="0" smtClean="0"/>
              <a:t>Thank </a:t>
            </a:r>
            <a:r>
              <a:rPr lang="en-US" baseline="0" dirty="0" err="1" smtClean="0"/>
              <a:t>aaron</a:t>
            </a:r>
            <a:r>
              <a:rPr lang="en-US" baseline="0" dirty="0" smtClean="0"/>
              <a:t> and vitally for sharing their codes </a:t>
            </a:r>
            <a:r>
              <a:rPr lang="en-US" baseline="0" smtClean="0"/>
              <a:t>and slides.</a:t>
            </a:r>
            <a:endParaRPr lang="en-US" dirty="0"/>
          </a:p>
        </p:txBody>
      </p:sp>
      <p:sp>
        <p:nvSpPr>
          <p:cNvPr id="4" name="Slide Number Placeholder 3"/>
          <p:cNvSpPr>
            <a:spLocks noGrp="1"/>
          </p:cNvSpPr>
          <p:nvPr>
            <p:ph type="sldNum" sz="quarter" idx="10"/>
          </p:nvPr>
        </p:nvSpPr>
        <p:spPr/>
        <p:txBody>
          <a:bodyPr/>
          <a:lstStyle/>
          <a:p>
            <a:fld id="{48E28A66-D987-4C5A-BF1A-F551484A11A7}" type="slidenum">
              <a:rPr lang="en-US" smtClean="0"/>
              <a:pPr/>
              <a:t>14</a:t>
            </a:fld>
            <a:endParaRPr lang="en-US"/>
          </a:p>
        </p:txBody>
      </p:sp>
    </p:spTree>
    <p:extLst>
      <p:ext uri="{BB962C8B-B14F-4D97-AF65-F5344CB8AC3E}">
        <p14:creationId xmlns:p14="http://schemas.microsoft.com/office/powerpoint/2010/main" val="3908391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GWAS have become a popular method for analyzing genomic data in order to discover disease-related genetic markers.</a:t>
            </a:r>
          </a:p>
          <a:p>
            <a:r>
              <a:rPr lang="en-US" baseline="0" dirty="0" smtClean="0"/>
              <a:t>A typical study examines a large number of singe-nucleotide polymorphism (SNPs) in a case population of patients with a given disease and a control population without the disease.</a:t>
            </a:r>
          </a:p>
          <a:p>
            <a:r>
              <a:rPr lang="en-US" baseline="0" dirty="0" smtClean="0"/>
              <a:t>To do GWAS, datasets have to be shared between hospitals, biomedical research organizations, and other data holders. </a:t>
            </a:r>
          </a:p>
          <a:p>
            <a:r>
              <a:rPr lang="en-US" baseline="0" dirty="0" smtClean="0"/>
              <a:t>However, the sharing is not safe. We proposed a framework to solve this problem</a:t>
            </a:r>
          </a:p>
        </p:txBody>
      </p:sp>
      <p:sp>
        <p:nvSpPr>
          <p:cNvPr id="4" name="Slide Number Placeholder 3"/>
          <p:cNvSpPr>
            <a:spLocks noGrp="1"/>
          </p:cNvSpPr>
          <p:nvPr>
            <p:ph type="sldNum" sz="quarter" idx="10"/>
          </p:nvPr>
        </p:nvSpPr>
        <p:spPr/>
        <p:txBody>
          <a:bodyPr/>
          <a:lstStyle/>
          <a:p>
            <a:fld id="{48E28A66-D987-4C5A-BF1A-F551484A11A7}" type="slidenum">
              <a:rPr lang="en-US" smtClean="0"/>
              <a:pPr/>
              <a:t>2</a:t>
            </a:fld>
            <a:endParaRPr lang="en-US"/>
          </a:p>
        </p:txBody>
      </p:sp>
    </p:spTree>
    <p:extLst>
      <p:ext uri="{BB962C8B-B14F-4D97-AF65-F5344CB8AC3E}">
        <p14:creationId xmlns:p14="http://schemas.microsoft.com/office/powerpoint/2010/main" val="1040856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SNP stands for single nucleotide polymorphism. From the picture, we can see that DNA molecule 1 differs from DNA molecule 2 at a single base-pair location. It’s a C/T polymorphism.</a:t>
            </a:r>
          </a:p>
          <a:p>
            <a:r>
              <a:rPr lang="en-US" dirty="0" smtClean="0"/>
              <a:t>SNPs in the coding region are of two types, synonymous and </a:t>
            </a:r>
            <a:r>
              <a:rPr lang="en-US" dirty="0" err="1" smtClean="0"/>
              <a:t>nonsynonymous</a:t>
            </a:r>
            <a:r>
              <a:rPr lang="en-US" dirty="0" smtClean="0"/>
              <a:t> SNPs. Synonymous SNPs do not affect the protein sequence while </a:t>
            </a:r>
            <a:r>
              <a:rPr lang="en-US" dirty="0" err="1" smtClean="0"/>
              <a:t>nonsynonymous</a:t>
            </a:r>
            <a:r>
              <a:rPr lang="en-US" dirty="0" smtClean="0"/>
              <a:t> SNPs change the amino acid sequence of protein. </a:t>
            </a:r>
          </a:p>
          <a:p>
            <a:r>
              <a:rPr lang="en-US" dirty="0" smtClean="0"/>
              <a:t>Variations in the DNA sequences of humans can affect how humans develop </a:t>
            </a:r>
            <a:r>
              <a:rPr lang="en-US" dirty="0" smtClean="0">
                <a:hlinkClick r:id="rId3" tooltip="Disease"/>
              </a:rPr>
              <a:t>diseases</a:t>
            </a:r>
            <a:r>
              <a:rPr lang="en-US" dirty="0" smtClean="0"/>
              <a:t> and respond to </a:t>
            </a:r>
            <a:r>
              <a:rPr lang="en-US" dirty="0" smtClean="0">
                <a:hlinkClick r:id="rId4" tooltip="Pathogen"/>
              </a:rPr>
              <a:t>pathogens</a:t>
            </a:r>
            <a:r>
              <a:rPr lang="en-US" dirty="0" smtClean="0"/>
              <a:t>, </a:t>
            </a:r>
            <a:r>
              <a:rPr lang="en-US" dirty="0" smtClean="0">
                <a:hlinkClick r:id="rId5" tooltip="Chemical"/>
              </a:rPr>
              <a:t>chemicals</a:t>
            </a:r>
            <a:r>
              <a:rPr lang="en-US" dirty="0" smtClean="0"/>
              <a:t>, </a:t>
            </a:r>
            <a:r>
              <a:rPr lang="en-US" dirty="0" smtClean="0">
                <a:hlinkClick r:id="rId6" tooltip="Medication"/>
              </a:rPr>
              <a:t>drugs</a:t>
            </a:r>
            <a:r>
              <a:rPr lang="en-US" dirty="0" smtClean="0"/>
              <a:t>, and other agents.</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48E28A66-D987-4C5A-BF1A-F551484A11A7}" type="slidenum">
              <a:rPr lang="en-US" smtClean="0"/>
              <a:pPr/>
              <a:t>3</a:t>
            </a:fld>
            <a:endParaRPr lang="en-US"/>
          </a:p>
        </p:txBody>
      </p:sp>
    </p:spTree>
    <p:extLst>
      <p:ext uri="{BB962C8B-B14F-4D97-AF65-F5344CB8AC3E}">
        <p14:creationId xmlns:p14="http://schemas.microsoft.com/office/powerpoint/2010/main" val="1040856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With the phenomenal advance in DNA sequencing technologies, the cost of DNA sequencing is dropping dramatically. More and more human genomic data becomes available.</a:t>
            </a:r>
          </a:p>
          <a:p>
            <a:r>
              <a:rPr lang="en-US" baseline="0" dirty="0" smtClean="0"/>
              <a:t>The objective of GWAS is to analyze </a:t>
            </a:r>
            <a:r>
              <a:rPr lang="en-US" dirty="0" smtClean="0"/>
              <a:t>genomic data to find statistical correlations between SNPs and disease.</a:t>
            </a:r>
            <a:endParaRPr lang="en-US" baseline="0" dirty="0" smtClean="0"/>
          </a:p>
          <a:p>
            <a:r>
              <a:rPr lang="en-US" baseline="0" dirty="0" smtClean="0"/>
              <a:t>Usually, the number of SNPs in the output of GWAS is much smaller than the total number of SNPs involved in the study.</a:t>
            </a:r>
          </a:p>
        </p:txBody>
      </p:sp>
      <p:sp>
        <p:nvSpPr>
          <p:cNvPr id="4" name="Slide Number Placeholder 3"/>
          <p:cNvSpPr>
            <a:spLocks noGrp="1"/>
          </p:cNvSpPr>
          <p:nvPr>
            <p:ph type="sldNum" sz="quarter" idx="10"/>
          </p:nvPr>
        </p:nvSpPr>
        <p:spPr/>
        <p:txBody>
          <a:bodyPr/>
          <a:lstStyle/>
          <a:p>
            <a:fld id="{48E28A66-D987-4C5A-BF1A-F551484A11A7}" type="slidenum">
              <a:rPr lang="en-US" smtClean="0"/>
              <a:pPr/>
              <a:t>4</a:t>
            </a:fld>
            <a:endParaRPr lang="en-US"/>
          </a:p>
        </p:txBody>
      </p:sp>
    </p:spTree>
    <p:extLst>
      <p:ext uri="{BB962C8B-B14F-4D97-AF65-F5344CB8AC3E}">
        <p14:creationId xmlns:p14="http://schemas.microsoft.com/office/powerpoint/2010/main" val="1040856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Here is a diagram. Researchers collect the genomic data of a group of individuals with a certain disease and another group of individuals without</a:t>
            </a:r>
          </a:p>
        </p:txBody>
      </p:sp>
      <p:sp>
        <p:nvSpPr>
          <p:cNvPr id="4" name="Slide Number Placeholder 3"/>
          <p:cNvSpPr>
            <a:spLocks noGrp="1"/>
          </p:cNvSpPr>
          <p:nvPr>
            <p:ph type="sldNum" sz="quarter" idx="10"/>
          </p:nvPr>
        </p:nvSpPr>
        <p:spPr/>
        <p:txBody>
          <a:bodyPr/>
          <a:lstStyle/>
          <a:p>
            <a:fld id="{48E28A66-D987-4C5A-BF1A-F551484A11A7}" type="slidenum">
              <a:rPr lang="en-US" smtClean="0"/>
              <a:pPr/>
              <a:t>5</a:t>
            </a:fld>
            <a:endParaRPr lang="en-US"/>
          </a:p>
        </p:txBody>
      </p:sp>
    </p:spTree>
    <p:extLst>
      <p:ext uri="{BB962C8B-B14F-4D97-AF65-F5344CB8AC3E}">
        <p14:creationId xmlns:p14="http://schemas.microsoft.com/office/powerpoint/2010/main" val="1040856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They then compare two sets of genomic data and find disease-correlated SNPs. In this example, SNPs on position 3 and 8 play a significant role</a:t>
            </a:r>
          </a:p>
        </p:txBody>
      </p:sp>
      <p:sp>
        <p:nvSpPr>
          <p:cNvPr id="4" name="Slide Number Placeholder 3"/>
          <p:cNvSpPr>
            <a:spLocks noGrp="1"/>
          </p:cNvSpPr>
          <p:nvPr>
            <p:ph type="sldNum" sz="quarter" idx="10"/>
          </p:nvPr>
        </p:nvSpPr>
        <p:spPr/>
        <p:txBody>
          <a:bodyPr/>
          <a:lstStyle/>
          <a:p>
            <a:fld id="{48E28A66-D987-4C5A-BF1A-F551484A11A7}" type="slidenum">
              <a:rPr lang="en-US" smtClean="0"/>
              <a:pPr/>
              <a:t>6</a:t>
            </a:fld>
            <a:endParaRPr lang="en-US"/>
          </a:p>
        </p:txBody>
      </p:sp>
    </p:spTree>
    <p:extLst>
      <p:ext uri="{BB962C8B-B14F-4D97-AF65-F5344CB8AC3E}">
        <p14:creationId xmlns:p14="http://schemas.microsoft.com/office/powerpoint/2010/main" val="1040856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GWAS also report correlations among SNPs. SNPs that are significantly associated with the disease but not correlated with each another may represent independent risk factors for the disease and indicate the existence of different biological mechanisms associated with the disease.</a:t>
            </a:r>
          </a:p>
          <a:p>
            <a:r>
              <a:rPr lang="en-US" dirty="0" smtClean="0"/>
              <a:t>A study may report individual correlations between SNP pairs of interest, or a “heat map” of the correlations among all SNPs in a region.</a:t>
            </a:r>
          </a:p>
        </p:txBody>
      </p:sp>
      <p:sp>
        <p:nvSpPr>
          <p:cNvPr id="4" name="Slide Number Placeholder 3"/>
          <p:cNvSpPr>
            <a:spLocks noGrp="1"/>
          </p:cNvSpPr>
          <p:nvPr>
            <p:ph type="sldNum" sz="quarter" idx="10"/>
          </p:nvPr>
        </p:nvSpPr>
        <p:spPr/>
        <p:txBody>
          <a:bodyPr/>
          <a:lstStyle/>
          <a:p>
            <a:fld id="{1EB46F86-B3A4-449A-A80A-DB39B5151772}" type="slidenum">
              <a:rPr lang="en-US" smtClean="0"/>
              <a:pPr/>
              <a:t>7</a:t>
            </a:fld>
            <a:endParaRPr lang="en-US"/>
          </a:p>
        </p:txBody>
      </p:sp>
    </p:spTree>
    <p:extLst>
      <p:ext uri="{BB962C8B-B14F-4D97-AF65-F5344CB8AC3E}">
        <p14:creationId xmlns:p14="http://schemas.microsoft.com/office/powerpoint/2010/main" val="1522659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Given the SNP correlations, the statistical technique proposed by Homer can determine the presence of a patient in a case group by comparing her alleles with allele frequencies of the case group and those of a reference population. Wang’s method can reconstruct raw DNA sequences.</a:t>
            </a:r>
          </a:p>
        </p:txBody>
      </p:sp>
      <p:sp>
        <p:nvSpPr>
          <p:cNvPr id="4" name="Slide Number Placeholder 3"/>
          <p:cNvSpPr>
            <a:spLocks noGrp="1"/>
          </p:cNvSpPr>
          <p:nvPr>
            <p:ph type="sldNum" sz="quarter" idx="10"/>
          </p:nvPr>
        </p:nvSpPr>
        <p:spPr/>
        <p:txBody>
          <a:bodyPr/>
          <a:lstStyle/>
          <a:p>
            <a:fld id="{48E28A66-D987-4C5A-BF1A-F551484A11A7}" type="slidenum">
              <a:rPr lang="en-US" smtClean="0"/>
              <a:pPr/>
              <a:t>8</a:t>
            </a:fld>
            <a:endParaRPr lang="en-US"/>
          </a:p>
        </p:txBody>
      </p:sp>
    </p:spTree>
    <p:extLst>
      <p:ext uri="{BB962C8B-B14F-4D97-AF65-F5344CB8AC3E}">
        <p14:creationId xmlns:p14="http://schemas.microsoft.com/office/powerpoint/2010/main" val="1040856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Mechanism is </a:t>
            </a:r>
            <a:r>
              <a:rPr lang="en-US" sz="1200" dirty="0" smtClean="0">
                <a:solidFill>
                  <a:srgbClr val="C00000"/>
                </a:solidFill>
              </a:rPr>
              <a:t>differentially private </a:t>
            </a:r>
            <a:r>
              <a:rPr lang="en-US" sz="1200" dirty="0" smtClean="0"/>
              <a:t>if every output is produced with similar probability whether any given input is included or not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this example, C’s record doesn’t significantly affect the output distributions. So </a:t>
            </a:r>
            <a:r>
              <a:rPr lang="en-US" sz="1200" dirty="0" smtClean="0">
                <a:solidFill>
                  <a:schemeClr val="tx1"/>
                </a:solidFill>
              </a:rPr>
              <a:t>risk for C does not increase much if her data are included in the computation</a:t>
            </a:r>
          </a:p>
          <a:p>
            <a:endParaRPr lang="en-US" dirty="0"/>
          </a:p>
        </p:txBody>
      </p:sp>
      <p:sp>
        <p:nvSpPr>
          <p:cNvPr id="4" name="Slide Number Placeholder 3"/>
          <p:cNvSpPr>
            <a:spLocks noGrp="1"/>
          </p:cNvSpPr>
          <p:nvPr>
            <p:ph type="sldNum" sz="quarter" idx="10"/>
          </p:nvPr>
        </p:nvSpPr>
        <p:spPr/>
        <p:txBody>
          <a:bodyPr/>
          <a:lstStyle/>
          <a:p>
            <a:fld id="{48E28A66-D987-4C5A-BF1A-F551484A11A7}" type="slidenum">
              <a:rPr lang="en-US" smtClean="0"/>
              <a:pPr/>
              <a:t>9</a:t>
            </a:fld>
            <a:endParaRPr lang="en-US"/>
          </a:p>
        </p:txBody>
      </p:sp>
    </p:spTree>
    <p:extLst>
      <p:ext uri="{BB962C8B-B14F-4D97-AF65-F5344CB8AC3E}">
        <p14:creationId xmlns:p14="http://schemas.microsoft.com/office/powerpoint/2010/main" val="1495688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CCDD08-83BA-470D-8F44-AC70055BE434}" type="datetime1">
              <a:rPr lang="en-US" smtClean="0"/>
              <a:pPr/>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3B3D3-21FC-49CD-9F85-76D8CC0B4F33}" type="slidenum">
              <a:rPr lang="en-US" smtClean="0"/>
              <a:pPr/>
              <a:t>‹#›</a:t>
            </a:fld>
            <a:endParaRPr lang="en-US"/>
          </a:p>
        </p:txBody>
      </p:sp>
    </p:spTree>
    <p:extLst>
      <p:ext uri="{BB962C8B-B14F-4D97-AF65-F5344CB8AC3E}">
        <p14:creationId xmlns:p14="http://schemas.microsoft.com/office/powerpoint/2010/main" val="3564336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B9C1B-DFAB-47B3-886C-55FA32777F6C}" type="datetime1">
              <a:rPr lang="en-US" smtClean="0"/>
              <a:pPr/>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3B3D3-21FC-49CD-9F85-76D8CC0B4F33}" type="slidenum">
              <a:rPr lang="en-US" smtClean="0"/>
              <a:pPr/>
              <a:t>‹#›</a:t>
            </a:fld>
            <a:endParaRPr lang="en-US"/>
          </a:p>
        </p:txBody>
      </p:sp>
    </p:spTree>
    <p:extLst>
      <p:ext uri="{BB962C8B-B14F-4D97-AF65-F5344CB8AC3E}">
        <p14:creationId xmlns:p14="http://schemas.microsoft.com/office/powerpoint/2010/main" val="2465217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2E08C6-B6AE-4FD6-ADB1-ABCA1CBA9A37}" type="datetime1">
              <a:rPr lang="en-US" smtClean="0"/>
              <a:pPr/>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3B3D3-21FC-49CD-9F85-76D8CC0B4F33}" type="slidenum">
              <a:rPr lang="en-US" smtClean="0"/>
              <a:pPr/>
              <a:t>‹#›</a:t>
            </a:fld>
            <a:endParaRPr lang="en-US"/>
          </a:p>
        </p:txBody>
      </p:sp>
    </p:spTree>
    <p:extLst>
      <p:ext uri="{BB962C8B-B14F-4D97-AF65-F5344CB8AC3E}">
        <p14:creationId xmlns:p14="http://schemas.microsoft.com/office/powerpoint/2010/main" val="1953986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defRPr baseline="0">
                <a:solidFill>
                  <a:schemeClr val="accent1"/>
                </a:solidFill>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914705" y="6443515"/>
            <a:ext cx="2133600" cy="365125"/>
          </a:xfrm>
        </p:spPr>
        <p:txBody>
          <a:bodyPr/>
          <a:lstStyle/>
          <a:p>
            <a:fld id="{90D3B3D3-21FC-49CD-9F85-76D8CC0B4F33}" type="slidenum">
              <a:rPr lang="en-US" smtClean="0"/>
              <a:pPr/>
              <a:t>‹#›</a:t>
            </a:fld>
            <a:endParaRPr lang="en-US"/>
          </a:p>
        </p:txBody>
      </p:sp>
    </p:spTree>
    <p:extLst>
      <p:ext uri="{BB962C8B-B14F-4D97-AF65-F5344CB8AC3E}">
        <p14:creationId xmlns:p14="http://schemas.microsoft.com/office/powerpoint/2010/main" val="342791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E84700-0042-402A-BDA2-23E14D10473F}" type="datetime1">
              <a:rPr lang="en-US" smtClean="0"/>
              <a:pPr/>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3B3D3-21FC-49CD-9F85-76D8CC0B4F33}" type="slidenum">
              <a:rPr lang="en-US" smtClean="0"/>
              <a:pPr/>
              <a:t>‹#›</a:t>
            </a:fld>
            <a:endParaRPr lang="en-US"/>
          </a:p>
        </p:txBody>
      </p:sp>
    </p:spTree>
    <p:extLst>
      <p:ext uri="{BB962C8B-B14F-4D97-AF65-F5344CB8AC3E}">
        <p14:creationId xmlns:p14="http://schemas.microsoft.com/office/powerpoint/2010/main" val="1155741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7C355D-999D-4A7A-B27B-B366B05EBBD7}" type="datetime1">
              <a:rPr lang="en-US" smtClean="0"/>
              <a:pPr/>
              <a:t>3/24/2014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D3B3D3-21FC-49CD-9F85-76D8CC0B4F33}" type="slidenum">
              <a:rPr lang="en-US" smtClean="0"/>
              <a:pPr/>
              <a:t>‹#›</a:t>
            </a:fld>
            <a:endParaRPr lang="en-US"/>
          </a:p>
        </p:txBody>
      </p:sp>
    </p:spTree>
    <p:extLst>
      <p:ext uri="{BB962C8B-B14F-4D97-AF65-F5344CB8AC3E}">
        <p14:creationId xmlns:p14="http://schemas.microsoft.com/office/powerpoint/2010/main" val="2113591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37B01F-C731-4612-B008-C46B92C2D869}" type="datetime1">
              <a:rPr lang="en-US" smtClean="0"/>
              <a:pPr/>
              <a:t>3/24/2014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D3B3D3-21FC-49CD-9F85-76D8CC0B4F33}" type="slidenum">
              <a:rPr lang="en-US" smtClean="0"/>
              <a:pPr/>
              <a:t>‹#›</a:t>
            </a:fld>
            <a:endParaRPr lang="en-US"/>
          </a:p>
        </p:txBody>
      </p:sp>
    </p:spTree>
    <p:extLst>
      <p:ext uri="{BB962C8B-B14F-4D97-AF65-F5344CB8AC3E}">
        <p14:creationId xmlns:p14="http://schemas.microsoft.com/office/powerpoint/2010/main" val="2755952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4F622C-1E37-4DC3-BCE0-B186C485D0E6}" type="datetime1">
              <a:rPr lang="en-US" smtClean="0"/>
              <a:pPr/>
              <a:t>3/24/2014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D3B3D3-21FC-49CD-9F85-76D8CC0B4F33}" type="slidenum">
              <a:rPr lang="en-US" smtClean="0"/>
              <a:pPr/>
              <a:t>‹#›</a:t>
            </a:fld>
            <a:endParaRPr lang="en-US"/>
          </a:p>
        </p:txBody>
      </p:sp>
    </p:spTree>
    <p:extLst>
      <p:ext uri="{BB962C8B-B14F-4D97-AF65-F5344CB8AC3E}">
        <p14:creationId xmlns:p14="http://schemas.microsoft.com/office/powerpoint/2010/main" val="4292255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F6D31F-4CA0-4AC4-9131-EE84DFB7E9FE}" type="datetime1">
              <a:rPr lang="en-US" smtClean="0"/>
              <a:pPr/>
              <a:t>3/24/2014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D3B3D3-21FC-49CD-9F85-76D8CC0B4F33}" type="slidenum">
              <a:rPr lang="en-US" smtClean="0"/>
              <a:pPr/>
              <a:t>‹#›</a:t>
            </a:fld>
            <a:endParaRPr lang="en-US"/>
          </a:p>
        </p:txBody>
      </p:sp>
    </p:spTree>
    <p:extLst>
      <p:ext uri="{BB962C8B-B14F-4D97-AF65-F5344CB8AC3E}">
        <p14:creationId xmlns:p14="http://schemas.microsoft.com/office/powerpoint/2010/main" val="1965117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DF6910-322B-4A90-BAFE-7F28503AB417}" type="datetime1">
              <a:rPr lang="en-US" smtClean="0"/>
              <a:pPr/>
              <a:t>3/24/2014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D3B3D3-21FC-49CD-9F85-76D8CC0B4F33}" type="slidenum">
              <a:rPr lang="en-US" smtClean="0"/>
              <a:pPr/>
              <a:t>‹#›</a:t>
            </a:fld>
            <a:endParaRPr lang="en-US"/>
          </a:p>
        </p:txBody>
      </p:sp>
    </p:spTree>
    <p:extLst>
      <p:ext uri="{BB962C8B-B14F-4D97-AF65-F5344CB8AC3E}">
        <p14:creationId xmlns:p14="http://schemas.microsoft.com/office/powerpoint/2010/main" val="3372096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FE1C5B-9209-496E-B579-C24C5C1C0CA0}" type="datetime1">
              <a:rPr lang="en-US" smtClean="0"/>
              <a:pPr/>
              <a:t>3/24/2014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D3B3D3-21FC-49CD-9F85-76D8CC0B4F33}" type="slidenum">
              <a:rPr lang="en-US" smtClean="0"/>
              <a:pPr/>
              <a:t>‹#›</a:t>
            </a:fld>
            <a:endParaRPr lang="en-US"/>
          </a:p>
        </p:txBody>
      </p:sp>
    </p:spTree>
    <p:extLst>
      <p:ext uri="{BB962C8B-B14F-4D97-AF65-F5344CB8AC3E}">
        <p14:creationId xmlns:p14="http://schemas.microsoft.com/office/powerpoint/2010/main" val="2835003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129A2-105F-416B-976D-A7CFD15DA2C8}" type="datetime1">
              <a:rPr lang="en-US" smtClean="0"/>
              <a:pPr/>
              <a:t>3/24/2014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D3B3D3-21FC-49CD-9F85-76D8CC0B4F33}" type="slidenum">
              <a:rPr lang="en-US" smtClean="0"/>
              <a:pPr/>
              <a:t>‹#›</a:t>
            </a:fld>
            <a:endParaRPr lang="en-US"/>
          </a:p>
        </p:txBody>
      </p:sp>
    </p:spTree>
    <p:extLst>
      <p:ext uri="{BB962C8B-B14F-4D97-AF65-F5344CB8AC3E}">
        <p14:creationId xmlns:p14="http://schemas.microsoft.com/office/powerpoint/2010/main" val="2764025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2.jpeg"/><Relationship Id="rId7"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10" Type="http://schemas.openxmlformats.org/officeDocument/2006/relationships/image" Target="../media/image19.jpeg"/><Relationship Id="rId4" Type="http://schemas.openxmlformats.org/officeDocument/2006/relationships/image" Target="../media/image13.png"/><Relationship Id="rId9"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p:txBody>
          <a:bodyPr>
            <a:noAutofit/>
          </a:bodyPr>
          <a:lstStyle/>
          <a:p>
            <a:r>
              <a:rPr lang="en-US" sz="4000" dirty="0" smtClean="0"/>
              <a:t>Privacy-Preserving Data Exploration in Genome-Wide Association Studies</a:t>
            </a:r>
            <a:endParaRPr lang="en-US" sz="4000" dirty="0"/>
          </a:p>
        </p:txBody>
      </p:sp>
      <p:sp>
        <p:nvSpPr>
          <p:cNvPr id="15" name="Subtitle 14"/>
          <p:cNvSpPr>
            <a:spLocks noGrp="1"/>
          </p:cNvSpPr>
          <p:nvPr>
            <p:ph type="subTitle" idx="1"/>
          </p:nvPr>
        </p:nvSpPr>
        <p:spPr/>
        <p:txBody>
          <a:bodyPr/>
          <a:lstStyle/>
          <a:p>
            <a:r>
              <a:rPr lang="en-US" dirty="0" smtClean="0"/>
              <a:t>Aaron Johnson</a:t>
            </a:r>
          </a:p>
          <a:p>
            <a:r>
              <a:rPr lang="en-US" dirty="0" smtClean="0"/>
              <a:t>Vitaly Shmatikov</a:t>
            </a:r>
            <a:endParaRPr lang="en-US" dirty="0"/>
          </a:p>
        </p:txBody>
      </p:sp>
    </p:spTree>
    <p:extLst>
      <p:ext uri="{BB962C8B-B14F-4D97-AF65-F5344CB8AC3E}">
        <p14:creationId xmlns:p14="http://schemas.microsoft.com/office/powerpoint/2010/main" val="419782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855" y="274638"/>
            <a:ext cx="8487505" cy="1143000"/>
          </a:xfrm>
        </p:spPr>
        <p:txBody>
          <a:bodyPr>
            <a:normAutofit/>
          </a:bodyPr>
          <a:lstStyle/>
          <a:p>
            <a:r>
              <a:rPr lang="en-US" dirty="0" smtClean="0">
                <a:solidFill>
                  <a:schemeClr val="accent6">
                    <a:lumMod val="75000"/>
                  </a:schemeClr>
                </a:solidFill>
              </a:rPr>
              <a:t>“Naïve” Privacy-Preserving GWAS</a:t>
            </a:r>
            <a:endParaRPr lang="en-US" dirty="0">
              <a:solidFill>
                <a:schemeClr val="accent6">
                  <a:lumMod val="75000"/>
                </a:schemeClr>
              </a:solidFill>
            </a:endParaRPr>
          </a:p>
        </p:txBody>
      </p:sp>
      <p:sp>
        <p:nvSpPr>
          <p:cNvPr id="5" name="Slide Number Placeholder 4"/>
          <p:cNvSpPr>
            <a:spLocks noGrp="1"/>
          </p:cNvSpPr>
          <p:nvPr>
            <p:ph type="sldNum" sz="quarter" idx="12"/>
          </p:nvPr>
        </p:nvSpPr>
        <p:spPr/>
        <p:txBody>
          <a:bodyPr/>
          <a:lstStyle/>
          <a:p>
            <a:fld id="{90D3B3D3-21FC-49CD-9F85-76D8CC0B4F33}" type="slidenum">
              <a:rPr lang="en-US" smtClean="0"/>
              <a:pPr/>
              <a:t>10</a:t>
            </a:fld>
            <a:endParaRPr lang="en-US"/>
          </a:p>
        </p:txBody>
      </p:sp>
      <p:pic>
        <p:nvPicPr>
          <p:cNvPr id="21" name="Picture 20" descr="SNP correlation heat map.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06497" y="2090362"/>
            <a:ext cx="3066863" cy="3066863"/>
          </a:xfrm>
          <a:prstGeom prst="rect">
            <a:avLst/>
          </a:prstGeom>
        </p:spPr>
      </p:pic>
      <p:sp>
        <p:nvSpPr>
          <p:cNvPr id="29" name="TextBox 28"/>
          <p:cNvSpPr txBox="1"/>
          <p:nvPr/>
        </p:nvSpPr>
        <p:spPr>
          <a:xfrm>
            <a:off x="6589097" y="1470345"/>
            <a:ext cx="2554903" cy="461665"/>
          </a:xfrm>
          <a:prstGeom prst="rect">
            <a:avLst/>
          </a:prstGeom>
          <a:noFill/>
        </p:spPr>
        <p:txBody>
          <a:bodyPr wrap="square" rtlCol="0">
            <a:spAutoFit/>
          </a:bodyPr>
          <a:lstStyle/>
          <a:p>
            <a:r>
              <a:rPr lang="en-US" sz="2400" dirty="0" smtClean="0">
                <a:solidFill>
                  <a:schemeClr val="tx2"/>
                </a:solidFill>
              </a:rPr>
              <a:t>SNP correlations</a:t>
            </a:r>
            <a:endParaRPr lang="en-US" sz="2400" dirty="0">
              <a:solidFill>
                <a:schemeClr val="tx2"/>
              </a:solidFill>
            </a:endParaRPr>
          </a:p>
        </p:txBody>
      </p:sp>
      <p:sp>
        <p:nvSpPr>
          <p:cNvPr id="16" name="Rounded Rectangle 15"/>
          <p:cNvSpPr/>
          <p:nvPr/>
        </p:nvSpPr>
        <p:spPr>
          <a:xfrm>
            <a:off x="5532125" y="2046420"/>
            <a:ext cx="384050" cy="391731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727091" y="1470345"/>
            <a:ext cx="2880374" cy="461665"/>
          </a:xfrm>
          <a:prstGeom prst="rect">
            <a:avLst/>
          </a:prstGeom>
          <a:noFill/>
        </p:spPr>
        <p:txBody>
          <a:bodyPr wrap="square" rtlCol="0">
            <a:spAutoFit/>
          </a:bodyPr>
          <a:lstStyle/>
          <a:p>
            <a:r>
              <a:rPr lang="en-US" sz="2400" dirty="0" smtClean="0">
                <a:solidFill>
                  <a:schemeClr val="tx2"/>
                </a:solidFill>
              </a:rPr>
              <a:t>Privacy mechanism</a:t>
            </a:r>
            <a:endParaRPr lang="en-US" sz="2400" dirty="0">
              <a:solidFill>
                <a:schemeClr val="tx2"/>
              </a:solidFill>
            </a:endParaRPr>
          </a:p>
        </p:txBody>
      </p:sp>
      <p:sp>
        <p:nvSpPr>
          <p:cNvPr id="18" name="TextBox 17"/>
          <p:cNvSpPr txBox="1"/>
          <p:nvPr/>
        </p:nvSpPr>
        <p:spPr>
          <a:xfrm>
            <a:off x="693095" y="1470345"/>
            <a:ext cx="2304300" cy="461665"/>
          </a:xfrm>
          <a:prstGeom prst="rect">
            <a:avLst/>
          </a:prstGeom>
          <a:noFill/>
        </p:spPr>
        <p:txBody>
          <a:bodyPr wrap="square" rtlCol="0">
            <a:spAutoFit/>
          </a:bodyPr>
          <a:lstStyle/>
          <a:p>
            <a:r>
              <a:rPr lang="en-US" sz="2400" dirty="0" smtClean="0">
                <a:solidFill>
                  <a:schemeClr val="tx2"/>
                </a:solidFill>
              </a:rPr>
              <a:t>Data analyst</a:t>
            </a:r>
            <a:endParaRPr lang="en-US" sz="2400" dirty="0">
              <a:solidFill>
                <a:schemeClr val="tx2"/>
              </a:solidFill>
            </a:endParaRPr>
          </a:p>
        </p:txBody>
      </p:sp>
      <p:pic>
        <p:nvPicPr>
          <p:cNvPr id="205826" name="Picture 2" descr="http://vector.me/files/images/1/4/148767/mathematician_scientist_clip_art.jpg"/>
          <p:cNvPicPr>
            <a:picLocks noChangeAspect="1" noChangeArrowheads="1"/>
          </p:cNvPicPr>
          <p:nvPr/>
        </p:nvPicPr>
        <p:blipFill>
          <a:blip r:embed="rId4" cstate="print"/>
          <a:srcRect/>
          <a:stretch>
            <a:fillRect/>
          </a:stretch>
        </p:blipFill>
        <p:spPr bwMode="auto">
          <a:xfrm>
            <a:off x="179865" y="2161635"/>
            <a:ext cx="1780595" cy="1613010"/>
          </a:xfrm>
          <a:prstGeom prst="rect">
            <a:avLst/>
          </a:prstGeom>
          <a:noFill/>
        </p:spPr>
      </p:pic>
      <p:sp>
        <p:nvSpPr>
          <p:cNvPr id="33" name="TextBox 32"/>
          <p:cNvSpPr txBox="1"/>
          <p:nvPr/>
        </p:nvSpPr>
        <p:spPr>
          <a:xfrm>
            <a:off x="2190890" y="2660900"/>
            <a:ext cx="3219536" cy="646331"/>
          </a:xfrm>
          <a:prstGeom prst="rect">
            <a:avLst/>
          </a:prstGeom>
          <a:solidFill>
            <a:schemeClr val="bg1"/>
          </a:solidFill>
        </p:spPr>
        <p:txBody>
          <a:bodyPr wrap="none" rtlCol="0">
            <a:spAutoFit/>
          </a:bodyPr>
          <a:lstStyle/>
          <a:p>
            <a:r>
              <a:rPr lang="en-US" dirty="0" smtClean="0"/>
              <a:t>What is the correlation between</a:t>
            </a:r>
          </a:p>
          <a:p>
            <a:r>
              <a:rPr lang="en-US" dirty="0" smtClean="0"/>
              <a:t>SNP 14384 and SNP 7546?</a:t>
            </a:r>
            <a:endParaRPr lang="en-US" dirty="0"/>
          </a:p>
        </p:txBody>
      </p:sp>
      <p:sp>
        <p:nvSpPr>
          <p:cNvPr id="37" name="TextBox 36"/>
          <p:cNvSpPr txBox="1"/>
          <p:nvPr/>
        </p:nvSpPr>
        <p:spPr>
          <a:xfrm>
            <a:off x="2190890" y="3558933"/>
            <a:ext cx="3083665" cy="369332"/>
          </a:xfrm>
          <a:prstGeom prst="rect">
            <a:avLst/>
          </a:prstGeom>
          <a:solidFill>
            <a:schemeClr val="bg1"/>
          </a:solidFill>
        </p:spPr>
        <p:txBody>
          <a:bodyPr wrap="none" rtlCol="0">
            <a:spAutoFit/>
          </a:bodyPr>
          <a:lstStyle/>
          <a:p>
            <a:r>
              <a:rPr lang="en-US" dirty="0" smtClean="0"/>
              <a:t>Differentially private </a:t>
            </a:r>
            <a:r>
              <a:rPr lang="en-US" dirty="0" err="1" smtClean="0"/>
              <a:t>corr</a:t>
            </a:r>
            <a:r>
              <a:rPr lang="en-US" dirty="0" smtClean="0"/>
              <a:t> value</a:t>
            </a:r>
            <a:endParaRPr lang="en-US" dirty="0"/>
          </a:p>
        </p:txBody>
      </p:sp>
      <p:sp>
        <p:nvSpPr>
          <p:cNvPr id="38" name="TextBox 37"/>
          <p:cNvSpPr txBox="1"/>
          <p:nvPr/>
        </p:nvSpPr>
        <p:spPr>
          <a:xfrm>
            <a:off x="2190890" y="4197100"/>
            <a:ext cx="3114250" cy="646331"/>
          </a:xfrm>
          <a:prstGeom prst="rect">
            <a:avLst/>
          </a:prstGeom>
          <a:solidFill>
            <a:schemeClr val="bg1"/>
          </a:solidFill>
        </p:spPr>
        <p:txBody>
          <a:bodyPr wrap="none" rtlCol="0">
            <a:spAutoFit/>
          </a:bodyPr>
          <a:lstStyle/>
          <a:p>
            <a:r>
              <a:rPr lang="en-US" dirty="0" smtClean="0"/>
              <a:t>What are the top 10 SNPs most</a:t>
            </a:r>
          </a:p>
          <a:p>
            <a:r>
              <a:rPr lang="en-US" dirty="0" smtClean="0"/>
              <a:t>correlated with disease?</a:t>
            </a:r>
            <a:endParaRPr lang="en-US" dirty="0"/>
          </a:p>
        </p:txBody>
      </p:sp>
      <p:cxnSp>
        <p:nvCxnSpPr>
          <p:cNvPr id="34" name="Straight Arrow Connector 33"/>
          <p:cNvCxnSpPr/>
          <p:nvPr/>
        </p:nvCxnSpPr>
        <p:spPr>
          <a:xfrm rot="10800000">
            <a:off x="2574941" y="3467405"/>
            <a:ext cx="2381109"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574940" y="2660900"/>
            <a:ext cx="2381109"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0800000">
            <a:off x="2574941" y="5003605"/>
            <a:ext cx="2381109"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2574940" y="4197100"/>
            <a:ext cx="2381109"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2190890" y="5095133"/>
            <a:ext cx="3097002" cy="369332"/>
          </a:xfrm>
          <a:prstGeom prst="rect">
            <a:avLst/>
          </a:prstGeom>
          <a:solidFill>
            <a:schemeClr val="bg1"/>
          </a:solidFill>
        </p:spPr>
        <p:txBody>
          <a:bodyPr wrap="none" rtlCol="0">
            <a:spAutoFit/>
          </a:bodyPr>
          <a:lstStyle/>
          <a:p>
            <a:r>
              <a:rPr lang="en-US" dirty="0" smtClean="0"/>
              <a:t>Differentially private top-10 list</a:t>
            </a:r>
            <a:endParaRPr lang="en-US" dirty="0"/>
          </a:p>
        </p:txBody>
      </p:sp>
      <p:sp>
        <p:nvSpPr>
          <p:cNvPr id="43" name="Oval 42"/>
          <p:cNvSpPr/>
          <p:nvPr/>
        </p:nvSpPr>
        <p:spPr>
          <a:xfrm>
            <a:off x="2229295" y="2866838"/>
            <a:ext cx="1113745" cy="5376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650280" y="2866838"/>
            <a:ext cx="1113745" cy="5376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3496660" y="4095798"/>
            <a:ext cx="691290" cy="5376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462665" y="5631998"/>
            <a:ext cx="5824095" cy="830997"/>
          </a:xfrm>
          <a:prstGeom prst="rect">
            <a:avLst/>
          </a:prstGeom>
          <a:noFill/>
        </p:spPr>
        <p:txBody>
          <a:bodyPr wrap="none" rtlCol="0">
            <a:spAutoFit/>
          </a:bodyPr>
          <a:lstStyle/>
          <a:p>
            <a:r>
              <a:rPr lang="en-US" sz="2400" dirty="0" smtClean="0">
                <a:solidFill>
                  <a:srgbClr val="FF0000"/>
                </a:solidFill>
              </a:rPr>
              <a:t>These are the </a:t>
            </a:r>
            <a:r>
              <a:rPr lang="en-US" sz="2400" u="sng" dirty="0" smtClean="0">
                <a:solidFill>
                  <a:srgbClr val="FF0000"/>
                </a:solidFill>
              </a:rPr>
              <a:t>outputs</a:t>
            </a:r>
            <a:r>
              <a:rPr lang="en-US" sz="2400" dirty="0" smtClean="0">
                <a:solidFill>
                  <a:srgbClr val="FF0000"/>
                </a:solidFill>
              </a:rPr>
              <a:t> of the study,</a:t>
            </a:r>
          </a:p>
          <a:p>
            <a:r>
              <a:rPr lang="en-US" sz="2400" dirty="0" smtClean="0">
                <a:solidFill>
                  <a:srgbClr val="FF0000"/>
                </a:solidFill>
              </a:rPr>
              <a:t>the analyst does not know them beforehand!</a:t>
            </a:r>
            <a:endParaRPr lang="en-US" sz="2400" dirty="0">
              <a:solidFill>
                <a:srgbClr val="FF0000"/>
              </a:solidFill>
            </a:endParaRPr>
          </a:p>
        </p:txBody>
      </p:sp>
    </p:spTree>
    <p:extLst>
      <p:ext uri="{BB962C8B-B14F-4D97-AF65-F5344CB8AC3E}">
        <p14:creationId xmlns:p14="http://schemas.microsoft.com/office/powerpoint/2010/main" val="206655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wipe(left)">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right)">
                                      <p:cBhvr>
                                        <p:cTn id="15" dur="500"/>
                                        <p:tgtEl>
                                          <p:spTgt spid="34"/>
                                        </p:tgtEl>
                                      </p:cBhvr>
                                    </p:animEffect>
                                  </p:childTnLst>
                                </p:cTn>
                              </p:par>
                              <p:par>
                                <p:cTn id="16" presetID="22" presetClass="entr" presetSubtype="2" fill="hold" grpId="1" nodeType="with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wipe(right)">
                                      <p:cBhvr>
                                        <p:cTn id="18" dur="500"/>
                                        <p:tgtEl>
                                          <p:spTgt spid="3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wipe(left)">
                                      <p:cBhvr>
                                        <p:cTn id="23" dur="500"/>
                                        <p:tgtEl>
                                          <p:spTgt spid="40"/>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wipe(left)">
                                      <p:cBhvr>
                                        <p:cTn id="26" dur="500"/>
                                        <p:tgtEl>
                                          <p:spTgt spid="3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nodeType="click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right)">
                                      <p:cBhvr>
                                        <p:cTn id="31" dur="500"/>
                                        <p:tgtEl>
                                          <p:spTgt spid="39"/>
                                        </p:tgtEl>
                                      </p:cBhvr>
                                    </p:animEffect>
                                  </p:childTnLst>
                                </p:cTn>
                              </p:par>
                              <p:par>
                                <p:cTn id="32" presetID="22" presetClass="entr" presetSubtype="2" fill="hold" grpId="0" nodeType="with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wipe(right)">
                                      <p:cBhvr>
                                        <p:cTn id="34" dur="500"/>
                                        <p:tgtEl>
                                          <p:spTgt spid="41"/>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7" grpId="1" animBg="1"/>
      <p:bldP spid="38" grpId="0" animBg="1"/>
      <p:bldP spid="41" grpId="0" animBg="1"/>
      <p:bldP spid="43" grpId="0" animBg="1"/>
      <p:bldP spid="44" grpId="0" animBg="1"/>
      <p:bldP spid="45" grpId="0" animBg="1"/>
      <p:bldP spid="4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274638"/>
            <a:ext cx="8377755" cy="1143000"/>
          </a:xfrm>
        </p:spPr>
        <p:txBody>
          <a:bodyPr>
            <a:noAutofit/>
          </a:bodyPr>
          <a:lstStyle/>
          <a:p>
            <a:r>
              <a:rPr lang="en-US" u="sng" dirty="0" smtClean="0">
                <a:solidFill>
                  <a:srgbClr val="E46C0A"/>
                </a:solidFill>
              </a:rPr>
              <a:t>Exploring</a:t>
            </a:r>
            <a:r>
              <a:rPr lang="en-US" dirty="0" smtClean="0">
                <a:solidFill>
                  <a:srgbClr val="E46C0A"/>
                </a:solidFill>
              </a:rPr>
              <a:t> GWAS with Privacy</a:t>
            </a:r>
            <a:endParaRPr lang="en-US" dirty="0">
              <a:solidFill>
                <a:srgbClr val="E46C0A"/>
              </a:solidFill>
            </a:endParaRPr>
          </a:p>
        </p:txBody>
      </p:sp>
      <p:sp>
        <p:nvSpPr>
          <p:cNvPr id="3" name="Content Placeholder 2"/>
          <p:cNvSpPr>
            <a:spLocks noGrp="1"/>
          </p:cNvSpPr>
          <p:nvPr>
            <p:ph idx="1"/>
          </p:nvPr>
        </p:nvSpPr>
        <p:spPr>
          <a:xfrm>
            <a:off x="457199" y="1600200"/>
            <a:ext cx="8262541" cy="4939605"/>
          </a:xfrm>
        </p:spPr>
        <p:txBody>
          <a:bodyPr>
            <a:noAutofit/>
          </a:bodyPr>
          <a:lstStyle/>
          <a:p>
            <a:r>
              <a:rPr lang="en-US" dirty="0" err="1" smtClean="0">
                <a:solidFill>
                  <a:srgbClr val="C00000"/>
                </a:solidFill>
              </a:rPr>
              <a:t>NumSig</a:t>
            </a:r>
            <a:r>
              <a:rPr lang="en-US" dirty="0" smtClean="0"/>
              <a:t>	  number of SNPs significantly correlated with disease</a:t>
            </a:r>
          </a:p>
          <a:p>
            <a:r>
              <a:rPr lang="en-US" dirty="0" err="1" smtClean="0">
                <a:solidFill>
                  <a:srgbClr val="C00000"/>
                </a:solidFill>
              </a:rPr>
              <a:t>LocSig</a:t>
            </a:r>
            <a:r>
              <a:rPr lang="en-US" dirty="0" smtClean="0">
                <a:solidFill>
                  <a:srgbClr val="C00000"/>
                </a:solidFill>
              </a:rPr>
              <a:t>	  </a:t>
            </a:r>
            <a:r>
              <a:rPr lang="en-US" dirty="0" smtClean="0"/>
              <a:t>location of SNPs significantly correlated with disease</a:t>
            </a:r>
          </a:p>
          <a:p>
            <a:r>
              <a:rPr lang="en-US" dirty="0" err="1" smtClean="0">
                <a:solidFill>
                  <a:srgbClr val="C00000"/>
                </a:solidFill>
              </a:rPr>
              <a:t>LocBlock</a:t>
            </a:r>
            <a:r>
              <a:rPr lang="en-US" dirty="0" smtClean="0">
                <a:solidFill>
                  <a:srgbClr val="C00000"/>
                </a:solidFill>
              </a:rPr>
              <a:t>	  </a:t>
            </a:r>
            <a:r>
              <a:rPr lang="en-US" dirty="0" smtClean="0"/>
              <a:t>location of longest correlation block</a:t>
            </a:r>
          </a:p>
          <a:p>
            <a:r>
              <a:rPr lang="en-US" dirty="0" err="1" smtClean="0">
                <a:solidFill>
                  <a:srgbClr val="C00000"/>
                </a:solidFill>
              </a:rPr>
              <a:t>SNPpval</a:t>
            </a:r>
            <a:r>
              <a:rPr lang="en-US" dirty="0" smtClean="0">
                <a:solidFill>
                  <a:srgbClr val="C00000"/>
                </a:solidFill>
              </a:rPr>
              <a:t>    </a:t>
            </a:r>
            <a:r>
              <a:rPr lang="en-US" dirty="0" smtClean="0"/>
              <a:t>p-value of a given SNP</a:t>
            </a:r>
          </a:p>
          <a:p>
            <a:r>
              <a:rPr lang="en-US" dirty="0" err="1" smtClean="0">
                <a:solidFill>
                  <a:srgbClr val="C00000"/>
                </a:solidFill>
              </a:rPr>
              <a:t>SNPcorr</a:t>
            </a:r>
            <a:r>
              <a:rPr lang="en-US" dirty="0" smtClean="0">
                <a:solidFill>
                  <a:srgbClr val="C00000"/>
                </a:solidFill>
              </a:rPr>
              <a:t>    </a:t>
            </a:r>
            <a:r>
              <a:rPr lang="en-US" dirty="0" smtClean="0"/>
              <a:t>correlation value of two SNPs</a:t>
            </a:r>
          </a:p>
          <a:p>
            <a:pPr>
              <a:buNone/>
            </a:pPr>
            <a:endParaRPr lang="en-US" dirty="0" smtClean="0"/>
          </a:p>
          <a:p>
            <a:pPr>
              <a:lnSpc>
                <a:spcPct val="50000"/>
              </a:lnSpc>
              <a:buNone/>
            </a:pPr>
            <a:r>
              <a:rPr lang="en-US" smtClean="0"/>
              <a:t>Analyst gets to </a:t>
            </a:r>
            <a:r>
              <a:rPr lang="en-US" dirty="0" smtClean="0"/>
              <a:t>choose </a:t>
            </a:r>
            <a:r>
              <a:rPr lang="en-US" smtClean="0"/>
              <a:t>statistical tests</a:t>
            </a:r>
            <a:endParaRPr lang="en-US" dirty="0" smtClean="0"/>
          </a:p>
        </p:txBody>
      </p:sp>
      <p:sp>
        <p:nvSpPr>
          <p:cNvPr id="4" name="Slide Number Placeholder 3"/>
          <p:cNvSpPr>
            <a:spLocks noGrp="1"/>
          </p:cNvSpPr>
          <p:nvPr>
            <p:ph type="sldNum" sz="quarter" idx="12"/>
          </p:nvPr>
        </p:nvSpPr>
        <p:spPr/>
        <p:txBody>
          <a:bodyPr/>
          <a:lstStyle/>
          <a:p>
            <a:fld id="{90D3B3D3-21FC-49CD-9F85-76D8CC0B4F33}" type="slidenum">
              <a:rPr lang="en-US" smtClean="0"/>
              <a:pPr/>
              <a:t>11</a:t>
            </a:fld>
            <a:endParaRPr lang="en-US"/>
          </a:p>
        </p:txBody>
      </p:sp>
    </p:spTree>
    <p:extLst>
      <p:ext uri="{BB962C8B-B14F-4D97-AF65-F5344CB8AC3E}">
        <p14:creationId xmlns:p14="http://schemas.microsoft.com/office/powerpoint/2010/main" val="1766000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855" y="274638"/>
            <a:ext cx="8487505" cy="1143000"/>
          </a:xfrm>
        </p:spPr>
        <p:txBody>
          <a:bodyPr>
            <a:normAutofit/>
          </a:bodyPr>
          <a:lstStyle/>
          <a:p>
            <a:r>
              <a:rPr lang="en-US" dirty="0" smtClean="0">
                <a:solidFill>
                  <a:schemeClr val="accent6">
                    <a:lumMod val="75000"/>
                  </a:schemeClr>
                </a:solidFill>
              </a:rPr>
              <a:t>Using Our Framework</a:t>
            </a:r>
            <a:endParaRPr lang="en-US" dirty="0">
              <a:solidFill>
                <a:schemeClr val="accent6">
                  <a:lumMod val="75000"/>
                </a:schemeClr>
              </a:solidFill>
            </a:endParaRPr>
          </a:p>
        </p:txBody>
      </p:sp>
      <p:sp>
        <p:nvSpPr>
          <p:cNvPr id="5" name="Slide Number Placeholder 4"/>
          <p:cNvSpPr>
            <a:spLocks noGrp="1"/>
          </p:cNvSpPr>
          <p:nvPr>
            <p:ph type="sldNum" sz="quarter" idx="12"/>
          </p:nvPr>
        </p:nvSpPr>
        <p:spPr/>
        <p:txBody>
          <a:bodyPr/>
          <a:lstStyle/>
          <a:p>
            <a:fld id="{90D3B3D3-21FC-49CD-9F85-76D8CC0B4F33}" type="slidenum">
              <a:rPr lang="en-US" smtClean="0"/>
              <a:pPr/>
              <a:t>12</a:t>
            </a:fld>
            <a:endParaRPr lang="en-US"/>
          </a:p>
        </p:txBody>
      </p:sp>
      <p:pic>
        <p:nvPicPr>
          <p:cNvPr id="21" name="Picture 20" descr="SNP correlation heat map.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06497" y="2090362"/>
            <a:ext cx="3066863" cy="3066863"/>
          </a:xfrm>
          <a:prstGeom prst="rect">
            <a:avLst/>
          </a:prstGeom>
        </p:spPr>
      </p:pic>
      <p:sp>
        <p:nvSpPr>
          <p:cNvPr id="29" name="TextBox 28"/>
          <p:cNvSpPr txBox="1"/>
          <p:nvPr/>
        </p:nvSpPr>
        <p:spPr>
          <a:xfrm>
            <a:off x="6589097" y="1470345"/>
            <a:ext cx="2554903" cy="461665"/>
          </a:xfrm>
          <a:prstGeom prst="rect">
            <a:avLst/>
          </a:prstGeom>
          <a:noFill/>
        </p:spPr>
        <p:txBody>
          <a:bodyPr wrap="square" rtlCol="0">
            <a:spAutoFit/>
          </a:bodyPr>
          <a:lstStyle/>
          <a:p>
            <a:r>
              <a:rPr lang="en-US" sz="2400" dirty="0" smtClean="0">
                <a:solidFill>
                  <a:schemeClr val="tx2"/>
                </a:solidFill>
              </a:rPr>
              <a:t>SNP correlations</a:t>
            </a:r>
            <a:endParaRPr lang="en-US" sz="2400" dirty="0">
              <a:solidFill>
                <a:schemeClr val="tx2"/>
              </a:solidFill>
            </a:endParaRPr>
          </a:p>
        </p:txBody>
      </p:sp>
      <p:sp>
        <p:nvSpPr>
          <p:cNvPr id="16" name="Rounded Rectangle 15"/>
          <p:cNvSpPr/>
          <p:nvPr/>
        </p:nvSpPr>
        <p:spPr>
          <a:xfrm>
            <a:off x="5532125" y="2046419"/>
            <a:ext cx="384050" cy="426295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727091" y="1470345"/>
            <a:ext cx="2880374" cy="461665"/>
          </a:xfrm>
          <a:prstGeom prst="rect">
            <a:avLst/>
          </a:prstGeom>
          <a:noFill/>
        </p:spPr>
        <p:txBody>
          <a:bodyPr wrap="square" rtlCol="0">
            <a:spAutoFit/>
          </a:bodyPr>
          <a:lstStyle/>
          <a:p>
            <a:r>
              <a:rPr lang="en-US" sz="2400" dirty="0" smtClean="0">
                <a:solidFill>
                  <a:schemeClr val="tx2"/>
                </a:solidFill>
              </a:rPr>
              <a:t>Privacy mechanism</a:t>
            </a:r>
            <a:endParaRPr lang="en-US" sz="2400" dirty="0">
              <a:solidFill>
                <a:schemeClr val="tx2"/>
              </a:solidFill>
            </a:endParaRPr>
          </a:p>
        </p:txBody>
      </p:sp>
      <p:sp>
        <p:nvSpPr>
          <p:cNvPr id="18" name="TextBox 17"/>
          <p:cNvSpPr txBox="1"/>
          <p:nvPr/>
        </p:nvSpPr>
        <p:spPr>
          <a:xfrm>
            <a:off x="693095" y="1470345"/>
            <a:ext cx="2304300" cy="461665"/>
          </a:xfrm>
          <a:prstGeom prst="rect">
            <a:avLst/>
          </a:prstGeom>
          <a:noFill/>
        </p:spPr>
        <p:txBody>
          <a:bodyPr wrap="square" rtlCol="0">
            <a:spAutoFit/>
          </a:bodyPr>
          <a:lstStyle/>
          <a:p>
            <a:r>
              <a:rPr lang="en-US" sz="2400" dirty="0" smtClean="0">
                <a:solidFill>
                  <a:schemeClr val="tx2"/>
                </a:solidFill>
              </a:rPr>
              <a:t>Data analyst</a:t>
            </a:r>
            <a:endParaRPr lang="en-US" sz="2400" dirty="0">
              <a:solidFill>
                <a:schemeClr val="tx2"/>
              </a:solidFill>
            </a:endParaRPr>
          </a:p>
        </p:txBody>
      </p:sp>
      <p:pic>
        <p:nvPicPr>
          <p:cNvPr id="205826" name="Picture 2" descr="http://vector.me/files/images/1/4/148767/mathematician_scientist_clip_art.jpg"/>
          <p:cNvPicPr>
            <a:picLocks noChangeAspect="1" noChangeArrowheads="1"/>
          </p:cNvPicPr>
          <p:nvPr/>
        </p:nvPicPr>
        <p:blipFill>
          <a:blip r:embed="rId4" cstate="print"/>
          <a:srcRect/>
          <a:stretch>
            <a:fillRect/>
          </a:stretch>
        </p:blipFill>
        <p:spPr bwMode="auto">
          <a:xfrm>
            <a:off x="179865" y="2161635"/>
            <a:ext cx="1780595" cy="1613010"/>
          </a:xfrm>
          <a:prstGeom prst="rect">
            <a:avLst/>
          </a:prstGeom>
          <a:noFill/>
        </p:spPr>
      </p:pic>
      <p:sp>
        <p:nvSpPr>
          <p:cNvPr id="33" name="TextBox 32"/>
          <p:cNvSpPr txBox="1"/>
          <p:nvPr/>
        </p:nvSpPr>
        <p:spPr>
          <a:xfrm>
            <a:off x="1922055" y="2232948"/>
            <a:ext cx="2079159" cy="369332"/>
          </a:xfrm>
          <a:prstGeom prst="rect">
            <a:avLst/>
          </a:prstGeom>
          <a:solidFill>
            <a:schemeClr val="bg1"/>
          </a:solidFill>
        </p:spPr>
        <p:txBody>
          <a:bodyPr wrap="none" rtlCol="0">
            <a:spAutoFit/>
          </a:bodyPr>
          <a:lstStyle/>
          <a:p>
            <a:r>
              <a:rPr lang="en-US" dirty="0" err="1" smtClean="0"/>
              <a:t>NumSig</a:t>
            </a:r>
            <a:r>
              <a:rPr lang="en-US" dirty="0" smtClean="0"/>
              <a:t> using G-test</a:t>
            </a:r>
            <a:endParaRPr lang="en-US" dirty="0"/>
          </a:p>
        </p:txBody>
      </p:sp>
      <p:sp>
        <p:nvSpPr>
          <p:cNvPr id="37" name="TextBox 36"/>
          <p:cNvSpPr txBox="1"/>
          <p:nvPr/>
        </p:nvSpPr>
        <p:spPr>
          <a:xfrm>
            <a:off x="4994455" y="2699305"/>
            <a:ext cx="301686" cy="369332"/>
          </a:xfrm>
          <a:prstGeom prst="rect">
            <a:avLst/>
          </a:prstGeom>
          <a:solidFill>
            <a:schemeClr val="bg1"/>
          </a:solidFill>
          <a:ln>
            <a:solidFill>
              <a:schemeClr val="accent2"/>
            </a:solidFill>
          </a:ln>
        </p:spPr>
        <p:txBody>
          <a:bodyPr wrap="none" rtlCol="0">
            <a:spAutoFit/>
          </a:bodyPr>
          <a:lstStyle/>
          <a:p>
            <a:r>
              <a:rPr lang="en-US" b="1" dirty="0" smtClean="0">
                <a:solidFill>
                  <a:srgbClr val="C00000"/>
                </a:solidFill>
              </a:rPr>
              <a:t>2</a:t>
            </a:r>
            <a:endParaRPr lang="en-US" b="1" dirty="0">
              <a:solidFill>
                <a:srgbClr val="C00000"/>
              </a:solidFill>
            </a:endParaRPr>
          </a:p>
        </p:txBody>
      </p:sp>
      <p:sp>
        <p:nvSpPr>
          <p:cNvPr id="38" name="TextBox 37"/>
          <p:cNvSpPr txBox="1"/>
          <p:nvPr/>
        </p:nvSpPr>
        <p:spPr>
          <a:xfrm>
            <a:off x="1922055" y="3236975"/>
            <a:ext cx="1941301" cy="369332"/>
          </a:xfrm>
          <a:prstGeom prst="rect">
            <a:avLst/>
          </a:prstGeom>
          <a:solidFill>
            <a:schemeClr val="bg1"/>
          </a:solidFill>
        </p:spPr>
        <p:txBody>
          <a:bodyPr wrap="none" rtlCol="0">
            <a:spAutoFit/>
          </a:bodyPr>
          <a:lstStyle/>
          <a:p>
            <a:r>
              <a:rPr lang="en-US" dirty="0" err="1" smtClean="0"/>
              <a:t>LocSig</a:t>
            </a:r>
            <a:r>
              <a:rPr lang="en-US" dirty="0" smtClean="0"/>
              <a:t> using G-test</a:t>
            </a:r>
            <a:endParaRPr lang="en-US" dirty="0"/>
          </a:p>
        </p:txBody>
      </p:sp>
      <p:cxnSp>
        <p:nvCxnSpPr>
          <p:cNvPr id="34" name="Straight Arrow Connector 33"/>
          <p:cNvCxnSpPr/>
          <p:nvPr/>
        </p:nvCxnSpPr>
        <p:spPr>
          <a:xfrm rot="10800000">
            <a:off x="2574941" y="2852924"/>
            <a:ext cx="2381109"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111141" y="2468875"/>
            <a:ext cx="1305769"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flipV="1">
            <a:off x="1384385" y="3928265"/>
            <a:ext cx="1997060" cy="58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4111140" y="3452687"/>
            <a:ext cx="13441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2259518" y="3697835"/>
            <a:ext cx="3082511" cy="369332"/>
          </a:xfrm>
          <a:prstGeom prst="rect">
            <a:avLst/>
          </a:prstGeom>
          <a:solidFill>
            <a:schemeClr val="bg1"/>
          </a:solidFill>
          <a:ln>
            <a:solidFill>
              <a:schemeClr val="accent2"/>
            </a:solidFill>
          </a:ln>
        </p:spPr>
        <p:txBody>
          <a:bodyPr wrap="square" rtlCol="0">
            <a:spAutoFit/>
          </a:bodyPr>
          <a:lstStyle/>
          <a:p>
            <a:pPr algn="ctr"/>
            <a:r>
              <a:rPr lang="en-US" b="1" dirty="0" smtClean="0">
                <a:solidFill>
                  <a:srgbClr val="C00000"/>
                </a:solidFill>
              </a:rPr>
              <a:t>SNPs 67260535 and 67260565 </a:t>
            </a:r>
            <a:endParaRPr lang="en-US" b="1" dirty="0">
              <a:solidFill>
                <a:srgbClr val="C00000"/>
              </a:solidFill>
            </a:endParaRPr>
          </a:p>
        </p:txBody>
      </p:sp>
      <p:sp>
        <p:nvSpPr>
          <p:cNvPr id="23" name="TextBox 22"/>
          <p:cNvSpPr txBox="1"/>
          <p:nvPr/>
        </p:nvSpPr>
        <p:spPr>
          <a:xfrm>
            <a:off x="1038740" y="4250223"/>
            <a:ext cx="3790268" cy="646331"/>
          </a:xfrm>
          <a:prstGeom prst="rect">
            <a:avLst/>
          </a:prstGeom>
          <a:solidFill>
            <a:schemeClr val="bg1"/>
          </a:solidFill>
        </p:spPr>
        <p:txBody>
          <a:bodyPr wrap="none" rtlCol="0">
            <a:spAutoFit/>
          </a:bodyPr>
          <a:lstStyle/>
          <a:p>
            <a:r>
              <a:rPr lang="en-US" dirty="0" err="1" smtClean="0"/>
              <a:t>LocBlock</a:t>
            </a:r>
            <a:r>
              <a:rPr lang="en-US" dirty="0" smtClean="0"/>
              <a:t> from 67260300 to 67260800 </a:t>
            </a:r>
          </a:p>
          <a:p>
            <a:r>
              <a:rPr lang="en-US" dirty="0" smtClean="0"/>
              <a:t>using r</a:t>
            </a:r>
            <a:r>
              <a:rPr lang="en-US" baseline="30000" dirty="0" smtClean="0"/>
              <a:t>2</a:t>
            </a:r>
            <a:r>
              <a:rPr lang="en-US" dirty="0" smtClean="0"/>
              <a:t> coefficient</a:t>
            </a:r>
            <a:endParaRPr lang="en-US" dirty="0"/>
          </a:p>
        </p:txBody>
      </p:sp>
      <p:cxnSp>
        <p:nvCxnSpPr>
          <p:cNvPr id="24" name="Straight Arrow Connector 23"/>
          <p:cNvCxnSpPr/>
          <p:nvPr/>
        </p:nvCxnSpPr>
        <p:spPr>
          <a:xfrm>
            <a:off x="4264760" y="4634273"/>
            <a:ext cx="119055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0800000">
            <a:off x="1384385" y="5042010"/>
            <a:ext cx="2381109"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922055" y="4903108"/>
            <a:ext cx="3419974" cy="369332"/>
          </a:xfrm>
          <a:prstGeom prst="rect">
            <a:avLst/>
          </a:prstGeom>
          <a:solidFill>
            <a:schemeClr val="bg1"/>
          </a:solidFill>
          <a:ln>
            <a:solidFill>
              <a:schemeClr val="accent2"/>
            </a:solidFill>
          </a:ln>
        </p:spPr>
        <p:txBody>
          <a:bodyPr wrap="none" rtlCol="0">
            <a:spAutoFit/>
          </a:bodyPr>
          <a:lstStyle/>
          <a:p>
            <a:pPr algn="ctr"/>
            <a:r>
              <a:rPr lang="en-US" b="1" dirty="0" smtClean="0">
                <a:solidFill>
                  <a:srgbClr val="C00000"/>
                </a:solidFill>
              </a:rPr>
              <a:t>Block from 67260530 to 67260580</a:t>
            </a:r>
            <a:endParaRPr lang="en-US" b="1" dirty="0">
              <a:solidFill>
                <a:srgbClr val="C00000"/>
              </a:solidFill>
            </a:endParaRPr>
          </a:p>
        </p:txBody>
      </p:sp>
      <p:sp>
        <p:nvSpPr>
          <p:cNvPr id="27" name="TextBox 26"/>
          <p:cNvSpPr txBox="1"/>
          <p:nvPr/>
        </p:nvSpPr>
        <p:spPr>
          <a:xfrm>
            <a:off x="1461195" y="5440778"/>
            <a:ext cx="2177456" cy="369332"/>
          </a:xfrm>
          <a:prstGeom prst="rect">
            <a:avLst/>
          </a:prstGeom>
          <a:solidFill>
            <a:schemeClr val="bg1"/>
          </a:solidFill>
        </p:spPr>
        <p:txBody>
          <a:bodyPr wrap="none" rtlCol="0">
            <a:spAutoFit/>
          </a:bodyPr>
          <a:lstStyle/>
          <a:p>
            <a:r>
              <a:rPr lang="en-US" dirty="0" err="1" smtClean="0"/>
              <a:t>SNPpval</a:t>
            </a:r>
            <a:r>
              <a:rPr lang="en-US" dirty="0" smtClean="0"/>
              <a:t> of 67260535</a:t>
            </a:r>
            <a:endParaRPr lang="en-US" dirty="0"/>
          </a:p>
        </p:txBody>
      </p:sp>
      <p:cxnSp>
        <p:nvCxnSpPr>
          <p:cNvPr id="28" name="Straight Arrow Connector 27"/>
          <p:cNvCxnSpPr/>
          <p:nvPr/>
        </p:nvCxnSpPr>
        <p:spPr>
          <a:xfrm>
            <a:off x="3650280" y="5618085"/>
            <a:ext cx="1689820" cy="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1499601" y="6040540"/>
            <a:ext cx="28035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168310" y="5824828"/>
            <a:ext cx="1173719" cy="369332"/>
          </a:xfrm>
          <a:prstGeom prst="rect">
            <a:avLst/>
          </a:prstGeom>
          <a:solidFill>
            <a:schemeClr val="bg1"/>
          </a:solidFill>
          <a:ln>
            <a:solidFill>
              <a:schemeClr val="accent2"/>
            </a:solidFill>
          </a:ln>
        </p:spPr>
        <p:txBody>
          <a:bodyPr wrap="none" rtlCol="0">
            <a:spAutoFit/>
          </a:bodyPr>
          <a:lstStyle/>
          <a:p>
            <a:pPr algn="ctr"/>
            <a:r>
              <a:rPr lang="en-US" b="1" dirty="0" smtClean="0">
                <a:solidFill>
                  <a:srgbClr val="C00000"/>
                </a:solidFill>
              </a:rPr>
              <a:t>9.58 × 10</a:t>
            </a:r>
            <a:r>
              <a:rPr lang="en-US" b="1" baseline="30000" dirty="0" smtClean="0">
                <a:solidFill>
                  <a:srgbClr val="C00000"/>
                </a:solidFill>
              </a:rPr>
              <a:t>-9</a:t>
            </a:r>
            <a:endParaRPr lang="en-US" b="1" baseline="30000" dirty="0">
              <a:solidFill>
                <a:srgbClr val="C00000"/>
              </a:solidFill>
            </a:endParaRPr>
          </a:p>
        </p:txBody>
      </p:sp>
    </p:spTree>
    <p:extLst>
      <p:ext uri="{BB962C8B-B14F-4D97-AF65-F5344CB8AC3E}">
        <p14:creationId xmlns:p14="http://schemas.microsoft.com/office/powerpoint/2010/main" val="206655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22" presetClass="entr" presetSubtype="8" fill="hold" nodeType="withEffect">
                                  <p:stCondLst>
                                    <p:cond delay="0"/>
                                  </p:stCondLst>
                                  <p:childTnLst>
                                    <p:set>
                                      <p:cBhvr>
                                        <p:cTn id="8" dur="1" fill="hold">
                                          <p:stCondLst>
                                            <p:cond delay="0"/>
                                          </p:stCondLst>
                                        </p:cTn>
                                        <p:tgtEl>
                                          <p:spTgt spid="22"/>
                                        </p:tgtEl>
                                        <p:attrNameLst>
                                          <p:attrName>style.visibility</p:attrName>
                                        </p:attrNameLst>
                                      </p:cBhvr>
                                      <p:to>
                                        <p:strVal val="visible"/>
                                      </p:to>
                                    </p:set>
                                    <p:animEffect transition="in" filter="wipe(left)">
                                      <p:cBhvr>
                                        <p:cTn id="9" dur="500"/>
                                        <p:tgtEl>
                                          <p:spTgt spid="2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7"/>
                                        </p:tgtEl>
                                        <p:attrNameLst>
                                          <p:attrName>style.visibility</p:attrName>
                                        </p:attrNameLst>
                                      </p:cBhvr>
                                      <p:to>
                                        <p:strVal val="visible"/>
                                      </p:to>
                                    </p:set>
                                  </p:childTnLst>
                                </p:cTn>
                              </p:par>
                              <p:par>
                                <p:cTn id="14" presetID="22" presetClass="entr" presetSubtype="2" fill="hold"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wipe(right)">
                                      <p:cBhvr>
                                        <p:cTn id="16" dur="500"/>
                                        <p:tgtEl>
                                          <p:spTgt spid="34"/>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par>
                                <p:cTn id="21" presetID="22" presetClass="entr" presetSubtype="8" fill="hold" nodeType="with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wipe(left)">
                                      <p:cBhvr>
                                        <p:cTn id="23" dur="500"/>
                                        <p:tgtEl>
                                          <p:spTgt spid="40"/>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1"/>
                                        </p:tgtEl>
                                        <p:attrNameLst>
                                          <p:attrName>style.visibility</p:attrName>
                                        </p:attrNameLst>
                                      </p:cBhvr>
                                      <p:to>
                                        <p:strVal val="visible"/>
                                      </p:to>
                                    </p:set>
                                  </p:childTnLst>
                                </p:cTn>
                              </p:par>
                              <p:par>
                                <p:cTn id="28" presetID="22" presetClass="entr" presetSubtype="2" fill="hold" nodeType="with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wipe(right)">
                                      <p:cBhvr>
                                        <p:cTn id="30" dur="500"/>
                                        <p:tgtEl>
                                          <p:spTgt spid="39"/>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22" presetClass="entr" presetSubtype="8"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wipe(left)">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childTnLst>
                                </p:cTn>
                              </p:par>
                              <p:par>
                                <p:cTn id="42" presetID="22" presetClass="entr" presetSubtype="2" fill="hold" nodeType="with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wipe(right)">
                                      <p:cBhvr>
                                        <p:cTn id="44" dur="500"/>
                                        <p:tgtEl>
                                          <p:spTgt spid="25"/>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22" presetClass="entr" presetSubtype="8"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left)">
                                      <p:cBhvr>
                                        <p:cTn id="51" dur="500"/>
                                        <p:tgtEl>
                                          <p:spTgt spid="28"/>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1"/>
                                        </p:tgtEl>
                                        <p:attrNameLst>
                                          <p:attrName>style.visibility</p:attrName>
                                        </p:attrNameLst>
                                      </p:cBhvr>
                                      <p:to>
                                        <p:strVal val="visible"/>
                                      </p:to>
                                    </p:set>
                                  </p:childTnLst>
                                </p:cTn>
                              </p:par>
                              <p:par>
                                <p:cTn id="56" presetID="22" presetClass="entr" presetSubtype="2" fill="hold" nodeType="with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wipe(right)">
                                      <p:cBhvr>
                                        <p:cTn id="5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7" grpId="0" animBg="1"/>
      <p:bldP spid="38" grpId="0" animBg="1"/>
      <p:bldP spid="41" grpId="0" animBg="1"/>
      <p:bldP spid="23" grpId="0" animBg="1"/>
      <p:bldP spid="26" grpId="0" animBg="1"/>
      <p:bldP spid="27" grpId="0" animBg="1"/>
      <p:bldP spid="3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274638"/>
            <a:ext cx="8377755" cy="1143000"/>
          </a:xfrm>
        </p:spPr>
        <p:txBody>
          <a:bodyPr>
            <a:noAutofit/>
          </a:bodyPr>
          <a:lstStyle/>
          <a:p>
            <a:r>
              <a:rPr lang="en-US" dirty="0" smtClean="0">
                <a:solidFill>
                  <a:srgbClr val="E46C0A"/>
                </a:solidFill>
              </a:rPr>
              <a:t>Privacy Mechanism</a:t>
            </a:r>
            <a:endParaRPr lang="en-US" dirty="0">
              <a:solidFill>
                <a:srgbClr val="E46C0A"/>
              </a:solidFill>
            </a:endParaRPr>
          </a:p>
        </p:txBody>
      </p:sp>
      <p:sp>
        <p:nvSpPr>
          <p:cNvPr id="3" name="Content Placeholder 2"/>
          <p:cNvSpPr>
            <a:spLocks noGrp="1"/>
          </p:cNvSpPr>
          <p:nvPr>
            <p:ph idx="1"/>
          </p:nvPr>
        </p:nvSpPr>
        <p:spPr>
          <a:xfrm>
            <a:off x="457200" y="1600200"/>
            <a:ext cx="8339350" cy="4939605"/>
          </a:xfrm>
        </p:spPr>
        <p:txBody>
          <a:bodyPr>
            <a:noAutofit/>
          </a:bodyPr>
          <a:lstStyle/>
          <a:p>
            <a:r>
              <a:rPr lang="en-US" dirty="0" err="1" smtClean="0"/>
              <a:t>McSherry</a:t>
            </a:r>
            <a:r>
              <a:rPr lang="en-US" dirty="0" smtClean="0"/>
              <a:t> and </a:t>
            </a:r>
            <a:r>
              <a:rPr lang="en-US" dirty="0" err="1" smtClean="0"/>
              <a:t>Talwar’s</a:t>
            </a:r>
            <a:r>
              <a:rPr lang="en-US" dirty="0" smtClean="0"/>
              <a:t> </a:t>
            </a:r>
            <a:r>
              <a:rPr lang="en-US" dirty="0" smtClean="0">
                <a:solidFill>
                  <a:srgbClr val="C00000"/>
                </a:solidFill>
              </a:rPr>
              <a:t>exponential mechanism</a:t>
            </a:r>
          </a:p>
          <a:p>
            <a:pPr lvl="1"/>
            <a:r>
              <a:rPr lang="en-US" dirty="0" smtClean="0"/>
              <a:t>D: input database, r: output value, </a:t>
            </a:r>
          </a:p>
          <a:p>
            <a:pPr lvl="1">
              <a:buNone/>
            </a:pPr>
            <a:r>
              <a:rPr lang="en-US" dirty="0" smtClean="0"/>
              <a:t>   q: score function on (DB, value) pairs</a:t>
            </a:r>
          </a:p>
          <a:p>
            <a:pPr lvl="1">
              <a:buNone/>
            </a:pPr>
            <a:r>
              <a:rPr lang="en-US" dirty="0" smtClean="0"/>
              <a:t>	Pr[E</a:t>
            </a:r>
            <a:r>
              <a:rPr lang="el-GR" baseline="-25000" dirty="0" smtClean="0"/>
              <a:t>ε,</a:t>
            </a:r>
            <a:r>
              <a:rPr lang="en-US" baseline="-25000" dirty="0" smtClean="0"/>
              <a:t>q</a:t>
            </a:r>
            <a:r>
              <a:rPr lang="en-US" dirty="0" smtClean="0"/>
              <a:t>(D)=r] ∝ e</a:t>
            </a:r>
            <a:r>
              <a:rPr lang="en-US" baseline="30000" dirty="0" smtClean="0"/>
              <a:t>(q(</a:t>
            </a:r>
            <a:r>
              <a:rPr lang="en-US" baseline="30000" dirty="0" err="1" smtClean="0"/>
              <a:t>D,r</a:t>
            </a:r>
            <a:r>
              <a:rPr lang="en-US" baseline="30000" dirty="0" smtClean="0"/>
              <a:t>)</a:t>
            </a:r>
            <a:r>
              <a:rPr lang="el-GR" baseline="30000" dirty="0" smtClean="0"/>
              <a:t>ε)/2</a:t>
            </a:r>
            <a:r>
              <a:rPr lang="en-US" dirty="0" smtClean="0"/>
              <a:t> </a:t>
            </a:r>
          </a:p>
          <a:p>
            <a:r>
              <a:rPr lang="en-US" dirty="0" smtClean="0"/>
              <a:t>Our contribution: </a:t>
            </a:r>
            <a:r>
              <a:rPr lang="en-US" dirty="0" smtClean="0">
                <a:solidFill>
                  <a:srgbClr val="C00000"/>
                </a:solidFill>
              </a:rPr>
              <a:t>distance score</a:t>
            </a:r>
          </a:p>
          <a:p>
            <a:pPr lvl="1"/>
            <a:r>
              <a:rPr lang="en-US" dirty="0" smtClean="0"/>
              <a:t> Based on the number of input modifications needed to change to or from a given query value</a:t>
            </a:r>
          </a:p>
          <a:p>
            <a:pPr lvl="1"/>
            <a:r>
              <a:rPr lang="en-US" dirty="0" smtClean="0"/>
              <a:t>May have applications beyond privacy-preserving GWAS</a:t>
            </a:r>
          </a:p>
        </p:txBody>
      </p:sp>
      <p:sp>
        <p:nvSpPr>
          <p:cNvPr id="4" name="Slide Number Placeholder 3"/>
          <p:cNvSpPr>
            <a:spLocks noGrp="1"/>
          </p:cNvSpPr>
          <p:nvPr>
            <p:ph type="sldNum" sz="quarter" idx="12"/>
          </p:nvPr>
        </p:nvSpPr>
        <p:spPr/>
        <p:txBody>
          <a:bodyPr/>
          <a:lstStyle/>
          <a:p>
            <a:fld id="{90D3B3D3-21FC-49CD-9F85-76D8CC0B4F33}" type="slidenum">
              <a:rPr lang="en-US" smtClean="0"/>
              <a:pPr/>
              <a:t>13</a:t>
            </a:fld>
            <a:endParaRPr lang="en-US"/>
          </a:p>
        </p:txBody>
      </p:sp>
      <p:sp>
        <p:nvSpPr>
          <p:cNvPr id="7" name="TextBox 6"/>
          <p:cNvSpPr txBox="1"/>
          <p:nvPr/>
        </p:nvSpPr>
        <p:spPr>
          <a:xfrm>
            <a:off x="5148076" y="3160165"/>
            <a:ext cx="3763690" cy="646331"/>
          </a:xfrm>
          <a:prstGeom prst="rect">
            <a:avLst/>
          </a:prstGeom>
          <a:solidFill>
            <a:schemeClr val="accent6">
              <a:lumMod val="60000"/>
              <a:lumOff val="40000"/>
            </a:schemeClr>
          </a:solidFill>
          <a:ln>
            <a:solidFill>
              <a:schemeClr val="tx1"/>
            </a:solidFill>
          </a:ln>
        </p:spPr>
        <p:txBody>
          <a:bodyPr wrap="square" rtlCol="0">
            <a:spAutoFit/>
          </a:bodyPr>
          <a:lstStyle/>
          <a:p>
            <a:r>
              <a:rPr lang="en-US" dirty="0" smtClean="0"/>
              <a:t>Probability of outputting r drops exponentially as its “score” decreases</a:t>
            </a:r>
          </a:p>
        </p:txBody>
      </p:sp>
      <p:sp>
        <p:nvSpPr>
          <p:cNvPr id="8" name="Rectangle 7"/>
          <p:cNvSpPr/>
          <p:nvPr/>
        </p:nvSpPr>
        <p:spPr>
          <a:xfrm>
            <a:off x="6492250" y="1009485"/>
            <a:ext cx="2688349" cy="738664"/>
          </a:xfrm>
          <a:prstGeom prst="rect">
            <a:avLst/>
          </a:prstGeom>
        </p:spPr>
        <p:txBody>
          <a:bodyPr wrap="square">
            <a:spAutoFit/>
          </a:bodyPr>
          <a:lstStyle/>
          <a:p>
            <a:r>
              <a:rPr lang="en-US" sz="1400" dirty="0" smtClean="0">
                <a:solidFill>
                  <a:srgbClr val="C00000"/>
                </a:solidFill>
              </a:rPr>
              <a:t>Generic way to construct</a:t>
            </a:r>
          </a:p>
          <a:p>
            <a:r>
              <a:rPr lang="en-US" sz="1400" dirty="0" smtClean="0">
                <a:solidFill>
                  <a:srgbClr val="C00000"/>
                </a:solidFill>
              </a:rPr>
              <a:t>differentially private computations</a:t>
            </a:r>
          </a:p>
          <a:p>
            <a:r>
              <a:rPr lang="en-US" sz="1400" dirty="0" smtClean="0">
                <a:solidFill>
                  <a:srgbClr val="C00000"/>
                </a:solidFill>
              </a:rPr>
              <a:t>with complex output spaces</a:t>
            </a:r>
          </a:p>
        </p:txBody>
      </p:sp>
      <p:sp>
        <p:nvSpPr>
          <p:cNvPr id="9" name="Curved Right Arrow 8"/>
          <p:cNvSpPr/>
          <p:nvPr/>
        </p:nvSpPr>
        <p:spPr>
          <a:xfrm rot="1380234" flipH="1">
            <a:off x="8745555" y="1524093"/>
            <a:ext cx="164795" cy="423992"/>
          </a:xfrm>
          <a:prstGeom prst="curvedRightArrow">
            <a:avLst>
              <a:gd name="adj1" fmla="val 15699"/>
              <a:gd name="adj2" fmla="val 50000"/>
              <a:gd name="adj3" fmla="val 25000"/>
            </a:avLst>
          </a:prstGeom>
          <a:solidFill>
            <a:srgbClr val="C0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66000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E46C0A"/>
                </a:solidFill>
              </a:rPr>
              <a:t>Results</a:t>
            </a:r>
            <a:endParaRPr lang="en-US" dirty="0">
              <a:solidFill>
                <a:srgbClr val="E46C0A"/>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90053924"/>
              </p:ext>
            </p:extLst>
          </p:nvPr>
        </p:nvGraphicFramePr>
        <p:xfrm>
          <a:off x="905275" y="1854395"/>
          <a:ext cx="7315200" cy="2199640"/>
        </p:xfrm>
        <a:graphic>
          <a:graphicData uri="http://schemas.openxmlformats.org/drawingml/2006/table">
            <a:tbl>
              <a:tblPr firstRow="1" bandRow="1">
                <a:tableStyleId>{5C22544A-7EE6-4342-B048-85BDC9FD1C3A}</a:tableStyleId>
              </a:tblPr>
              <a:tblGrid>
                <a:gridCol w="914400"/>
                <a:gridCol w="914400"/>
                <a:gridCol w="914400"/>
                <a:gridCol w="914400"/>
                <a:gridCol w="914400"/>
                <a:gridCol w="914400"/>
                <a:gridCol w="914400"/>
                <a:gridCol w="914400"/>
              </a:tblGrid>
              <a:tr h="370840">
                <a:tc>
                  <a:txBody>
                    <a:bodyPr/>
                    <a:lstStyle/>
                    <a:p>
                      <a:endParaRPr lang="en-US" dirty="0"/>
                    </a:p>
                  </a:txBody>
                  <a:tcPr/>
                </a:tc>
                <a:tc>
                  <a:txBody>
                    <a:bodyPr/>
                    <a:lstStyle/>
                    <a:p>
                      <a:r>
                        <a:rPr lang="en-US" dirty="0" smtClean="0"/>
                        <a:t>Top 1</a:t>
                      </a:r>
                      <a:endParaRPr lang="en-US" dirty="0"/>
                    </a:p>
                  </a:txBody>
                  <a:tcPr/>
                </a:tc>
                <a:tc>
                  <a:txBody>
                    <a:bodyPr/>
                    <a:lstStyle/>
                    <a:p>
                      <a:r>
                        <a:rPr lang="en-US" dirty="0" smtClean="0"/>
                        <a:t>Top 3</a:t>
                      </a:r>
                      <a:endParaRPr lang="en-US" dirty="0"/>
                    </a:p>
                  </a:txBody>
                  <a:tcPr/>
                </a:tc>
                <a:tc>
                  <a:txBody>
                    <a:bodyPr/>
                    <a:lstStyle/>
                    <a:p>
                      <a:r>
                        <a:rPr lang="en-US" dirty="0" smtClean="0"/>
                        <a:t>Top 5</a:t>
                      </a:r>
                      <a:endParaRPr lang="en-US" dirty="0"/>
                    </a:p>
                  </a:txBody>
                  <a:tcPr/>
                </a:tc>
                <a:tc>
                  <a:txBody>
                    <a:bodyPr/>
                    <a:lstStyle/>
                    <a:p>
                      <a:r>
                        <a:rPr lang="en-US" dirty="0" smtClean="0"/>
                        <a:t>Top 10</a:t>
                      </a:r>
                      <a:endParaRPr lang="en-US" dirty="0"/>
                    </a:p>
                  </a:txBody>
                  <a:tcPr/>
                </a:tc>
                <a:tc>
                  <a:txBody>
                    <a:bodyPr/>
                    <a:lstStyle/>
                    <a:p>
                      <a:r>
                        <a:rPr lang="en-US" dirty="0" smtClean="0"/>
                        <a:t>Top 15</a:t>
                      </a:r>
                      <a:endParaRPr lang="en-US" dirty="0"/>
                    </a:p>
                  </a:txBody>
                  <a:tcPr/>
                </a:tc>
                <a:tc>
                  <a:txBody>
                    <a:bodyPr/>
                    <a:lstStyle/>
                    <a:p>
                      <a:r>
                        <a:rPr lang="en-US" dirty="0" smtClean="0"/>
                        <a:t>Top 20</a:t>
                      </a:r>
                      <a:endParaRPr lang="en-US" dirty="0"/>
                    </a:p>
                  </a:txBody>
                  <a:tcPr/>
                </a:tc>
                <a:tc>
                  <a:txBody>
                    <a:bodyPr/>
                    <a:lstStyle/>
                    <a:p>
                      <a:r>
                        <a:rPr lang="en-US" dirty="0" smtClean="0"/>
                        <a:t>Top 30</a:t>
                      </a:r>
                      <a:endParaRPr lang="en-US" dirty="0"/>
                    </a:p>
                  </a:txBody>
                  <a:tcPr/>
                </a:tc>
              </a:tr>
              <a:tr h="370840">
                <a:tc>
                  <a:txBody>
                    <a:bodyPr/>
                    <a:lstStyle/>
                    <a:p>
                      <a:r>
                        <a:rPr lang="en-US" dirty="0" smtClean="0"/>
                        <a:t>Small</a:t>
                      </a:r>
                    </a:p>
                    <a:p>
                      <a:r>
                        <a:rPr lang="en-US" dirty="0" smtClean="0"/>
                        <a:t>(5000 SNPs)</a:t>
                      </a:r>
                      <a:endParaRPr lang="en-US" dirty="0"/>
                    </a:p>
                  </a:txBody>
                  <a:tcPr/>
                </a:tc>
                <a:tc>
                  <a:txBody>
                    <a:bodyPr/>
                    <a:lstStyle/>
                    <a:p>
                      <a:r>
                        <a:rPr lang="en-US" dirty="0" smtClean="0"/>
                        <a:t>1</a:t>
                      </a:r>
                      <a:endParaRPr lang="en-US" dirty="0"/>
                    </a:p>
                  </a:txBody>
                  <a:tcPr/>
                </a:tc>
                <a:tc>
                  <a:txBody>
                    <a:bodyPr/>
                    <a:lstStyle/>
                    <a:p>
                      <a:r>
                        <a:rPr lang="en-US" dirty="0" smtClean="0"/>
                        <a:t>2.66</a:t>
                      </a:r>
                      <a:endParaRPr lang="en-US" dirty="0"/>
                    </a:p>
                  </a:txBody>
                  <a:tcPr/>
                </a:tc>
                <a:tc>
                  <a:txBody>
                    <a:bodyPr/>
                    <a:lstStyle/>
                    <a:p>
                      <a:r>
                        <a:rPr lang="en-US" dirty="0" smtClean="0"/>
                        <a:t>4.44</a:t>
                      </a:r>
                      <a:endParaRPr lang="en-US" dirty="0"/>
                    </a:p>
                  </a:txBody>
                  <a:tcPr/>
                </a:tc>
                <a:tc>
                  <a:txBody>
                    <a:bodyPr/>
                    <a:lstStyle/>
                    <a:p>
                      <a:r>
                        <a:rPr lang="en-US" dirty="0" smtClean="0"/>
                        <a:t>8.48</a:t>
                      </a:r>
                      <a:endParaRPr lang="en-US" dirty="0"/>
                    </a:p>
                  </a:txBody>
                  <a:tcPr/>
                </a:tc>
                <a:tc>
                  <a:txBody>
                    <a:bodyPr/>
                    <a:lstStyle/>
                    <a:p>
                      <a:r>
                        <a:rPr lang="en-US" dirty="0" smtClean="0"/>
                        <a:t>7.07</a:t>
                      </a:r>
                      <a:endParaRPr lang="en-US" dirty="0"/>
                    </a:p>
                  </a:txBody>
                  <a:tcPr/>
                </a:tc>
                <a:tc>
                  <a:txBody>
                    <a:bodyPr/>
                    <a:lstStyle/>
                    <a:p>
                      <a:r>
                        <a:rPr lang="en-US" smtClean="0"/>
                        <a:t>4.68</a:t>
                      </a:r>
                      <a:endParaRPr lang="en-US" dirty="0"/>
                    </a:p>
                  </a:txBody>
                  <a:tcPr/>
                </a:tc>
                <a:tc>
                  <a:txBody>
                    <a:bodyPr/>
                    <a:lstStyle/>
                    <a:p>
                      <a:r>
                        <a:rPr lang="en-US" dirty="0" smtClean="0"/>
                        <a:t>2.37</a:t>
                      </a:r>
                      <a:endParaRPr lang="en-US" dirty="0"/>
                    </a:p>
                  </a:txBody>
                  <a:tcPr/>
                </a:tc>
              </a:tr>
              <a:tr h="370840">
                <a:tc>
                  <a:txBody>
                    <a:bodyPr/>
                    <a:lstStyle/>
                    <a:p>
                      <a:r>
                        <a:rPr lang="en-US" dirty="0" smtClean="0"/>
                        <a:t>Large (100K SNPs)</a:t>
                      </a:r>
                      <a:endParaRPr lang="en-US" dirty="0"/>
                    </a:p>
                  </a:txBody>
                  <a:tcPr/>
                </a:tc>
                <a:tc>
                  <a:txBody>
                    <a:bodyPr/>
                    <a:lstStyle/>
                    <a:p>
                      <a:r>
                        <a:rPr lang="en-US" dirty="0" smtClean="0"/>
                        <a:t>1</a:t>
                      </a:r>
                      <a:endParaRPr lang="en-US" dirty="0"/>
                    </a:p>
                  </a:txBody>
                  <a:tcPr/>
                </a:tc>
                <a:tc>
                  <a:txBody>
                    <a:bodyPr/>
                    <a:lstStyle/>
                    <a:p>
                      <a:r>
                        <a:rPr lang="en-US" dirty="0" smtClean="0"/>
                        <a:t>2.65</a:t>
                      </a:r>
                      <a:endParaRPr lang="en-US" dirty="0"/>
                    </a:p>
                  </a:txBody>
                  <a:tcPr/>
                </a:tc>
                <a:tc>
                  <a:txBody>
                    <a:bodyPr/>
                    <a:lstStyle/>
                    <a:p>
                      <a:r>
                        <a:rPr lang="en-US" dirty="0" smtClean="0"/>
                        <a:t>4.41</a:t>
                      </a:r>
                      <a:endParaRPr lang="en-US" dirty="0"/>
                    </a:p>
                  </a:txBody>
                  <a:tcPr/>
                </a:tc>
                <a:tc>
                  <a:txBody>
                    <a:bodyPr/>
                    <a:lstStyle/>
                    <a:p>
                      <a:r>
                        <a:rPr lang="en-US" dirty="0" smtClean="0"/>
                        <a:t>5.90</a:t>
                      </a:r>
                      <a:endParaRPr lang="en-US" dirty="0"/>
                    </a:p>
                  </a:txBody>
                  <a:tcPr/>
                </a:tc>
                <a:tc>
                  <a:txBody>
                    <a:bodyPr/>
                    <a:lstStyle/>
                    <a:p>
                      <a:r>
                        <a:rPr lang="en-US" dirty="0" smtClean="0"/>
                        <a:t>2.26</a:t>
                      </a:r>
                      <a:endParaRPr lang="en-US" dirty="0"/>
                    </a:p>
                  </a:txBody>
                  <a:tcPr/>
                </a:tc>
                <a:tc>
                  <a:txBody>
                    <a:bodyPr/>
                    <a:lstStyle/>
                    <a:p>
                      <a:r>
                        <a:rPr lang="en-US" dirty="0" smtClean="0"/>
                        <a:t>0.69</a:t>
                      </a:r>
                      <a:endParaRPr lang="en-US" dirty="0"/>
                    </a:p>
                  </a:txBody>
                  <a:tcPr/>
                </a:tc>
                <a:tc>
                  <a:txBody>
                    <a:bodyPr/>
                    <a:lstStyle/>
                    <a:p>
                      <a:r>
                        <a:rPr lang="en-US" dirty="0" smtClean="0"/>
                        <a:t>0.18</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90D3B3D3-21FC-49CD-9F85-76D8CC0B4F33}" type="slidenum">
              <a:rPr lang="en-US" smtClean="0"/>
              <a:pPr/>
              <a:t>14</a:t>
            </a:fld>
            <a:endParaRPr lang="en-US"/>
          </a:p>
        </p:txBody>
      </p:sp>
      <p:sp>
        <p:nvSpPr>
          <p:cNvPr id="8" name="TextBox 7"/>
          <p:cNvSpPr txBox="1"/>
          <p:nvPr/>
        </p:nvSpPr>
        <p:spPr>
          <a:xfrm>
            <a:off x="1024104" y="4696365"/>
            <a:ext cx="4863331" cy="338554"/>
          </a:xfrm>
          <a:prstGeom prst="rect">
            <a:avLst/>
          </a:prstGeom>
          <a:noFill/>
        </p:spPr>
        <p:txBody>
          <a:bodyPr wrap="none" rtlCol="0">
            <a:spAutoFit/>
          </a:bodyPr>
          <a:lstStyle/>
          <a:p>
            <a:r>
              <a:rPr lang="en-US" sz="1600" dirty="0" smtClean="0"/>
              <a:t>All results are averaged over 1000 random experiments.</a:t>
            </a:r>
            <a:endParaRPr lang="en-US" sz="1600" dirty="0"/>
          </a:p>
        </p:txBody>
      </p:sp>
    </p:spTree>
    <p:extLst>
      <p:ext uri="{BB962C8B-B14F-4D97-AF65-F5344CB8AC3E}">
        <p14:creationId xmlns:p14="http://schemas.microsoft.com/office/powerpoint/2010/main" val="4282025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274638"/>
            <a:ext cx="8377755" cy="1143000"/>
          </a:xfrm>
        </p:spPr>
        <p:txBody>
          <a:bodyPr>
            <a:noAutofit/>
          </a:bodyPr>
          <a:lstStyle/>
          <a:p>
            <a:r>
              <a:rPr lang="en-US" dirty="0" smtClean="0">
                <a:solidFill>
                  <a:srgbClr val="E46C0A"/>
                </a:solidFill>
              </a:rPr>
              <a:t>Background</a:t>
            </a:r>
            <a:endParaRPr lang="en-US" dirty="0">
              <a:solidFill>
                <a:srgbClr val="E46C0A"/>
              </a:solidFill>
            </a:endParaRPr>
          </a:p>
        </p:txBody>
      </p:sp>
      <p:sp>
        <p:nvSpPr>
          <p:cNvPr id="3" name="Content Placeholder 2"/>
          <p:cNvSpPr>
            <a:spLocks noGrp="1"/>
          </p:cNvSpPr>
          <p:nvPr>
            <p:ph idx="1"/>
          </p:nvPr>
        </p:nvSpPr>
        <p:spPr>
          <a:xfrm>
            <a:off x="457200" y="1600200"/>
            <a:ext cx="8339350" cy="4939605"/>
          </a:xfrm>
        </p:spPr>
        <p:txBody>
          <a:bodyPr>
            <a:noAutofit/>
          </a:bodyPr>
          <a:lstStyle/>
          <a:p>
            <a:r>
              <a:rPr lang="en-US" dirty="0" smtClean="0"/>
              <a:t>Main goal: </a:t>
            </a:r>
            <a:r>
              <a:rPr lang="en-US" dirty="0" smtClean="0">
                <a:solidFill>
                  <a:srgbClr val="C00000"/>
                </a:solidFill>
              </a:rPr>
              <a:t>discovering genetic basis for disease</a:t>
            </a:r>
          </a:p>
          <a:p>
            <a:r>
              <a:rPr lang="en-US" dirty="0" smtClean="0"/>
              <a:t>Requires analyzing large volumes of genetic information from multiple individuals</a:t>
            </a:r>
          </a:p>
          <a:p>
            <a:r>
              <a:rPr lang="en-US" dirty="0" smtClean="0"/>
              <a:t>Voluntary and mandated sharing of genetic datasets between hospitals, biomedical research orgs, other data holders</a:t>
            </a:r>
          </a:p>
        </p:txBody>
      </p:sp>
      <p:sp>
        <p:nvSpPr>
          <p:cNvPr id="4" name="Slide Number Placeholder 3"/>
          <p:cNvSpPr>
            <a:spLocks noGrp="1"/>
          </p:cNvSpPr>
          <p:nvPr>
            <p:ph type="sldNum" sz="quarter" idx="12"/>
          </p:nvPr>
        </p:nvSpPr>
        <p:spPr/>
        <p:txBody>
          <a:bodyPr/>
          <a:lstStyle/>
          <a:p>
            <a:fld id="{90D3B3D3-21FC-49CD-9F85-76D8CC0B4F33}" type="slidenum">
              <a:rPr lang="en-US" smtClean="0"/>
              <a:pPr/>
              <a:t>2</a:t>
            </a:fld>
            <a:endParaRPr lang="en-US"/>
          </a:p>
        </p:txBody>
      </p:sp>
      <p:sp>
        <p:nvSpPr>
          <p:cNvPr id="5" name="TextBox 4"/>
          <p:cNvSpPr txBox="1"/>
          <p:nvPr/>
        </p:nvSpPr>
        <p:spPr>
          <a:xfrm>
            <a:off x="4879240" y="5195630"/>
            <a:ext cx="3264425" cy="523220"/>
          </a:xfrm>
          <a:prstGeom prst="rect">
            <a:avLst/>
          </a:prstGeom>
          <a:solidFill>
            <a:srgbClr val="FF7575"/>
          </a:solidFill>
          <a:ln>
            <a:solidFill>
              <a:schemeClr val="tx1"/>
            </a:solidFill>
          </a:ln>
        </p:spPr>
        <p:txBody>
          <a:bodyPr wrap="square" rtlCol="0">
            <a:spAutoFit/>
          </a:bodyPr>
          <a:lstStyle/>
          <a:p>
            <a:r>
              <a:rPr lang="en-US" sz="2800" dirty="0" smtClean="0"/>
              <a:t>Obvious privacy risks</a:t>
            </a:r>
          </a:p>
        </p:txBody>
      </p:sp>
      <p:sp>
        <p:nvSpPr>
          <p:cNvPr id="6" name="Down Arrow 5"/>
          <p:cNvSpPr/>
          <p:nvPr/>
        </p:nvSpPr>
        <p:spPr>
          <a:xfrm rot="10800000">
            <a:off x="6876301" y="4542745"/>
            <a:ext cx="307239" cy="729694"/>
          </a:xfrm>
          <a:prstGeom prst="downArrow">
            <a:avLst/>
          </a:prstGeom>
          <a:solidFill>
            <a:srgbClr val="FF7575"/>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66000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274638"/>
            <a:ext cx="8377755" cy="1143000"/>
          </a:xfrm>
        </p:spPr>
        <p:txBody>
          <a:bodyPr>
            <a:noAutofit/>
          </a:bodyPr>
          <a:lstStyle/>
          <a:p>
            <a:r>
              <a:rPr lang="en-US" dirty="0" smtClean="0">
                <a:solidFill>
                  <a:srgbClr val="E46C0A"/>
                </a:solidFill>
              </a:rPr>
              <a:t>Background: SNP</a:t>
            </a:r>
            <a:endParaRPr lang="en-US" dirty="0">
              <a:solidFill>
                <a:srgbClr val="E46C0A"/>
              </a:solidFill>
            </a:endParaRPr>
          </a:p>
        </p:txBody>
      </p:sp>
      <p:sp>
        <p:nvSpPr>
          <p:cNvPr id="3" name="Content Placeholder 2"/>
          <p:cNvSpPr>
            <a:spLocks noGrp="1"/>
          </p:cNvSpPr>
          <p:nvPr>
            <p:ph idx="1"/>
          </p:nvPr>
        </p:nvSpPr>
        <p:spPr>
          <a:xfrm>
            <a:off x="457200" y="1600200"/>
            <a:ext cx="8492970" cy="4939605"/>
          </a:xfrm>
        </p:spPr>
        <p:txBody>
          <a:bodyPr>
            <a:noAutofit/>
          </a:bodyPr>
          <a:lstStyle/>
          <a:p>
            <a:pPr>
              <a:buNone/>
            </a:pPr>
            <a:r>
              <a:rPr lang="en-US" dirty="0" smtClean="0">
                <a:solidFill>
                  <a:srgbClr val="C00000"/>
                </a:solidFill>
              </a:rPr>
              <a:t>SNP</a:t>
            </a:r>
            <a:r>
              <a:rPr lang="en-US" dirty="0" smtClean="0"/>
              <a:t> (single-nucleotide polymorphism):</a:t>
            </a:r>
          </a:p>
          <a:p>
            <a:pPr>
              <a:buNone/>
            </a:pPr>
            <a:r>
              <a:rPr lang="en-US" dirty="0" smtClean="0"/>
              <a:t>genetic location with observed human variation</a:t>
            </a:r>
          </a:p>
          <a:p>
            <a:pPr>
              <a:buNone/>
            </a:pPr>
            <a:r>
              <a:rPr lang="en-US" dirty="0" smtClean="0"/>
              <a:t>    </a:t>
            </a:r>
          </a:p>
          <a:p>
            <a:pPr>
              <a:buNone/>
            </a:pPr>
            <a:r>
              <a:rPr lang="en-US" dirty="0" smtClean="0"/>
              <a:t>Difference in a single nucleotide </a:t>
            </a:r>
          </a:p>
          <a:p>
            <a:pPr>
              <a:buNone/>
            </a:pPr>
            <a:r>
              <a:rPr lang="en-US" dirty="0" smtClean="0"/>
              <a:t>–  A, C, T, or G – </a:t>
            </a:r>
          </a:p>
          <a:p>
            <a:pPr>
              <a:buNone/>
            </a:pPr>
            <a:r>
              <a:rPr lang="en-US" dirty="0" smtClean="0"/>
              <a:t>between two DNA sequences</a:t>
            </a:r>
          </a:p>
        </p:txBody>
      </p:sp>
      <p:sp>
        <p:nvSpPr>
          <p:cNvPr id="4" name="Slide Number Placeholder 3"/>
          <p:cNvSpPr>
            <a:spLocks noGrp="1"/>
          </p:cNvSpPr>
          <p:nvPr>
            <p:ph type="sldNum" sz="quarter" idx="12"/>
          </p:nvPr>
        </p:nvSpPr>
        <p:spPr/>
        <p:txBody>
          <a:bodyPr/>
          <a:lstStyle/>
          <a:p>
            <a:fld id="{90D3B3D3-21FC-49CD-9F85-76D8CC0B4F33}" type="slidenum">
              <a:rPr lang="en-US" smtClean="0"/>
              <a:pPr/>
              <a:t>3</a:t>
            </a:fld>
            <a:endParaRPr lang="en-US"/>
          </a:p>
        </p:txBody>
      </p:sp>
      <p:pic>
        <p:nvPicPr>
          <p:cNvPr id="188418" name="Picture 2" descr="http://upload.wikimedia.org/wikipedia/commons/thumb/2/2e/Dna-SNP.svg/220px-Dna-SNP.svg.png"/>
          <p:cNvPicPr>
            <a:picLocks noChangeAspect="1" noChangeArrowheads="1"/>
          </p:cNvPicPr>
          <p:nvPr/>
        </p:nvPicPr>
        <p:blipFill>
          <a:blip r:embed="rId3" cstate="print"/>
          <a:srcRect/>
          <a:stretch>
            <a:fillRect/>
          </a:stretch>
        </p:blipFill>
        <p:spPr bwMode="auto">
          <a:xfrm>
            <a:off x="5992985" y="3352190"/>
            <a:ext cx="2765160" cy="2628900"/>
          </a:xfrm>
          <a:prstGeom prst="rect">
            <a:avLst/>
          </a:prstGeom>
          <a:noFill/>
        </p:spPr>
      </p:pic>
    </p:spTree>
    <p:extLst>
      <p:ext uri="{BB962C8B-B14F-4D97-AF65-F5344CB8AC3E}">
        <p14:creationId xmlns:p14="http://schemas.microsoft.com/office/powerpoint/2010/main" val="1766000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0466" name="Picture 2" descr="http://chrissemsarian.files.wordpress.com/2012/06/the-sequencing-explosion1.jpg?w=300&amp;h=211"/>
          <p:cNvPicPr>
            <a:picLocks noChangeAspect="1" noChangeArrowheads="1"/>
          </p:cNvPicPr>
          <p:nvPr/>
        </p:nvPicPr>
        <p:blipFill>
          <a:blip r:embed="rId3" cstate="print"/>
          <a:srcRect t="23221"/>
          <a:stretch>
            <a:fillRect/>
          </a:stretch>
        </p:blipFill>
        <p:spPr bwMode="auto">
          <a:xfrm>
            <a:off x="4825304" y="1892800"/>
            <a:ext cx="4124866" cy="2227490"/>
          </a:xfrm>
          <a:prstGeom prst="rect">
            <a:avLst/>
          </a:prstGeom>
          <a:noFill/>
        </p:spPr>
      </p:pic>
      <p:sp>
        <p:nvSpPr>
          <p:cNvPr id="2" name="Title 1"/>
          <p:cNvSpPr>
            <a:spLocks noGrp="1"/>
          </p:cNvSpPr>
          <p:nvPr>
            <p:ph type="title"/>
          </p:nvPr>
        </p:nvSpPr>
        <p:spPr>
          <a:xfrm>
            <a:off x="309045" y="274638"/>
            <a:ext cx="8377755" cy="1143000"/>
          </a:xfrm>
        </p:spPr>
        <p:txBody>
          <a:bodyPr>
            <a:noAutofit/>
          </a:bodyPr>
          <a:lstStyle/>
          <a:p>
            <a:r>
              <a:rPr lang="en-US" dirty="0" smtClean="0">
                <a:solidFill>
                  <a:srgbClr val="E46C0A"/>
                </a:solidFill>
              </a:rPr>
              <a:t>Genome-Wide Association Studies</a:t>
            </a:r>
            <a:endParaRPr lang="en-US" dirty="0">
              <a:solidFill>
                <a:srgbClr val="E46C0A"/>
              </a:solidFill>
            </a:endParaRPr>
          </a:p>
        </p:txBody>
      </p:sp>
      <p:sp>
        <p:nvSpPr>
          <p:cNvPr id="3" name="Content Placeholder 2"/>
          <p:cNvSpPr>
            <a:spLocks noGrp="1"/>
          </p:cNvSpPr>
          <p:nvPr>
            <p:ph idx="1"/>
          </p:nvPr>
        </p:nvSpPr>
        <p:spPr>
          <a:xfrm>
            <a:off x="457200" y="1600200"/>
            <a:ext cx="8339350" cy="4939605"/>
          </a:xfrm>
        </p:spPr>
        <p:txBody>
          <a:bodyPr>
            <a:noAutofit/>
          </a:bodyPr>
          <a:lstStyle/>
          <a:p>
            <a:pPr>
              <a:lnSpc>
                <a:spcPct val="50000"/>
              </a:lnSpc>
              <a:buNone/>
            </a:pPr>
            <a:endParaRPr lang="en-US" dirty="0" smtClean="0"/>
          </a:p>
          <a:p>
            <a:r>
              <a:rPr lang="en-US" dirty="0" smtClean="0"/>
              <a:t>Cost of DNA sequencing </a:t>
            </a:r>
          </a:p>
          <a:p>
            <a:pPr>
              <a:lnSpc>
                <a:spcPct val="80000"/>
              </a:lnSpc>
              <a:buNone/>
            </a:pPr>
            <a:r>
              <a:rPr lang="en-US" dirty="0" smtClean="0"/>
              <a:t>    dropping dramatically</a:t>
            </a:r>
          </a:p>
          <a:p>
            <a:endParaRPr lang="en-US" dirty="0" smtClean="0"/>
          </a:p>
          <a:p>
            <a:r>
              <a:rPr lang="en-US" dirty="0" smtClean="0"/>
              <a:t>Objective of GWAS: </a:t>
            </a:r>
          </a:p>
          <a:p>
            <a:pPr>
              <a:buNone/>
            </a:pPr>
            <a:r>
              <a:rPr lang="en-US" dirty="0" smtClean="0"/>
              <a:t>    analyze genomic data to find statistical correlations between SNPs and disease</a:t>
            </a:r>
          </a:p>
        </p:txBody>
      </p:sp>
      <p:sp>
        <p:nvSpPr>
          <p:cNvPr id="4" name="Slide Number Placeholder 3"/>
          <p:cNvSpPr>
            <a:spLocks noGrp="1"/>
          </p:cNvSpPr>
          <p:nvPr>
            <p:ph type="sldNum" sz="quarter" idx="12"/>
          </p:nvPr>
        </p:nvSpPr>
        <p:spPr/>
        <p:txBody>
          <a:bodyPr/>
          <a:lstStyle/>
          <a:p>
            <a:fld id="{90D3B3D3-21FC-49CD-9F85-76D8CC0B4F33}" type="slidenum">
              <a:rPr lang="en-US" smtClean="0"/>
              <a:pPr/>
              <a:t>4</a:t>
            </a:fld>
            <a:endParaRPr lang="en-US"/>
          </a:p>
        </p:txBody>
      </p:sp>
    </p:spTree>
    <p:extLst>
      <p:ext uri="{BB962C8B-B14F-4D97-AF65-F5344CB8AC3E}">
        <p14:creationId xmlns:p14="http://schemas.microsoft.com/office/powerpoint/2010/main" val="1766000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274638"/>
            <a:ext cx="8377755" cy="1143000"/>
          </a:xfrm>
        </p:spPr>
        <p:txBody>
          <a:bodyPr>
            <a:noAutofit/>
          </a:bodyPr>
          <a:lstStyle/>
          <a:p>
            <a:r>
              <a:rPr lang="en-US" dirty="0" smtClean="0">
                <a:solidFill>
                  <a:srgbClr val="E46C0A"/>
                </a:solidFill>
              </a:rPr>
              <a:t>Case-Control GWAS</a:t>
            </a:r>
            <a:endParaRPr lang="en-US" dirty="0">
              <a:solidFill>
                <a:srgbClr val="E46C0A"/>
              </a:solidFill>
            </a:endParaRPr>
          </a:p>
        </p:txBody>
      </p:sp>
      <p:sp>
        <p:nvSpPr>
          <p:cNvPr id="3" name="Content Placeholder 2"/>
          <p:cNvSpPr>
            <a:spLocks noGrp="1"/>
          </p:cNvSpPr>
          <p:nvPr>
            <p:ph idx="1"/>
          </p:nvPr>
        </p:nvSpPr>
        <p:spPr>
          <a:xfrm>
            <a:off x="457200" y="1600200"/>
            <a:ext cx="8339350" cy="4939605"/>
          </a:xfrm>
        </p:spPr>
        <p:txBody>
          <a:bodyPr>
            <a:noAutofit/>
          </a:bodyPr>
          <a:lstStyle/>
          <a:p>
            <a:pPr>
              <a:buNone/>
            </a:pPr>
            <a:r>
              <a:rPr lang="en-US" dirty="0" smtClean="0"/>
              <a:t>Compares the genomes of patients with disease </a:t>
            </a:r>
          </a:p>
          <a:p>
            <a:pPr>
              <a:buNone/>
            </a:pPr>
            <a:r>
              <a:rPr lang="en-US" dirty="0" smtClean="0"/>
              <a:t>and the genomes of patients without disease</a:t>
            </a:r>
          </a:p>
        </p:txBody>
      </p:sp>
      <p:sp>
        <p:nvSpPr>
          <p:cNvPr id="4" name="Slide Number Placeholder 3"/>
          <p:cNvSpPr>
            <a:spLocks noGrp="1"/>
          </p:cNvSpPr>
          <p:nvPr>
            <p:ph type="sldNum" sz="quarter" idx="12"/>
          </p:nvPr>
        </p:nvSpPr>
        <p:spPr/>
        <p:txBody>
          <a:bodyPr/>
          <a:lstStyle/>
          <a:p>
            <a:fld id="{90D3B3D3-21FC-49CD-9F85-76D8CC0B4F33}" type="slidenum">
              <a:rPr lang="en-US" smtClean="0"/>
              <a:pPr/>
              <a:t>5</a:t>
            </a:fld>
            <a:endParaRPr lang="en-US"/>
          </a:p>
        </p:txBody>
      </p:sp>
      <p:pic>
        <p:nvPicPr>
          <p:cNvPr id="6" name="Picture 5" descr="yyycatch_people_biz_-_female_pink.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4778" y="3044950"/>
            <a:ext cx="586009" cy="785222"/>
          </a:xfrm>
          <a:prstGeom prst="rect">
            <a:avLst/>
          </a:prstGeom>
        </p:spPr>
      </p:pic>
      <p:pic>
        <p:nvPicPr>
          <p:cNvPr id="7" name="Picture 6" descr="yyycatch_people_biz_-_female_cyan.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4778" y="4965200"/>
            <a:ext cx="550200" cy="739603"/>
          </a:xfrm>
          <a:prstGeom prst="rect">
            <a:avLst/>
          </a:prstGeom>
        </p:spPr>
      </p:pic>
      <p:pic>
        <p:nvPicPr>
          <p:cNvPr id="8" name="Picture 7" descr="yyycatch_people_biz_-_male_blue_4.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54777" y="5810110"/>
            <a:ext cx="540413" cy="750502"/>
          </a:xfrm>
          <a:prstGeom prst="rect">
            <a:avLst/>
          </a:prstGeom>
        </p:spPr>
      </p:pic>
      <p:pic>
        <p:nvPicPr>
          <p:cNvPr id="9" name="Picture 8" descr="yyycatch_people_biz_-_male_pink.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57520" y="3889860"/>
            <a:ext cx="617223" cy="769288"/>
          </a:xfrm>
          <a:prstGeom prst="rect">
            <a:avLst/>
          </a:prstGeom>
        </p:spPr>
      </p:pic>
      <p:sp>
        <p:nvSpPr>
          <p:cNvPr id="10" name="TextBox 9"/>
          <p:cNvSpPr txBox="1"/>
          <p:nvPr/>
        </p:nvSpPr>
        <p:spPr>
          <a:xfrm>
            <a:off x="4994455" y="3113060"/>
            <a:ext cx="3868074" cy="523220"/>
          </a:xfrm>
          <a:prstGeom prst="rect">
            <a:avLst/>
          </a:prstGeom>
          <a:noFill/>
        </p:spPr>
        <p:txBody>
          <a:bodyPr wrap="square" rtlCol="0">
            <a:spAutoFit/>
          </a:bodyPr>
          <a:lstStyle/>
          <a:p>
            <a:r>
              <a:rPr lang="en-US" sz="2800" dirty="0" smtClean="0">
                <a:latin typeface="Courier New"/>
                <a:cs typeface="Courier New"/>
              </a:rPr>
              <a:t>AACTGTCCG</a:t>
            </a:r>
            <a:endParaRPr lang="en-US" sz="2800" dirty="0">
              <a:latin typeface="Courier New"/>
              <a:cs typeface="Courier New"/>
            </a:endParaRPr>
          </a:p>
        </p:txBody>
      </p:sp>
      <p:sp>
        <p:nvSpPr>
          <p:cNvPr id="11" name="TextBox 10"/>
          <p:cNvSpPr txBox="1"/>
          <p:nvPr/>
        </p:nvSpPr>
        <p:spPr>
          <a:xfrm>
            <a:off x="4994455" y="3979186"/>
            <a:ext cx="3868074" cy="523220"/>
          </a:xfrm>
          <a:prstGeom prst="rect">
            <a:avLst/>
          </a:prstGeom>
          <a:noFill/>
        </p:spPr>
        <p:txBody>
          <a:bodyPr wrap="square" rtlCol="0">
            <a:spAutoFit/>
          </a:bodyPr>
          <a:lstStyle/>
          <a:p>
            <a:r>
              <a:rPr lang="en-US" sz="2800" dirty="0" smtClean="0">
                <a:latin typeface="Courier New"/>
                <a:cs typeface="Courier New"/>
              </a:rPr>
              <a:t>ACCTGTACG</a:t>
            </a:r>
            <a:endParaRPr lang="en-US" sz="2800" dirty="0"/>
          </a:p>
        </p:txBody>
      </p:sp>
      <p:sp>
        <p:nvSpPr>
          <p:cNvPr id="12" name="TextBox 11"/>
          <p:cNvSpPr txBox="1"/>
          <p:nvPr/>
        </p:nvSpPr>
        <p:spPr>
          <a:xfrm>
            <a:off x="4994455" y="5071715"/>
            <a:ext cx="3868074" cy="523220"/>
          </a:xfrm>
          <a:prstGeom prst="rect">
            <a:avLst/>
          </a:prstGeom>
          <a:noFill/>
        </p:spPr>
        <p:txBody>
          <a:bodyPr wrap="square" rtlCol="0">
            <a:spAutoFit/>
          </a:bodyPr>
          <a:lstStyle/>
          <a:p>
            <a:r>
              <a:rPr lang="en-US" sz="2800" dirty="0" smtClean="0">
                <a:latin typeface="Courier New"/>
                <a:cs typeface="Courier New"/>
              </a:rPr>
              <a:t>AATTGTACA</a:t>
            </a:r>
            <a:endParaRPr lang="en-US" sz="2800" dirty="0"/>
          </a:p>
        </p:txBody>
      </p:sp>
      <p:sp>
        <p:nvSpPr>
          <p:cNvPr id="13" name="TextBox 12"/>
          <p:cNvSpPr txBox="1"/>
          <p:nvPr/>
        </p:nvSpPr>
        <p:spPr>
          <a:xfrm>
            <a:off x="4994455" y="5886920"/>
            <a:ext cx="3868074" cy="523220"/>
          </a:xfrm>
          <a:prstGeom prst="rect">
            <a:avLst/>
          </a:prstGeom>
          <a:noFill/>
        </p:spPr>
        <p:txBody>
          <a:bodyPr wrap="square" rtlCol="0">
            <a:spAutoFit/>
          </a:bodyPr>
          <a:lstStyle/>
          <a:p>
            <a:r>
              <a:rPr lang="en-US" sz="2800" dirty="0" smtClean="0">
                <a:latin typeface="Courier New"/>
                <a:cs typeface="Courier New"/>
              </a:rPr>
              <a:t>AATTGTCCA</a:t>
            </a:r>
            <a:endParaRPr lang="en-US" sz="2800" dirty="0"/>
          </a:p>
        </p:txBody>
      </p:sp>
      <p:sp>
        <p:nvSpPr>
          <p:cNvPr id="14" name="TextBox 13"/>
          <p:cNvSpPr txBox="1"/>
          <p:nvPr/>
        </p:nvSpPr>
        <p:spPr>
          <a:xfrm>
            <a:off x="672431" y="3352190"/>
            <a:ext cx="2477639" cy="830997"/>
          </a:xfrm>
          <a:prstGeom prst="rect">
            <a:avLst/>
          </a:prstGeom>
          <a:noFill/>
        </p:spPr>
        <p:txBody>
          <a:bodyPr wrap="square" rtlCol="0">
            <a:spAutoFit/>
          </a:bodyPr>
          <a:lstStyle/>
          <a:p>
            <a:r>
              <a:rPr lang="en-US" sz="2400" dirty="0" smtClean="0"/>
              <a:t>Case group:</a:t>
            </a:r>
          </a:p>
          <a:p>
            <a:r>
              <a:rPr lang="en-US" sz="2400" dirty="0" smtClean="0"/>
              <a:t>have disease</a:t>
            </a:r>
            <a:endParaRPr lang="en-US" sz="2400" dirty="0"/>
          </a:p>
        </p:txBody>
      </p:sp>
      <p:sp>
        <p:nvSpPr>
          <p:cNvPr id="15" name="TextBox 14"/>
          <p:cNvSpPr txBox="1"/>
          <p:nvPr/>
        </p:nvSpPr>
        <p:spPr>
          <a:xfrm>
            <a:off x="693095" y="5157225"/>
            <a:ext cx="2477638" cy="830997"/>
          </a:xfrm>
          <a:prstGeom prst="rect">
            <a:avLst/>
          </a:prstGeom>
          <a:noFill/>
        </p:spPr>
        <p:txBody>
          <a:bodyPr wrap="square" rtlCol="0">
            <a:spAutoFit/>
          </a:bodyPr>
          <a:lstStyle/>
          <a:p>
            <a:r>
              <a:rPr lang="en-US" sz="2400" dirty="0" smtClean="0"/>
              <a:t>Control group:</a:t>
            </a:r>
          </a:p>
          <a:p>
            <a:r>
              <a:rPr lang="en-US" sz="2400" dirty="0"/>
              <a:t>n</a:t>
            </a:r>
            <a:r>
              <a:rPr lang="en-US" sz="2400" dirty="0" smtClean="0"/>
              <a:t>o disease</a:t>
            </a:r>
            <a:endParaRPr lang="en-US" sz="2400" dirty="0"/>
          </a:p>
        </p:txBody>
      </p:sp>
    </p:spTree>
    <p:extLst>
      <p:ext uri="{BB962C8B-B14F-4D97-AF65-F5344CB8AC3E}">
        <p14:creationId xmlns:p14="http://schemas.microsoft.com/office/powerpoint/2010/main" val="1766000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274638"/>
            <a:ext cx="8377755" cy="1143000"/>
          </a:xfrm>
        </p:spPr>
        <p:txBody>
          <a:bodyPr>
            <a:noAutofit/>
          </a:bodyPr>
          <a:lstStyle/>
          <a:p>
            <a:r>
              <a:rPr lang="en-US" dirty="0" smtClean="0">
                <a:solidFill>
                  <a:srgbClr val="E46C0A"/>
                </a:solidFill>
              </a:rPr>
              <a:t>Finding Disease-Correlated SNPs</a:t>
            </a:r>
            <a:endParaRPr lang="en-US" dirty="0">
              <a:solidFill>
                <a:srgbClr val="E46C0A"/>
              </a:solidFill>
            </a:endParaRPr>
          </a:p>
        </p:txBody>
      </p:sp>
      <p:sp>
        <p:nvSpPr>
          <p:cNvPr id="4" name="Slide Number Placeholder 3"/>
          <p:cNvSpPr>
            <a:spLocks noGrp="1"/>
          </p:cNvSpPr>
          <p:nvPr>
            <p:ph type="sldNum" sz="quarter" idx="12"/>
          </p:nvPr>
        </p:nvSpPr>
        <p:spPr/>
        <p:txBody>
          <a:bodyPr/>
          <a:lstStyle/>
          <a:p>
            <a:fld id="{90D3B3D3-21FC-49CD-9F85-76D8CC0B4F33}" type="slidenum">
              <a:rPr lang="en-US" smtClean="0"/>
              <a:pPr/>
              <a:t>6</a:t>
            </a:fld>
            <a:endParaRPr lang="en-US"/>
          </a:p>
        </p:txBody>
      </p:sp>
      <p:pic>
        <p:nvPicPr>
          <p:cNvPr id="17" name="Picture 16" descr="yyycatch_people_biz_-_female_pink.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360" y="1990893"/>
            <a:ext cx="356717" cy="477982"/>
          </a:xfrm>
          <a:prstGeom prst="rect">
            <a:avLst/>
          </a:prstGeom>
        </p:spPr>
      </p:pic>
      <p:pic>
        <p:nvPicPr>
          <p:cNvPr id="18" name="Picture 17" descr="yyycatch_people_biz_-_female_cyan.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30155" y="1969610"/>
            <a:ext cx="378780" cy="509173"/>
          </a:xfrm>
          <a:prstGeom prst="rect">
            <a:avLst/>
          </a:prstGeom>
        </p:spPr>
      </p:pic>
      <p:pic>
        <p:nvPicPr>
          <p:cNvPr id="19" name="Picture 18" descr="yyycatch_people_biz_-_male_blue_4.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24885" y="2545685"/>
            <a:ext cx="402142" cy="558477"/>
          </a:xfrm>
          <a:prstGeom prst="rect">
            <a:avLst/>
          </a:prstGeom>
        </p:spPr>
      </p:pic>
      <p:pic>
        <p:nvPicPr>
          <p:cNvPr id="20" name="Picture 19" descr="yyycatch_people_biz_-_male_pink.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92360" y="2545685"/>
            <a:ext cx="363385" cy="452911"/>
          </a:xfrm>
          <a:prstGeom prst="rect">
            <a:avLst/>
          </a:prstGeom>
        </p:spPr>
      </p:pic>
      <p:sp>
        <p:nvSpPr>
          <p:cNvPr id="21" name="TextBox 20"/>
          <p:cNvSpPr txBox="1"/>
          <p:nvPr/>
        </p:nvSpPr>
        <p:spPr>
          <a:xfrm>
            <a:off x="1730030" y="1969610"/>
            <a:ext cx="3868074" cy="400110"/>
          </a:xfrm>
          <a:prstGeom prst="rect">
            <a:avLst/>
          </a:prstGeom>
          <a:noFill/>
        </p:spPr>
        <p:txBody>
          <a:bodyPr wrap="square" rtlCol="0">
            <a:spAutoFit/>
          </a:bodyPr>
          <a:lstStyle/>
          <a:p>
            <a:r>
              <a:rPr lang="en-US" sz="2000" dirty="0" smtClean="0">
                <a:latin typeface="Courier New"/>
                <a:cs typeface="Courier New"/>
              </a:rPr>
              <a:t>AACTGTCCG</a:t>
            </a:r>
            <a:endParaRPr lang="en-US" sz="2000" dirty="0">
              <a:latin typeface="Courier New"/>
              <a:cs typeface="Courier New"/>
            </a:endParaRPr>
          </a:p>
        </p:txBody>
      </p:sp>
      <p:sp>
        <p:nvSpPr>
          <p:cNvPr id="22" name="TextBox 21"/>
          <p:cNvSpPr txBox="1"/>
          <p:nvPr/>
        </p:nvSpPr>
        <p:spPr>
          <a:xfrm>
            <a:off x="1730030" y="2468875"/>
            <a:ext cx="3868074" cy="400110"/>
          </a:xfrm>
          <a:prstGeom prst="rect">
            <a:avLst/>
          </a:prstGeom>
          <a:noFill/>
        </p:spPr>
        <p:txBody>
          <a:bodyPr wrap="square" rtlCol="0">
            <a:spAutoFit/>
          </a:bodyPr>
          <a:lstStyle/>
          <a:p>
            <a:r>
              <a:rPr lang="en-US" sz="2000" dirty="0" smtClean="0">
                <a:latin typeface="Courier New"/>
                <a:cs typeface="Courier New"/>
              </a:rPr>
              <a:t>ACCTGTACG</a:t>
            </a:r>
            <a:endParaRPr lang="en-US" sz="2000" dirty="0"/>
          </a:p>
        </p:txBody>
      </p:sp>
      <p:sp>
        <p:nvSpPr>
          <p:cNvPr id="23" name="TextBox 22"/>
          <p:cNvSpPr txBox="1"/>
          <p:nvPr/>
        </p:nvSpPr>
        <p:spPr>
          <a:xfrm>
            <a:off x="5916175" y="1969610"/>
            <a:ext cx="3868074" cy="400110"/>
          </a:xfrm>
          <a:prstGeom prst="rect">
            <a:avLst/>
          </a:prstGeom>
          <a:noFill/>
        </p:spPr>
        <p:txBody>
          <a:bodyPr wrap="square" rtlCol="0">
            <a:spAutoFit/>
          </a:bodyPr>
          <a:lstStyle/>
          <a:p>
            <a:r>
              <a:rPr lang="en-US" sz="2000" dirty="0" smtClean="0">
                <a:latin typeface="Courier New"/>
                <a:cs typeface="Courier New"/>
              </a:rPr>
              <a:t>AATTGTACA</a:t>
            </a:r>
            <a:endParaRPr lang="en-US" sz="2000" dirty="0"/>
          </a:p>
        </p:txBody>
      </p:sp>
      <p:sp>
        <p:nvSpPr>
          <p:cNvPr id="24" name="TextBox 23"/>
          <p:cNvSpPr txBox="1"/>
          <p:nvPr/>
        </p:nvSpPr>
        <p:spPr>
          <a:xfrm>
            <a:off x="5916175" y="2545685"/>
            <a:ext cx="3868074" cy="400110"/>
          </a:xfrm>
          <a:prstGeom prst="rect">
            <a:avLst/>
          </a:prstGeom>
          <a:noFill/>
        </p:spPr>
        <p:txBody>
          <a:bodyPr wrap="square" rtlCol="0">
            <a:spAutoFit/>
          </a:bodyPr>
          <a:lstStyle/>
          <a:p>
            <a:r>
              <a:rPr lang="en-US" sz="2000" dirty="0" smtClean="0">
                <a:latin typeface="Courier New"/>
                <a:cs typeface="Courier New"/>
              </a:rPr>
              <a:t>AATTGTCCA</a:t>
            </a:r>
            <a:endParaRPr lang="en-US" sz="2000" dirty="0"/>
          </a:p>
        </p:txBody>
      </p:sp>
      <p:sp>
        <p:nvSpPr>
          <p:cNvPr id="25" name="TextBox 24"/>
          <p:cNvSpPr txBox="1"/>
          <p:nvPr/>
        </p:nvSpPr>
        <p:spPr>
          <a:xfrm>
            <a:off x="539475" y="1508750"/>
            <a:ext cx="2477639" cy="461665"/>
          </a:xfrm>
          <a:prstGeom prst="rect">
            <a:avLst/>
          </a:prstGeom>
          <a:noFill/>
        </p:spPr>
        <p:txBody>
          <a:bodyPr wrap="square" rtlCol="0">
            <a:spAutoFit/>
          </a:bodyPr>
          <a:lstStyle/>
          <a:p>
            <a:r>
              <a:rPr lang="en-US" sz="2400" dirty="0" smtClean="0"/>
              <a:t>Case group:</a:t>
            </a:r>
          </a:p>
        </p:txBody>
      </p:sp>
      <p:sp>
        <p:nvSpPr>
          <p:cNvPr id="27" name="TextBox 26"/>
          <p:cNvSpPr txBox="1"/>
          <p:nvPr/>
        </p:nvSpPr>
        <p:spPr>
          <a:xfrm>
            <a:off x="4725620" y="1470345"/>
            <a:ext cx="2477639" cy="461665"/>
          </a:xfrm>
          <a:prstGeom prst="rect">
            <a:avLst/>
          </a:prstGeom>
          <a:noFill/>
        </p:spPr>
        <p:txBody>
          <a:bodyPr wrap="square" rtlCol="0">
            <a:spAutoFit/>
          </a:bodyPr>
          <a:lstStyle/>
          <a:p>
            <a:r>
              <a:rPr lang="en-US" sz="2400" dirty="0" smtClean="0"/>
              <a:t>Control group:</a:t>
            </a:r>
          </a:p>
        </p:txBody>
      </p:sp>
      <p:sp>
        <p:nvSpPr>
          <p:cNvPr id="28" name="TextBox 27"/>
          <p:cNvSpPr txBox="1"/>
          <p:nvPr/>
        </p:nvSpPr>
        <p:spPr>
          <a:xfrm>
            <a:off x="846715" y="3467405"/>
            <a:ext cx="4136879" cy="830997"/>
          </a:xfrm>
          <a:prstGeom prst="rect">
            <a:avLst/>
          </a:prstGeom>
          <a:noFill/>
        </p:spPr>
        <p:txBody>
          <a:bodyPr wrap="square" rtlCol="0">
            <a:spAutoFit/>
          </a:bodyPr>
          <a:lstStyle/>
          <a:p>
            <a:r>
              <a:rPr lang="en-US" sz="2400" dirty="0" smtClean="0"/>
              <a:t>Statistical hypothesis:</a:t>
            </a:r>
          </a:p>
          <a:p>
            <a:r>
              <a:rPr lang="en-US" sz="2400" dirty="0" smtClean="0"/>
              <a:t>SNPs are independent</a:t>
            </a:r>
            <a:endParaRPr lang="en-US" sz="2400" dirty="0"/>
          </a:p>
        </p:txBody>
      </p:sp>
      <p:sp>
        <p:nvSpPr>
          <p:cNvPr id="29" name="TextBox 28"/>
          <p:cNvSpPr txBox="1"/>
          <p:nvPr/>
        </p:nvSpPr>
        <p:spPr>
          <a:xfrm>
            <a:off x="1730030" y="4581150"/>
            <a:ext cx="2880375" cy="830997"/>
          </a:xfrm>
          <a:prstGeom prst="rect">
            <a:avLst/>
          </a:prstGeom>
          <a:noFill/>
        </p:spPr>
        <p:txBody>
          <a:bodyPr wrap="square" rtlCol="0">
            <a:spAutoFit/>
          </a:bodyPr>
          <a:lstStyle/>
          <a:p>
            <a:r>
              <a:rPr lang="en-US" sz="2400" dirty="0" smtClean="0"/>
              <a:t>Independence</a:t>
            </a:r>
            <a:br>
              <a:rPr lang="en-US" sz="2400" dirty="0" smtClean="0"/>
            </a:br>
            <a:r>
              <a:rPr lang="en-US" sz="2400" dirty="0" smtClean="0"/>
              <a:t>test </a:t>
            </a:r>
            <a:r>
              <a:rPr lang="en-US" sz="2400" i="1" dirty="0" smtClean="0"/>
              <a:t>p</a:t>
            </a:r>
            <a:r>
              <a:rPr lang="en-US" sz="2400" dirty="0" smtClean="0"/>
              <a:t>-value</a:t>
            </a:r>
            <a:endParaRPr lang="en-US" sz="2400" dirty="0"/>
          </a:p>
        </p:txBody>
      </p:sp>
      <p:graphicFrame>
        <p:nvGraphicFramePr>
          <p:cNvPr id="30" name="Chart 29"/>
          <p:cNvGraphicFramePr/>
          <p:nvPr>
            <p:extLst>
              <p:ext uri="{D42A27DB-BD31-4B8C-83A1-F6EECF244321}">
                <p14:modId xmlns:p14="http://schemas.microsoft.com/office/powerpoint/2010/main" val="3935024442"/>
              </p:ext>
            </p:extLst>
          </p:nvPr>
        </p:nvGraphicFramePr>
        <p:xfrm>
          <a:off x="4764025" y="4081885"/>
          <a:ext cx="3497360" cy="212645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Table 30"/>
          <p:cNvGraphicFramePr>
            <a:graphicFrameLocks noGrp="1"/>
          </p:cNvGraphicFramePr>
          <p:nvPr>
            <p:extLst>
              <p:ext uri="{D42A27DB-BD31-4B8C-83A1-F6EECF244321}">
                <p14:modId xmlns:p14="http://schemas.microsoft.com/office/powerpoint/2010/main" val="4236530129"/>
              </p:ext>
            </p:extLst>
          </p:nvPr>
        </p:nvGraphicFramePr>
        <p:xfrm>
          <a:off x="5263290" y="3505810"/>
          <a:ext cx="2860832" cy="463528"/>
        </p:xfrm>
        <a:graphic>
          <a:graphicData uri="http://schemas.openxmlformats.org/drawingml/2006/table">
            <a:tbl>
              <a:tblPr>
                <a:tableStyleId>{5C22544A-7EE6-4342-B048-85BDC9FD1C3A}</a:tableStyleId>
              </a:tblPr>
              <a:tblGrid>
                <a:gridCol w="357604"/>
                <a:gridCol w="357604"/>
                <a:gridCol w="357604"/>
                <a:gridCol w="357604"/>
                <a:gridCol w="357604"/>
                <a:gridCol w="357604"/>
                <a:gridCol w="357604"/>
                <a:gridCol w="357604"/>
              </a:tblGrid>
              <a:tr h="463528">
                <a:tc>
                  <a:txBody>
                    <a:bodyPr/>
                    <a:lstStyle/>
                    <a:p>
                      <a:r>
                        <a:rPr lang="en-US" sz="2400" dirty="0" smtClean="0"/>
                        <a:t>1</a:t>
                      </a:r>
                      <a:endParaRPr lang="en-US" sz="2400" dirty="0"/>
                    </a:p>
                  </a:txBody>
                  <a:tcPr>
                    <a:noFill/>
                  </a:tcPr>
                </a:tc>
                <a:tc>
                  <a:txBody>
                    <a:bodyPr/>
                    <a:lstStyle/>
                    <a:p>
                      <a:r>
                        <a:rPr lang="en-US" sz="2400" dirty="0" smtClean="0"/>
                        <a:t>1</a:t>
                      </a:r>
                      <a:endParaRPr lang="en-US" sz="2400" dirty="0"/>
                    </a:p>
                  </a:txBody>
                  <a:tcPr>
                    <a:noFill/>
                  </a:tcPr>
                </a:tc>
                <a:tc>
                  <a:txBody>
                    <a:bodyPr/>
                    <a:lstStyle/>
                    <a:p>
                      <a:r>
                        <a:rPr lang="en-US" sz="2400" dirty="0" smtClean="0"/>
                        <a:t>0</a:t>
                      </a:r>
                      <a:endParaRPr lang="en-US" sz="2400" dirty="0"/>
                    </a:p>
                  </a:txBody>
                  <a:tcPr>
                    <a:noFill/>
                  </a:tcPr>
                </a:tc>
                <a:tc>
                  <a:txBody>
                    <a:bodyPr/>
                    <a:lstStyle/>
                    <a:p>
                      <a:r>
                        <a:rPr lang="en-US" sz="2400" dirty="0" smtClean="0"/>
                        <a:t>1</a:t>
                      </a:r>
                      <a:endParaRPr lang="en-US" sz="2400" dirty="0"/>
                    </a:p>
                  </a:txBody>
                  <a:tcPr>
                    <a:noFill/>
                  </a:tcPr>
                </a:tc>
                <a:tc>
                  <a:txBody>
                    <a:bodyPr/>
                    <a:lstStyle/>
                    <a:p>
                      <a:r>
                        <a:rPr lang="en-US" sz="2400" dirty="0" smtClean="0"/>
                        <a:t>1</a:t>
                      </a:r>
                      <a:endParaRPr lang="en-US" sz="2400" dirty="0"/>
                    </a:p>
                  </a:txBody>
                  <a:tcPr>
                    <a:noFill/>
                  </a:tcPr>
                </a:tc>
                <a:tc>
                  <a:txBody>
                    <a:bodyPr/>
                    <a:lstStyle/>
                    <a:p>
                      <a:r>
                        <a:rPr lang="en-US" sz="2400" dirty="0" smtClean="0"/>
                        <a:t>1</a:t>
                      </a:r>
                      <a:endParaRPr lang="en-US" sz="2400" dirty="0"/>
                    </a:p>
                  </a:txBody>
                  <a:tcPr>
                    <a:noFill/>
                  </a:tcPr>
                </a:tc>
                <a:tc>
                  <a:txBody>
                    <a:bodyPr/>
                    <a:lstStyle/>
                    <a:p>
                      <a:r>
                        <a:rPr lang="en-US" sz="2400" dirty="0" smtClean="0"/>
                        <a:t>1</a:t>
                      </a:r>
                      <a:endParaRPr lang="en-US" sz="2400" dirty="0"/>
                    </a:p>
                  </a:txBody>
                  <a:tcPr>
                    <a:noFill/>
                  </a:tcPr>
                </a:tc>
                <a:tc>
                  <a:txBody>
                    <a:bodyPr/>
                    <a:lstStyle/>
                    <a:p>
                      <a:r>
                        <a:rPr lang="en-US" sz="2400" dirty="0" smtClean="0"/>
                        <a:t>0</a:t>
                      </a:r>
                      <a:endParaRPr lang="en-US" sz="2400" dirty="0"/>
                    </a:p>
                  </a:txBody>
                  <a:tcPr>
                    <a:noFill/>
                  </a:tcPr>
                </a:tc>
              </a:tr>
            </a:tbl>
          </a:graphicData>
        </a:graphic>
      </p:graphicFrame>
    </p:spTree>
    <p:extLst>
      <p:ext uri="{BB962C8B-B14F-4D97-AF65-F5344CB8AC3E}">
        <p14:creationId xmlns:p14="http://schemas.microsoft.com/office/powerpoint/2010/main" val="1766000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855" y="274638"/>
            <a:ext cx="8487505" cy="1143000"/>
          </a:xfrm>
        </p:spPr>
        <p:txBody>
          <a:bodyPr>
            <a:normAutofit/>
          </a:bodyPr>
          <a:lstStyle/>
          <a:p>
            <a:r>
              <a:rPr lang="en-US" dirty="0" smtClean="0">
                <a:solidFill>
                  <a:schemeClr val="accent6">
                    <a:lumMod val="75000"/>
                  </a:schemeClr>
                </a:solidFill>
              </a:rPr>
              <a:t>SNP “Heat Map”</a:t>
            </a:r>
            <a:endParaRPr lang="en-US" dirty="0">
              <a:solidFill>
                <a:schemeClr val="accent6">
                  <a:lumMod val="75000"/>
                </a:schemeClr>
              </a:solidFill>
            </a:endParaRPr>
          </a:p>
        </p:txBody>
      </p:sp>
      <p:sp>
        <p:nvSpPr>
          <p:cNvPr id="5" name="Slide Number Placeholder 4"/>
          <p:cNvSpPr>
            <a:spLocks noGrp="1"/>
          </p:cNvSpPr>
          <p:nvPr>
            <p:ph type="sldNum" sz="quarter" idx="12"/>
          </p:nvPr>
        </p:nvSpPr>
        <p:spPr/>
        <p:txBody>
          <a:bodyPr/>
          <a:lstStyle/>
          <a:p>
            <a:fld id="{90D3B3D3-21FC-49CD-9F85-76D8CC0B4F33}" type="slidenum">
              <a:rPr lang="en-US" smtClean="0"/>
              <a:pPr/>
              <a:t>7</a:t>
            </a:fld>
            <a:endParaRPr lang="en-US"/>
          </a:p>
        </p:txBody>
      </p:sp>
      <p:pic>
        <p:nvPicPr>
          <p:cNvPr id="21" name="Picture 20" descr="SNP correlation heat map.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95170" y="2565803"/>
            <a:ext cx="3066863" cy="3066863"/>
          </a:xfrm>
          <a:prstGeom prst="rect">
            <a:avLst/>
          </a:prstGeom>
        </p:spPr>
      </p:pic>
      <p:sp>
        <p:nvSpPr>
          <p:cNvPr id="23" name="Rectangle 22"/>
          <p:cNvSpPr/>
          <p:nvPr/>
        </p:nvSpPr>
        <p:spPr>
          <a:xfrm>
            <a:off x="672431" y="3132442"/>
            <a:ext cx="371881" cy="371881"/>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672431" y="4821142"/>
            <a:ext cx="371881" cy="371881"/>
          </a:xfrm>
          <a:prstGeom prst="rect">
            <a:avLst/>
          </a:prstGeom>
          <a:solidFill>
            <a:srgbClr val="0000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1169749" y="2957884"/>
            <a:ext cx="4077410" cy="646331"/>
          </a:xfrm>
          <a:prstGeom prst="rect">
            <a:avLst/>
          </a:prstGeom>
          <a:noFill/>
        </p:spPr>
        <p:txBody>
          <a:bodyPr wrap="square" rtlCol="0">
            <a:spAutoFit/>
          </a:bodyPr>
          <a:lstStyle/>
          <a:p>
            <a:r>
              <a:rPr lang="en-US" sz="3600" dirty="0" smtClean="0"/>
              <a:t>High correlation</a:t>
            </a:r>
            <a:endParaRPr lang="en-US" sz="3600" dirty="0"/>
          </a:p>
        </p:txBody>
      </p:sp>
      <p:sp>
        <p:nvSpPr>
          <p:cNvPr id="26" name="TextBox 25"/>
          <p:cNvSpPr txBox="1"/>
          <p:nvPr/>
        </p:nvSpPr>
        <p:spPr>
          <a:xfrm>
            <a:off x="1169749" y="4624284"/>
            <a:ext cx="4077410" cy="646331"/>
          </a:xfrm>
          <a:prstGeom prst="rect">
            <a:avLst/>
          </a:prstGeom>
          <a:noFill/>
        </p:spPr>
        <p:txBody>
          <a:bodyPr wrap="square" rtlCol="0">
            <a:spAutoFit/>
          </a:bodyPr>
          <a:lstStyle/>
          <a:p>
            <a:r>
              <a:rPr lang="en-US" sz="3600" dirty="0" smtClean="0"/>
              <a:t>Low correlation</a:t>
            </a:r>
            <a:endParaRPr lang="en-US" sz="3600" dirty="0"/>
          </a:p>
        </p:txBody>
      </p:sp>
      <p:graphicFrame>
        <p:nvGraphicFramePr>
          <p:cNvPr id="27" name="Table 26"/>
          <p:cNvGraphicFramePr>
            <a:graphicFrameLocks noGrp="1"/>
          </p:cNvGraphicFramePr>
          <p:nvPr>
            <p:extLst>
              <p:ext uri="{D42A27DB-BD31-4B8C-83A1-F6EECF244321}">
                <p14:modId xmlns:p14="http://schemas.microsoft.com/office/powerpoint/2010/main" val="2224096148"/>
              </p:ext>
            </p:extLst>
          </p:nvPr>
        </p:nvGraphicFramePr>
        <p:xfrm>
          <a:off x="4943159" y="2530438"/>
          <a:ext cx="452674" cy="2773680"/>
        </p:xfrm>
        <a:graphic>
          <a:graphicData uri="http://schemas.openxmlformats.org/drawingml/2006/table">
            <a:tbl>
              <a:tblPr bandRow="1">
                <a:tableStyleId>{5C22544A-7EE6-4342-B048-85BDC9FD1C3A}</a:tableStyleId>
              </a:tblPr>
              <a:tblGrid>
                <a:gridCol w="452674"/>
              </a:tblGrid>
              <a:tr h="381285">
                <a:tc>
                  <a:txBody>
                    <a:bodyPr/>
                    <a:lstStyle/>
                    <a:p>
                      <a:r>
                        <a:rPr lang="en-US" sz="2000" dirty="0" smtClean="0"/>
                        <a:t>1</a:t>
                      </a:r>
                      <a:endParaRPr lang="en-US" sz="2000" dirty="0"/>
                    </a:p>
                  </a:txBody>
                  <a:tcPr>
                    <a:noFill/>
                  </a:tcPr>
                </a:tc>
              </a:tr>
              <a:tr h="381285">
                <a:tc>
                  <a:txBody>
                    <a:bodyPr/>
                    <a:lstStyle/>
                    <a:p>
                      <a:r>
                        <a:rPr lang="en-US" sz="2000" dirty="0" smtClean="0"/>
                        <a:t>2</a:t>
                      </a:r>
                      <a:endParaRPr lang="en-US" sz="2000" dirty="0"/>
                    </a:p>
                  </a:txBody>
                  <a:tcPr>
                    <a:noFill/>
                  </a:tcPr>
                </a:tc>
              </a:tr>
              <a:tr h="381285">
                <a:tc>
                  <a:txBody>
                    <a:bodyPr/>
                    <a:lstStyle/>
                    <a:p>
                      <a:r>
                        <a:rPr lang="en-US" sz="2000" dirty="0" smtClean="0"/>
                        <a:t>3</a:t>
                      </a:r>
                      <a:endParaRPr lang="en-US" sz="2000" dirty="0"/>
                    </a:p>
                  </a:txBody>
                  <a:tcPr>
                    <a:noFill/>
                  </a:tcPr>
                </a:tc>
              </a:tr>
              <a:tr h="381285">
                <a:tc>
                  <a:txBody>
                    <a:bodyPr/>
                    <a:lstStyle/>
                    <a:p>
                      <a:r>
                        <a:rPr lang="en-US" sz="2000" dirty="0" smtClean="0"/>
                        <a:t>4</a:t>
                      </a:r>
                      <a:endParaRPr lang="en-US" sz="2000" dirty="0"/>
                    </a:p>
                  </a:txBody>
                  <a:tcPr>
                    <a:noFill/>
                  </a:tcPr>
                </a:tc>
              </a:tr>
              <a:tr h="381285">
                <a:tc>
                  <a:txBody>
                    <a:bodyPr/>
                    <a:lstStyle/>
                    <a:p>
                      <a:r>
                        <a:rPr lang="en-US" sz="2000" dirty="0" smtClean="0"/>
                        <a:t>5</a:t>
                      </a:r>
                      <a:endParaRPr lang="en-US" sz="2000" dirty="0"/>
                    </a:p>
                  </a:txBody>
                  <a:tcPr>
                    <a:noFill/>
                  </a:tcPr>
                </a:tc>
              </a:tr>
              <a:tr h="381285">
                <a:tc>
                  <a:txBody>
                    <a:bodyPr/>
                    <a:lstStyle/>
                    <a:p>
                      <a:r>
                        <a:rPr lang="en-US" sz="2000" dirty="0" smtClean="0"/>
                        <a:t>6</a:t>
                      </a:r>
                      <a:endParaRPr lang="en-US" sz="2000" dirty="0"/>
                    </a:p>
                  </a:txBody>
                  <a:tcPr>
                    <a:noFill/>
                  </a:tcPr>
                </a:tc>
              </a:tr>
              <a:tr h="381285">
                <a:tc>
                  <a:txBody>
                    <a:bodyPr/>
                    <a:lstStyle/>
                    <a:p>
                      <a:r>
                        <a:rPr lang="en-US" sz="2000" dirty="0" smtClean="0"/>
                        <a:t>7</a:t>
                      </a:r>
                      <a:endParaRPr lang="en-US" sz="2000" dirty="0"/>
                    </a:p>
                  </a:txBody>
                  <a:tcPr>
                    <a:noFill/>
                  </a:tcPr>
                </a:tc>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3563255963"/>
              </p:ext>
            </p:extLst>
          </p:nvPr>
        </p:nvGraphicFramePr>
        <p:xfrm>
          <a:off x="5524090" y="2083774"/>
          <a:ext cx="2637943" cy="463528"/>
        </p:xfrm>
        <a:graphic>
          <a:graphicData uri="http://schemas.openxmlformats.org/drawingml/2006/table">
            <a:tbl>
              <a:tblPr>
                <a:tableStyleId>{5C22544A-7EE6-4342-B048-85BDC9FD1C3A}</a:tableStyleId>
              </a:tblPr>
              <a:tblGrid>
                <a:gridCol w="376849"/>
                <a:gridCol w="376849"/>
                <a:gridCol w="376849"/>
                <a:gridCol w="376849"/>
                <a:gridCol w="376849"/>
                <a:gridCol w="376849"/>
                <a:gridCol w="376849"/>
              </a:tblGrid>
              <a:tr h="463528">
                <a:tc>
                  <a:txBody>
                    <a:bodyPr/>
                    <a:lstStyle/>
                    <a:p>
                      <a:r>
                        <a:rPr lang="en-US" sz="2000" dirty="0" smtClean="0"/>
                        <a:t>2</a:t>
                      </a:r>
                      <a:endParaRPr lang="en-US" sz="2000" dirty="0"/>
                    </a:p>
                  </a:txBody>
                  <a:tcPr>
                    <a:noFill/>
                  </a:tcPr>
                </a:tc>
                <a:tc>
                  <a:txBody>
                    <a:bodyPr/>
                    <a:lstStyle/>
                    <a:p>
                      <a:r>
                        <a:rPr lang="en-US" sz="2000" dirty="0" smtClean="0"/>
                        <a:t>3</a:t>
                      </a:r>
                      <a:endParaRPr lang="en-US" sz="2000" dirty="0"/>
                    </a:p>
                  </a:txBody>
                  <a:tcPr>
                    <a:noFill/>
                  </a:tcPr>
                </a:tc>
                <a:tc>
                  <a:txBody>
                    <a:bodyPr/>
                    <a:lstStyle/>
                    <a:p>
                      <a:r>
                        <a:rPr lang="en-US" sz="2000" dirty="0" smtClean="0"/>
                        <a:t>4</a:t>
                      </a:r>
                      <a:endParaRPr lang="en-US" sz="2000" dirty="0"/>
                    </a:p>
                  </a:txBody>
                  <a:tcPr>
                    <a:noFill/>
                  </a:tcPr>
                </a:tc>
                <a:tc>
                  <a:txBody>
                    <a:bodyPr/>
                    <a:lstStyle/>
                    <a:p>
                      <a:r>
                        <a:rPr lang="en-US" sz="2000" dirty="0" smtClean="0"/>
                        <a:t>5</a:t>
                      </a:r>
                      <a:endParaRPr lang="en-US" sz="2000" dirty="0"/>
                    </a:p>
                  </a:txBody>
                  <a:tcPr>
                    <a:noFill/>
                  </a:tcPr>
                </a:tc>
                <a:tc>
                  <a:txBody>
                    <a:bodyPr/>
                    <a:lstStyle/>
                    <a:p>
                      <a:r>
                        <a:rPr lang="en-US" sz="2000" dirty="0" smtClean="0"/>
                        <a:t>6</a:t>
                      </a:r>
                      <a:endParaRPr lang="en-US" sz="2000" dirty="0"/>
                    </a:p>
                  </a:txBody>
                  <a:tcPr>
                    <a:noFill/>
                  </a:tcPr>
                </a:tc>
                <a:tc>
                  <a:txBody>
                    <a:bodyPr/>
                    <a:lstStyle/>
                    <a:p>
                      <a:r>
                        <a:rPr lang="en-US" sz="2000" dirty="0" smtClean="0"/>
                        <a:t>7</a:t>
                      </a:r>
                      <a:endParaRPr lang="en-US" sz="2000" dirty="0"/>
                    </a:p>
                  </a:txBody>
                  <a:tcPr>
                    <a:noFill/>
                  </a:tcPr>
                </a:tc>
                <a:tc>
                  <a:txBody>
                    <a:bodyPr/>
                    <a:lstStyle/>
                    <a:p>
                      <a:r>
                        <a:rPr lang="en-US" sz="2000" dirty="0" smtClean="0"/>
                        <a:t>8</a:t>
                      </a:r>
                      <a:endParaRPr lang="en-US" sz="2000" dirty="0"/>
                    </a:p>
                  </a:txBody>
                  <a:tcPr>
                    <a:noFill/>
                  </a:tcPr>
                </a:tc>
              </a:tr>
            </a:tbl>
          </a:graphicData>
        </a:graphic>
      </p:graphicFrame>
      <p:sp>
        <p:nvSpPr>
          <p:cNvPr id="29" name="TextBox 28"/>
          <p:cNvSpPr txBox="1"/>
          <p:nvPr/>
        </p:nvSpPr>
        <p:spPr>
          <a:xfrm>
            <a:off x="4599045" y="2020428"/>
            <a:ext cx="796787" cy="400110"/>
          </a:xfrm>
          <a:prstGeom prst="rect">
            <a:avLst/>
          </a:prstGeom>
          <a:noFill/>
        </p:spPr>
        <p:txBody>
          <a:bodyPr wrap="square" rtlCol="0">
            <a:spAutoFit/>
          </a:bodyPr>
          <a:lstStyle/>
          <a:p>
            <a:r>
              <a:rPr lang="en-US" sz="2000" dirty="0" smtClean="0"/>
              <a:t>SNP #</a:t>
            </a:r>
            <a:endParaRPr lang="en-US" sz="2000" dirty="0"/>
          </a:p>
        </p:txBody>
      </p:sp>
      <p:sp>
        <p:nvSpPr>
          <p:cNvPr id="30" name="Rectangle 29"/>
          <p:cNvSpPr/>
          <p:nvPr/>
        </p:nvSpPr>
        <p:spPr>
          <a:xfrm>
            <a:off x="669005" y="3569265"/>
            <a:ext cx="371881" cy="371881"/>
          </a:xfrm>
          <a:prstGeom prst="rect">
            <a:avLst/>
          </a:prstGeom>
          <a:solidFill>
            <a:srgbClr val="FF66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672431" y="3992333"/>
            <a:ext cx="371881" cy="371881"/>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672431" y="4411509"/>
            <a:ext cx="371881" cy="371881"/>
          </a:xfrm>
          <a:prstGeom prst="rect">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6550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45" y="274638"/>
            <a:ext cx="8377755" cy="1143000"/>
          </a:xfrm>
        </p:spPr>
        <p:txBody>
          <a:bodyPr>
            <a:noAutofit/>
          </a:bodyPr>
          <a:lstStyle/>
          <a:p>
            <a:r>
              <a:rPr lang="en-US" dirty="0" smtClean="0">
                <a:solidFill>
                  <a:srgbClr val="E46C0A"/>
                </a:solidFill>
              </a:rPr>
              <a:t>Problem: Patient Privacy</a:t>
            </a:r>
            <a:endParaRPr lang="en-US" dirty="0">
              <a:solidFill>
                <a:srgbClr val="E46C0A"/>
              </a:solidFill>
            </a:endParaRPr>
          </a:p>
        </p:txBody>
      </p:sp>
      <p:sp>
        <p:nvSpPr>
          <p:cNvPr id="3" name="Content Placeholder 2"/>
          <p:cNvSpPr>
            <a:spLocks noGrp="1"/>
          </p:cNvSpPr>
          <p:nvPr>
            <p:ph idx="1"/>
          </p:nvPr>
        </p:nvSpPr>
        <p:spPr>
          <a:xfrm>
            <a:off x="457200" y="1600200"/>
            <a:ext cx="8339350" cy="5054820"/>
          </a:xfrm>
        </p:spPr>
        <p:txBody>
          <a:bodyPr>
            <a:noAutofit/>
          </a:bodyPr>
          <a:lstStyle/>
          <a:p>
            <a:pPr>
              <a:buNone/>
            </a:pPr>
            <a:r>
              <a:rPr lang="en-US" dirty="0" smtClean="0"/>
              <a:t>Given the SNP correlations, one can …</a:t>
            </a:r>
          </a:p>
          <a:p>
            <a:r>
              <a:rPr lang="en-US" dirty="0" smtClean="0"/>
              <a:t>Determine if a particular patient participated</a:t>
            </a:r>
          </a:p>
          <a:p>
            <a:pPr lvl="1"/>
            <a:r>
              <a:rPr lang="en-US" dirty="0" smtClean="0"/>
              <a:t>Homer et al. “Resolving Individuals Contributing Trace Amounts of DNA to Highly Complex Mixtures Using High-Density SNP Genotyping Microarrays”</a:t>
            </a:r>
          </a:p>
          <a:p>
            <a:r>
              <a:rPr lang="en-US" dirty="0" smtClean="0"/>
              <a:t>Reconstruct raw DNA sequences!</a:t>
            </a:r>
          </a:p>
          <a:p>
            <a:pPr lvl="1"/>
            <a:r>
              <a:rPr lang="en-US" dirty="0" smtClean="0"/>
              <a:t>Wang et al. “Learning Your Identity and Disease from Research Papers: Information Leaks in Genome Wide Association Study”</a:t>
            </a:r>
          </a:p>
        </p:txBody>
      </p:sp>
      <p:sp>
        <p:nvSpPr>
          <p:cNvPr id="4" name="Slide Number Placeholder 3"/>
          <p:cNvSpPr>
            <a:spLocks noGrp="1"/>
          </p:cNvSpPr>
          <p:nvPr>
            <p:ph type="sldNum" sz="quarter" idx="12"/>
          </p:nvPr>
        </p:nvSpPr>
        <p:spPr/>
        <p:txBody>
          <a:bodyPr/>
          <a:lstStyle/>
          <a:p>
            <a:fld id="{90D3B3D3-21FC-49CD-9F85-76D8CC0B4F33}" type="slidenum">
              <a:rPr lang="en-US" smtClean="0"/>
              <a:pPr/>
              <a:t>8</a:t>
            </a:fld>
            <a:endParaRPr lang="en-US"/>
          </a:p>
        </p:txBody>
      </p:sp>
      <p:sp>
        <p:nvSpPr>
          <p:cNvPr id="7" name="TextBox 6"/>
          <p:cNvSpPr txBox="1"/>
          <p:nvPr/>
        </p:nvSpPr>
        <p:spPr>
          <a:xfrm>
            <a:off x="4725620" y="6117350"/>
            <a:ext cx="3648475" cy="400110"/>
          </a:xfrm>
          <a:prstGeom prst="rect">
            <a:avLst/>
          </a:prstGeom>
          <a:solidFill>
            <a:srgbClr val="FF7575"/>
          </a:solidFill>
          <a:ln>
            <a:solidFill>
              <a:schemeClr val="tx1"/>
            </a:solidFill>
          </a:ln>
        </p:spPr>
        <p:txBody>
          <a:bodyPr wrap="square" rtlCol="0">
            <a:spAutoFit/>
          </a:bodyPr>
          <a:lstStyle/>
          <a:p>
            <a:r>
              <a:rPr lang="en-US" sz="2000" dirty="0" smtClean="0"/>
              <a:t>Breaks privacy of </a:t>
            </a:r>
            <a:r>
              <a:rPr lang="en-US" sz="2000" u="sng" dirty="0" smtClean="0"/>
              <a:t>all</a:t>
            </a:r>
            <a:r>
              <a:rPr lang="en-US" sz="2000" dirty="0" smtClean="0"/>
              <a:t> participants</a:t>
            </a:r>
          </a:p>
        </p:txBody>
      </p:sp>
    </p:spTree>
    <p:extLst>
      <p:ext uri="{BB962C8B-B14F-4D97-AF65-F5344CB8AC3E}">
        <p14:creationId xmlns:p14="http://schemas.microsoft.com/office/powerpoint/2010/main" val="1766000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64" name="Picture 8" descr="https://encrypted-tbn1.gstatic.com/images?q=tbn:ANd9GcT-QDlahzxLGc3A1f1kJcpnRFUIUz0nvixMETy2ig_0ZXI3Y-z2bA"/>
          <p:cNvPicPr>
            <a:picLocks noChangeAspect="1" noChangeArrowheads="1"/>
          </p:cNvPicPr>
          <p:nvPr/>
        </p:nvPicPr>
        <p:blipFill>
          <a:blip r:embed="rId3" cstate="print"/>
          <a:srcRect/>
          <a:stretch>
            <a:fillRect/>
          </a:stretch>
        </p:blipFill>
        <p:spPr bwMode="auto">
          <a:xfrm>
            <a:off x="8305800" y="76200"/>
            <a:ext cx="707418" cy="742950"/>
          </a:xfrm>
          <a:prstGeom prst="rect">
            <a:avLst/>
          </a:prstGeom>
          <a:noFill/>
        </p:spPr>
      </p:pic>
      <p:sp>
        <p:nvSpPr>
          <p:cNvPr id="3" name="Content Placeholder 2"/>
          <p:cNvSpPr>
            <a:spLocks noGrp="1"/>
          </p:cNvSpPr>
          <p:nvPr>
            <p:ph sz="quarter" idx="1"/>
          </p:nvPr>
        </p:nvSpPr>
        <p:spPr>
          <a:xfrm>
            <a:off x="304800" y="1524000"/>
            <a:ext cx="8458200" cy="1752600"/>
          </a:xfrm>
        </p:spPr>
        <p:txBody>
          <a:bodyPr>
            <a:noAutofit/>
          </a:bodyPr>
          <a:lstStyle/>
          <a:p>
            <a:pPr algn="ctr">
              <a:buNone/>
            </a:pPr>
            <a:r>
              <a:rPr lang="en-US" sz="3600" dirty="0" smtClean="0"/>
              <a:t>Mechanism is </a:t>
            </a:r>
            <a:r>
              <a:rPr lang="en-US" sz="3600" dirty="0" smtClean="0">
                <a:solidFill>
                  <a:srgbClr val="C00000"/>
                </a:solidFill>
              </a:rPr>
              <a:t>differentially private </a:t>
            </a:r>
            <a:r>
              <a:rPr lang="en-US" sz="3600" dirty="0" smtClean="0"/>
              <a:t>if every output is produced with similar probability whether any given input is included or not</a:t>
            </a:r>
          </a:p>
          <a:p>
            <a:pPr algn="ctr"/>
            <a:endParaRPr lang="en-US" sz="3600" dirty="0"/>
          </a:p>
        </p:txBody>
      </p:sp>
      <p:graphicFrame>
        <p:nvGraphicFramePr>
          <p:cNvPr id="4" name="Table 3"/>
          <p:cNvGraphicFramePr>
            <a:graphicFrameLocks noGrp="1"/>
          </p:cNvGraphicFramePr>
          <p:nvPr/>
        </p:nvGraphicFramePr>
        <p:xfrm>
          <a:off x="990600" y="3352800"/>
          <a:ext cx="1676400" cy="2072640"/>
        </p:xfrm>
        <a:graphic>
          <a:graphicData uri="http://schemas.openxmlformats.org/drawingml/2006/table">
            <a:tbl>
              <a:tblPr firstRow="1" bandRow="1">
                <a:tableStyleId>{5C22544A-7EE6-4342-B048-85BDC9FD1C3A}</a:tableStyleId>
              </a:tblPr>
              <a:tblGrid>
                <a:gridCol w="419100"/>
                <a:gridCol w="419100"/>
                <a:gridCol w="419100"/>
                <a:gridCol w="419100"/>
              </a:tblGrid>
              <a:tr h="342900">
                <a:tc>
                  <a:txBody>
                    <a:bodyPr/>
                    <a:lstStyle/>
                    <a:p>
                      <a:r>
                        <a:rPr lang="en-US" sz="2800" b="1" dirty="0" smtClean="0">
                          <a:solidFill>
                            <a:schemeClr val="bg1"/>
                          </a:solidFill>
                          <a:latin typeface="Gill Sans MT" pitchFamily="34" charset="0"/>
                        </a:rPr>
                        <a:t>A</a:t>
                      </a:r>
                      <a:endParaRPr lang="en-US" sz="2800" b="1" dirty="0">
                        <a:solidFill>
                          <a:schemeClr val="bg1"/>
                        </a:solidFill>
                        <a:latin typeface="Gill Sans MT" pitchFamily="34" charset="0"/>
                      </a:endParaRPr>
                    </a:p>
                  </a:txBody>
                  <a:tcPr>
                    <a:solidFill>
                      <a:srgbClr val="00B0F0"/>
                    </a:solidFill>
                  </a:tcPr>
                </a:tc>
                <a:tc>
                  <a:txBody>
                    <a:bodyPr/>
                    <a:lstStyle/>
                    <a:p>
                      <a:endParaRPr lang="en-US" sz="2800" dirty="0">
                        <a:latin typeface="Gill Sans MT" pitchFamily="34" charset="0"/>
                      </a:endParaRPr>
                    </a:p>
                  </a:txBody>
                  <a:tcPr>
                    <a:solidFill>
                      <a:srgbClr val="00B0F0"/>
                    </a:solidFill>
                  </a:tcPr>
                </a:tc>
                <a:tc>
                  <a:txBody>
                    <a:bodyPr/>
                    <a:lstStyle/>
                    <a:p>
                      <a:endParaRPr lang="en-US" sz="2800">
                        <a:latin typeface="Gill Sans MT" pitchFamily="34" charset="0"/>
                      </a:endParaRPr>
                    </a:p>
                  </a:txBody>
                  <a:tcPr>
                    <a:solidFill>
                      <a:srgbClr val="00B0F0"/>
                    </a:solidFill>
                  </a:tcPr>
                </a:tc>
                <a:tc>
                  <a:txBody>
                    <a:bodyPr/>
                    <a:lstStyle/>
                    <a:p>
                      <a:endParaRPr lang="en-US" sz="2800" dirty="0">
                        <a:latin typeface="Gill Sans MT" pitchFamily="34" charset="0"/>
                      </a:endParaRPr>
                    </a:p>
                  </a:txBody>
                  <a:tcPr>
                    <a:solidFill>
                      <a:srgbClr val="00B0F0"/>
                    </a:solidFill>
                  </a:tcPr>
                </a:tc>
              </a:tr>
              <a:tr h="342900">
                <a:tc>
                  <a:txBody>
                    <a:bodyPr/>
                    <a:lstStyle/>
                    <a:p>
                      <a:r>
                        <a:rPr lang="en-US" sz="2800" b="1" dirty="0" smtClean="0">
                          <a:solidFill>
                            <a:schemeClr val="bg1"/>
                          </a:solidFill>
                          <a:latin typeface="Gill Sans MT" pitchFamily="34" charset="0"/>
                        </a:rPr>
                        <a:t>B</a:t>
                      </a:r>
                      <a:endParaRPr lang="en-US" sz="2800" b="1" dirty="0">
                        <a:solidFill>
                          <a:schemeClr val="bg1"/>
                        </a:solidFill>
                        <a:latin typeface="Gill Sans MT" pitchFamily="34" charset="0"/>
                      </a:endParaRPr>
                    </a:p>
                  </a:txBody>
                  <a:tcPr>
                    <a:solidFill>
                      <a:srgbClr val="00B0F0"/>
                    </a:solidFill>
                  </a:tcPr>
                </a:tc>
                <a:tc>
                  <a:txBody>
                    <a:bodyPr/>
                    <a:lstStyle/>
                    <a:p>
                      <a:endParaRPr lang="en-US" sz="2800" dirty="0">
                        <a:latin typeface="Gill Sans MT" pitchFamily="34" charset="0"/>
                      </a:endParaRPr>
                    </a:p>
                  </a:txBody>
                  <a:tcPr>
                    <a:solidFill>
                      <a:srgbClr val="00B0F0"/>
                    </a:solidFill>
                  </a:tcPr>
                </a:tc>
                <a:tc>
                  <a:txBody>
                    <a:bodyPr/>
                    <a:lstStyle/>
                    <a:p>
                      <a:endParaRPr lang="en-US" sz="2800" dirty="0">
                        <a:latin typeface="Gill Sans MT" pitchFamily="34" charset="0"/>
                      </a:endParaRPr>
                    </a:p>
                  </a:txBody>
                  <a:tcPr>
                    <a:solidFill>
                      <a:srgbClr val="00B0F0"/>
                    </a:solidFill>
                  </a:tcPr>
                </a:tc>
                <a:tc>
                  <a:txBody>
                    <a:bodyPr/>
                    <a:lstStyle/>
                    <a:p>
                      <a:endParaRPr lang="en-US" sz="2800" dirty="0">
                        <a:latin typeface="Gill Sans MT" pitchFamily="34" charset="0"/>
                      </a:endParaRPr>
                    </a:p>
                  </a:txBody>
                  <a:tcPr>
                    <a:solidFill>
                      <a:srgbClr val="00B0F0"/>
                    </a:solidFill>
                  </a:tcPr>
                </a:tc>
              </a:tr>
              <a:tr h="342900">
                <a:tc>
                  <a:txBody>
                    <a:bodyPr/>
                    <a:lstStyle/>
                    <a:p>
                      <a:r>
                        <a:rPr lang="en-US" sz="2800" b="1" dirty="0" smtClean="0">
                          <a:solidFill>
                            <a:schemeClr val="bg1"/>
                          </a:solidFill>
                          <a:latin typeface="Gill Sans MT" pitchFamily="34" charset="0"/>
                        </a:rPr>
                        <a:t>C</a:t>
                      </a:r>
                      <a:endParaRPr lang="en-US" sz="2800" b="1" dirty="0">
                        <a:solidFill>
                          <a:schemeClr val="bg1"/>
                        </a:solidFill>
                        <a:latin typeface="Gill Sans MT" pitchFamily="34" charset="0"/>
                      </a:endParaRPr>
                    </a:p>
                  </a:txBody>
                  <a:tcPr>
                    <a:solidFill>
                      <a:srgbClr val="00B0F0"/>
                    </a:solidFill>
                  </a:tcPr>
                </a:tc>
                <a:tc>
                  <a:txBody>
                    <a:bodyPr/>
                    <a:lstStyle/>
                    <a:p>
                      <a:endParaRPr lang="en-US" sz="2800" dirty="0">
                        <a:latin typeface="Gill Sans MT" pitchFamily="34" charset="0"/>
                      </a:endParaRPr>
                    </a:p>
                  </a:txBody>
                  <a:tcPr>
                    <a:solidFill>
                      <a:srgbClr val="00B0F0"/>
                    </a:solidFill>
                  </a:tcPr>
                </a:tc>
                <a:tc>
                  <a:txBody>
                    <a:bodyPr/>
                    <a:lstStyle/>
                    <a:p>
                      <a:endParaRPr lang="en-US" sz="2800" dirty="0">
                        <a:latin typeface="Gill Sans MT" pitchFamily="34" charset="0"/>
                      </a:endParaRPr>
                    </a:p>
                  </a:txBody>
                  <a:tcPr>
                    <a:solidFill>
                      <a:srgbClr val="00B0F0"/>
                    </a:solidFill>
                  </a:tcPr>
                </a:tc>
                <a:tc>
                  <a:txBody>
                    <a:bodyPr/>
                    <a:lstStyle/>
                    <a:p>
                      <a:endParaRPr lang="en-US" sz="2800" dirty="0">
                        <a:latin typeface="Gill Sans MT" pitchFamily="34" charset="0"/>
                      </a:endParaRPr>
                    </a:p>
                  </a:txBody>
                  <a:tcPr>
                    <a:solidFill>
                      <a:srgbClr val="00B0F0"/>
                    </a:solidFill>
                  </a:tcPr>
                </a:tc>
              </a:tr>
              <a:tr h="342900">
                <a:tc>
                  <a:txBody>
                    <a:bodyPr/>
                    <a:lstStyle/>
                    <a:p>
                      <a:r>
                        <a:rPr lang="en-US" sz="2800" b="1" dirty="0" smtClean="0">
                          <a:solidFill>
                            <a:schemeClr val="bg1"/>
                          </a:solidFill>
                          <a:latin typeface="Gill Sans MT" pitchFamily="34" charset="0"/>
                        </a:rPr>
                        <a:t>D</a:t>
                      </a:r>
                      <a:endParaRPr lang="en-US" sz="2800" b="1" dirty="0">
                        <a:solidFill>
                          <a:schemeClr val="bg1"/>
                        </a:solidFill>
                        <a:latin typeface="Gill Sans MT" pitchFamily="34" charset="0"/>
                      </a:endParaRPr>
                    </a:p>
                  </a:txBody>
                  <a:tcPr>
                    <a:solidFill>
                      <a:srgbClr val="00B0F0"/>
                    </a:solidFill>
                  </a:tcPr>
                </a:tc>
                <a:tc>
                  <a:txBody>
                    <a:bodyPr/>
                    <a:lstStyle/>
                    <a:p>
                      <a:endParaRPr lang="en-US" sz="2800" dirty="0">
                        <a:latin typeface="Gill Sans MT" pitchFamily="34" charset="0"/>
                      </a:endParaRPr>
                    </a:p>
                  </a:txBody>
                  <a:tcPr>
                    <a:solidFill>
                      <a:srgbClr val="00B0F0"/>
                    </a:solidFill>
                  </a:tcPr>
                </a:tc>
                <a:tc>
                  <a:txBody>
                    <a:bodyPr/>
                    <a:lstStyle/>
                    <a:p>
                      <a:endParaRPr lang="en-US" sz="2800" dirty="0">
                        <a:latin typeface="Gill Sans MT" pitchFamily="34" charset="0"/>
                      </a:endParaRPr>
                    </a:p>
                  </a:txBody>
                  <a:tcPr>
                    <a:solidFill>
                      <a:srgbClr val="00B0F0"/>
                    </a:solidFill>
                  </a:tcPr>
                </a:tc>
                <a:tc>
                  <a:txBody>
                    <a:bodyPr/>
                    <a:lstStyle/>
                    <a:p>
                      <a:endParaRPr lang="en-US" sz="2800" dirty="0">
                        <a:latin typeface="Gill Sans MT" pitchFamily="34" charset="0"/>
                      </a:endParaRPr>
                    </a:p>
                  </a:txBody>
                  <a:tcPr>
                    <a:solidFill>
                      <a:srgbClr val="00B0F0"/>
                    </a:solidFill>
                  </a:tcPr>
                </a:tc>
              </a:tr>
            </a:tbl>
          </a:graphicData>
        </a:graphic>
      </p:graphicFrame>
      <p:sp>
        <p:nvSpPr>
          <p:cNvPr id="6" name="Right Arrow 5"/>
          <p:cNvSpPr/>
          <p:nvPr/>
        </p:nvSpPr>
        <p:spPr>
          <a:xfrm>
            <a:off x="2743200" y="4343400"/>
            <a:ext cx="457200" cy="38100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itchFamily="34" charset="0"/>
            </a:endParaRPr>
          </a:p>
        </p:txBody>
      </p:sp>
      <p:graphicFrame>
        <p:nvGraphicFramePr>
          <p:cNvPr id="8" name="Table 7"/>
          <p:cNvGraphicFramePr>
            <a:graphicFrameLocks noGrp="1"/>
          </p:cNvGraphicFramePr>
          <p:nvPr/>
        </p:nvGraphicFramePr>
        <p:xfrm>
          <a:off x="6781807" y="3794760"/>
          <a:ext cx="1676400" cy="1554480"/>
        </p:xfrm>
        <a:graphic>
          <a:graphicData uri="http://schemas.openxmlformats.org/drawingml/2006/table">
            <a:tbl>
              <a:tblPr firstRow="1" bandRow="1">
                <a:tableStyleId>{5C22544A-7EE6-4342-B048-85BDC9FD1C3A}</a:tableStyleId>
              </a:tblPr>
              <a:tblGrid>
                <a:gridCol w="419100"/>
                <a:gridCol w="419100"/>
                <a:gridCol w="228597"/>
                <a:gridCol w="609603"/>
              </a:tblGrid>
              <a:tr h="342900">
                <a:tc>
                  <a:txBody>
                    <a:bodyPr/>
                    <a:lstStyle/>
                    <a:p>
                      <a:r>
                        <a:rPr lang="en-US" sz="2800" b="1" dirty="0" smtClean="0">
                          <a:solidFill>
                            <a:schemeClr val="bg1"/>
                          </a:solidFill>
                          <a:latin typeface="Gill Sans MT" pitchFamily="34" charset="0"/>
                        </a:rPr>
                        <a:t>A</a:t>
                      </a:r>
                      <a:endParaRPr lang="en-US" sz="2800" b="1" dirty="0">
                        <a:solidFill>
                          <a:schemeClr val="bg1"/>
                        </a:solidFill>
                        <a:latin typeface="Gill Sans MT" pitchFamily="34" charset="0"/>
                      </a:endParaRPr>
                    </a:p>
                  </a:txBody>
                  <a:tcPr>
                    <a:solidFill>
                      <a:srgbClr val="FF0000"/>
                    </a:solidFill>
                  </a:tcPr>
                </a:tc>
                <a:tc>
                  <a:txBody>
                    <a:bodyPr/>
                    <a:lstStyle/>
                    <a:p>
                      <a:endParaRPr lang="en-US" sz="2800" dirty="0">
                        <a:latin typeface="Gill Sans MT" pitchFamily="34" charset="0"/>
                      </a:endParaRPr>
                    </a:p>
                  </a:txBody>
                  <a:tcPr>
                    <a:solidFill>
                      <a:srgbClr val="FF0000"/>
                    </a:solidFill>
                  </a:tcPr>
                </a:tc>
                <a:tc>
                  <a:txBody>
                    <a:bodyPr/>
                    <a:lstStyle/>
                    <a:p>
                      <a:endParaRPr lang="en-US" sz="2800" dirty="0">
                        <a:latin typeface="Gill Sans MT" pitchFamily="34" charset="0"/>
                      </a:endParaRPr>
                    </a:p>
                  </a:txBody>
                  <a:tcPr>
                    <a:solidFill>
                      <a:srgbClr val="FF0000"/>
                    </a:solidFill>
                  </a:tcPr>
                </a:tc>
                <a:tc>
                  <a:txBody>
                    <a:bodyPr/>
                    <a:lstStyle/>
                    <a:p>
                      <a:endParaRPr lang="en-US" sz="2800" dirty="0">
                        <a:latin typeface="Gill Sans MT" pitchFamily="34" charset="0"/>
                      </a:endParaRPr>
                    </a:p>
                  </a:txBody>
                  <a:tcPr>
                    <a:solidFill>
                      <a:srgbClr val="FF0000"/>
                    </a:solidFill>
                  </a:tcPr>
                </a:tc>
              </a:tr>
              <a:tr h="342900">
                <a:tc>
                  <a:txBody>
                    <a:bodyPr/>
                    <a:lstStyle/>
                    <a:p>
                      <a:r>
                        <a:rPr lang="en-US" sz="2800" b="1" dirty="0" smtClean="0">
                          <a:solidFill>
                            <a:schemeClr val="bg1"/>
                          </a:solidFill>
                          <a:latin typeface="Gill Sans MT" pitchFamily="34" charset="0"/>
                        </a:rPr>
                        <a:t>B</a:t>
                      </a:r>
                      <a:endParaRPr lang="en-US" sz="2800" b="1" dirty="0">
                        <a:solidFill>
                          <a:schemeClr val="bg1"/>
                        </a:solidFill>
                        <a:latin typeface="Gill Sans MT" pitchFamily="34" charset="0"/>
                      </a:endParaRPr>
                    </a:p>
                  </a:txBody>
                  <a:tcPr>
                    <a:solidFill>
                      <a:srgbClr val="FF0000"/>
                    </a:solidFill>
                  </a:tcPr>
                </a:tc>
                <a:tc>
                  <a:txBody>
                    <a:bodyPr/>
                    <a:lstStyle/>
                    <a:p>
                      <a:endParaRPr lang="en-US" sz="2800" dirty="0">
                        <a:latin typeface="Gill Sans MT" pitchFamily="34" charset="0"/>
                      </a:endParaRPr>
                    </a:p>
                  </a:txBody>
                  <a:tcPr>
                    <a:solidFill>
                      <a:srgbClr val="FF0000"/>
                    </a:solidFill>
                  </a:tcPr>
                </a:tc>
                <a:tc>
                  <a:txBody>
                    <a:bodyPr/>
                    <a:lstStyle/>
                    <a:p>
                      <a:endParaRPr lang="en-US" sz="2800">
                        <a:latin typeface="Gill Sans MT" pitchFamily="34" charset="0"/>
                      </a:endParaRPr>
                    </a:p>
                  </a:txBody>
                  <a:tcPr>
                    <a:solidFill>
                      <a:srgbClr val="FF0000"/>
                    </a:solidFill>
                  </a:tcPr>
                </a:tc>
                <a:tc>
                  <a:txBody>
                    <a:bodyPr/>
                    <a:lstStyle/>
                    <a:p>
                      <a:endParaRPr lang="en-US" sz="2800" dirty="0">
                        <a:latin typeface="Gill Sans MT" pitchFamily="34" charset="0"/>
                      </a:endParaRPr>
                    </a:p>
                  </a:txBody>
                  <a:tcPr>
                    <a:solidFill>
                      <a:srgbClr val="FF0000"/>
                    </a:solidFill>
                  </a:tcPr>
                </a:tc>
              </a:tr>
              <a:tr h="342900">
                <a:tc>
                  <a:txBody>
                    <a:bodyPr/>
                    <a:lstStyle/>
                    <a:p>
                      <a:r>
                        <a:rPr lang="en-US" sz="2800" b="1" dirty="0" smtClean="0">
                          <a:solidFill>
                            <a:schemeClr val="bg1"/>
                          </a:solidFill>
                          <a:latin typeface="Gill Sans MT" pitchFamily="34" charset="0"/>
                        </a:rPr>
                        <a:t>D</a:t>
                      </a:r>
                      <a:endParaRPr lang="en-US" sz="2800" b="1" dirty="0">
                        <a:solidFill>
                          <a:schemeClr val="bg1"/>
                        </a:solidFill>
                        <a:latin typeface="Gill Sans MT" pitchFamily="34" charset="0"/>
                      </a:endParaRPr>
                    </a:p>
                  </a:txBody>
                  <a:tcPr>
                    <a:solidFill>
                      <a:srgbClr val="FF0000"/>
                    </a:solidFill>
                  </a:tcPr>
                </a:tc>
                <a:tc>
                  <a:txBody>
                    <a:bodyPr/>
                    <a:lstStyle/>
                    <a:p>
                      <a:endParaRPr lang="en-US" sz="2800" dirty="0">
                        <a:latin typeface="Gill Sans MT" pitchFamily="34" charset="0"/>
                      </a:endParaRPr>
                    </a:p>
                  </a:txBody>
                  <a:tcPr>
                    <a:solidFill>
                      <a:srgbClr val="FF0000"/>
                    </a:solidFill>
                  </a:tcPr>
                </a:tc>
                <a:tc>
                  <a:txBody>
                    <a:bodyPr/>
                    <a:lstStyle/>
                    <a:p>
                      <a:endParaRPr lang="en-US" sz="2800" dirty="0">
                        <a:latin typeface="Gill Sans MT" pitchFamily="34" charset="0"/>
                      </a:endParaRPr>
                    </a:p>
                  </a:txBody>
                  <a:tcPr>
                    <a:solidFill>
                      <a:srgbClr val="FF0000"/>
                    </a:solidFill>
                  </a:tcPr>
                </a:tc>
                <a:tc>
                  <a:txBody>
                    <a:bodyPr/>
                    <a:lstStyle/>
                    <a:p>
                      <a:endParaRPr lang="en-US" sz="2800" dirty="0">
                        <a:latin typeface="Gill Sans MT" pitchFamily="34" charset="0"/>
                      </a:endParaRPr>
                    </a:p>
                  </a:txBody>
                  <a:tcPr>
                    <a:solidFill>
                      <a:srgbClr val="FF0000"/>
                    </a:solidFill>
                  </a:tcPr>
                </a:tc>
              </a:tr>
            </a:tbl>
          </a:graphicData>
        </a:graphic>
      </p:graphicFrame>
      <p:sp>
        <p:nvSpPr>
          <p:cNvPr id="9" name="Right Arrow 8"/>
          <p:cNvSpPr/>
          <p:nvPr/>
        </p:nvSpPr>
        <p:spPr>
          <a:xfrm rot="10800000">
            <a:off x="6248401" y="4404359"/>
            <a:ext cx="457204" cy="38100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itchFamily="34" charset="0"/>
            </a:endParaRPr>
          </a:p>
        </p:txBody>
      </p:sp>
      <p:sp>
        <p:nvSpPr>
          <p:cNvPr id="14" name="Oval 13"/>
          <p:cNvSpPr/>
          <p:nvPr/>
        </p:nvSpPr>
        <p:spPr>
          <a:xfrm>
            <a:off x="838200" y="4419600"/>
            <a:ext cx="1981200" cy="457200"/>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itchFamily="34" charset="0"/>
            </a:endParaRPr>
          </a:p>
        </p:txBody>
      </p:sp>
      <p:pic>
        <p:nvPicPr>
          <p:cNvPr id="15" name="Picture 1"/>
          <p:cNvPicPr>
            <a:picLocks noChangeAspect="1" noChangeArrowheads="1"/>
          </p:cNvPicPr>
          <p:nvPr/>
        </p:nvPicPr>
        <p:blipFill>
          <a:blip r:embed="rId4" cstate="print"/>
          <a:srcRect/>
          <a:stretch>
            <a:fillRect/>
          </a:stretch>
        </p:blipFill>
        <p:spPr bwMode="auto">
          <a:xfrm>
            <a:off x="381000" y="3352800"/>
            <a:ext cx="457200" cy="457200"/>
          </a:xfrm>
          <a:prstGeom prst="rect">
            <a:avLst/>
          </a:prstGeom>
          <a:noFill/>
          <a:ln w="9525">
            <a:noFill/>
            <a:miter lim="800000"/>
            <a:headEnd/>
            <a:tailEnd/>
          </a:ln>
          <a:effectLst/>
        </p:spPr>
      </p:pic>
      <p:pic>
        <p:nvPicPr>
          <p:cNvPr id="17" name="Picture 2"/>
          <p:cNvPicPr>
            <a:picLocks noChangeAspect="1" noChangeArrowheads="1"/>
          </p:cNvPicPr>
          <p:nvPr/>
        </p:nvPicPr>
        <p:blipFill>
          <a:blip r:embed="rId5" cstate="print"/>
          <a:srcRect/>
          <a:stretch>
            <a:fillRect/>
          </a:stretch>
        </p:blipFill>
        <p:spPr bwMode="auto">
          <a:xfrm>
            <a:off x="381000" y="3886200"/>
            <a:ext cx="457200" cy="457200"/>
          </a:xfrm>
          <a:prstGeom prst="rect">
            <a:avLst/>
          </a:prstGeom>
          <a:noFill/>
          <a:ln w="9525">
            <a:noFill/>
            <a:miter lim="800000"/>
            <a:headEnd/>
            <a:tailEnd/>
          </a:ln>
          <a:effectLst/>
        </p:spPr>
      </p:pic>
      <p:pic>
        <p:nvPicPr>
          <p:cNvPr id="18" name="Picture 3"/>
          <p:cNvPicPr>
            <a:picLocks noChangeAspect="1" noChangeArrowheads="1"/>
          </p:cNvPicPr>
          <p:nvPr/>
        </p:nvPicPr>
        <p:blipFill>
          <a:blip r:embed="rId6" cstate="print"/>
          <a:srcRect/>
          <a:stretch>
            <a:fillRect/>
          </a:stretch>
        </p:blipFill>
        <p:spPr bwMode="auto">
          <a:xfrm>
            <a:off x="381000" y="4419600"/>
            <a:ext cx="457200" cy="457200"/>
          </a:xfrm>
          <a:prstGeom prst="rect">
            <a:avLst/>
          </a:prstGeom>
          <a:noFill/>
          <a:ln w="9525">
            <a:noFill/>
            <a:miter lim="800000"/>
            <a:headEnd/>
            <a:tailEnd/>
          </a:ln>
          <a:effectLst/>
        </p:spPr>
      </p:pic>
      <p:pic>
        <p:nvPicPr>
          <p:cNvPr id="19" name="Picture 4"/>
          <p:cNvPicPr>
            <a:picLocks noChangeAspect="1" noChangeArrowheads="1"/>
          </p:cNvPicPr>
          <p:nvPr/>
        </p:nvPicPr>
        <p:blipFill>
          <a:blip r:embed="rId7" cstate="print"/>
          <a:srcRect/>
          <a:stretch>
            <a:fillRect/>
          </a:stretch>
        </p:blipFill>
        <p:spPr bwMode="auto">
          <a:xfrm>
            <a:off x="381000" y="4876800"/>
            <a:ext cx="457200" cy="457200"/>
          </a:xfrm>
          <a:prstGeom prst="rect">
            <a:avLst/>
          </a:prstGeom>
          <a:noFill/>
          <a:ln w="9525">
            <a:noFill/>
            <a:miter lim="800000"/>
            <a:headEnd/>
            <a:tailEnd/>
          </a:ln>
          <a:effectLst/>
        </p:spPr>
      </p:pic>
      <p:pic>
        <p:nvPicPr>
          <p:cNvPr id="20" name="Picture 1"/>
          <p:cNvPicPr>
            <a:picLocks noChangeAspect="1" noChangeArrowheads="1"/>
          </p:cNvPicPr>
          <p:nvPr/>
        </p:nvPicPr>
        <p:blipFill>
          <a:blip r:embed="rId4" cstate="print"/>
          <a:srcRect/>
          <a:stretch>
            <a:fillRect/>
          </a:stretch>
        </p:blipFill>
        <p:spPr bwMode="auto">
          <a:xfrm>
            <a:off x="8610606" y="3794760"/>
            <a:ext cx="457200" cy="457200"/>
          </a:xfrm>
          <a:prstGeom prst="rect">
            <a:avLst/>
          </a:prstGeom>
          <a:noFill/>
          <a:ln w="9525">
            <a:noFill/>
            <a:miter lim="800000"/>
            <a:headEnd/>
            <a:tailEnd/>
          </a:ln>
          <a:effectLst/>
        </p:spPr>
      </p:pic>
      <p:pic>
        <p:nvPicPr>
          <p:cNvPr id="22" name="Picture 2"/>
          <p:cNvPicPr>
            <a:picLocks noChangeAspect="1" noChangeArrowheads="1"/>
          </p:cNvPicPr>
          <p:nvPr/>
        </p:nvPicPr>
        <p:blipFill>
          <a:blip r:embed="rId5" cstate="print"/>
          <a:srcRect/>
          <a:stretch>
            <a:fillRect/>
          </a:stretch>
        </p:blipFill>
        <p:spPr bwMode="auto">
          <a:xfrm>
            <a:off x="8610606" y="4328160"/>
            <a:ext cx="457200" cy="457200"/>
          </a:xfrm>
          <a:prstGeom prst="rect">
            <a:avLst/>
          </a:prstGeom>
          <a:noFill/>
          <a:ln w="9525">
            <a:noFill/>
            <a:miter lim="800000"/>
            <a:headEnd/>
            <a:tailEnd/>
          </a:ln>
          <a:effectLst/>
        </p:spPr>
      </p:pic>
      <p:pic>
        <p:nvPicPr>
          <p:cNvPr id="24" name="Picture 4"/>
          <p:cNvPicPr>
            <a:picLocks noChangeAspect="1" noChangeArrowheads="1"/>
          </p:cNvPicPr>
          <p:nvPr/>
        </p:nvPicPr>
        <p:blipFill>
          <a:blip r:embed="rId7" cstate="print"/>
          <a:srcRect/>
          <a:stretch>
            <a:fillRect/>
          </a:stretch>
        </p:blipFill>
        <p:spPr bwMode="auto">
          <a:xfrm>
            <a:off x="8610606" y="4861560"/>
            <a:ext cx="457200" cy="457200"/>
          </a:xfrm>
          <a:prstGeom prst="rect">
            <a:avLst/>
          </a:prstGeom>
          <a:noFill/>
          <a:ln w="9525">
            <a:noFill/>
            <a:miter lim="800000"/>
            <a:headEnd/>
            <a:tailEnd/>
          </a:ln>
          <a:effectLst/>
        </p:spPr>
      </p:pic>
      <p:sp>
        <p:nvSpPr>
          <p:cNvPr id="25" name="Freeform 10"/>
          <p:cNvSpPr>
            <a:spLocks/>
          </p:cNvSpPr>
          <p:nvPr/>
        </p:nvSpPr>
        <p:spPr bwMode="auto">
          <a:xfrm>
            <a:off x="3276600" y="4278868"/>
            <a:ext cx="2514600" cy="369332"/>
          </a:xfrm>
          <a:custGeom>
            <a:avLst/>
            <a:gdLst>
              <a:gd name="T0" fmla="*/ 0 w 4608"/>
              <a:gd name="T1" fmla="*/ 2147483647 h 1288"/>
              <a:gd name="T2" fmla="*/ 2147483647 w 4608"/>
              <a:gd name="T3" fmla="*/ 2147483647 h 1288"/>
              <a:gd name="T4" fmla="*/ 2147483647 w 4608"/>
              <a:gd name="T5" fmla="*/ 2147483647 h 1288"/>
              <a:gd name="T6" fmla="*/ 2147483647 w 4608"/>
              <a:gd name="T7" fmla="*/ 2147483647 h 1288"/>
              <a:gd name="T8" fmla="*/ 2147483647 w 4608"/>
              <a:gd name="T9" fmla="*/ 2147483647 h 1288"/>
              <a:gd name="T10" fmla="*/ 2147483647 w 4608"/>
              <a:gd name="T11" fmla="*/ 2147483647 h 1288"/>
              <a:gd name="T12" fmla="*/ 2147483647 w 4608"/>
              <a:gd name="T13" fmla="*/ 2147483647 h 1288"/>
              <a:gd name="T14" fmla="*/ 2147483647 w 4608"/>
              <a:gd name="T15" fmla="*/ 2147483647 h 1288"/>
              <a:gd name="T16" fmla="*/ 2147483647 w 4608"/>
              <a:gd name="T17" fmla="*/ 2147483647 h 1288"/>
              <a:gd name="T18" fmla="*/ 2147483647 w 4608"/>
              <a:gd name="T19" fmla="*/ 2147483647 h 1288"/>
              <a:gd name="T20" fmla="*/ 2147483647 w 4608"/>
              <a:gd name="T21" fmla="*/ 2147483647 h 1288"/>
              <a:gd name="T22" fmla="*/ 2147483647 w 4608"/>
              <a:gd name="T23" fmla="*/ 2147483647 h 1288"/>
              <a:gd name="T24" fmla="*/ 2147483647 w 4608"/>
              <a:gd name="T25" fmla="*/ 2147483647 h 1288"/>
              <a:gd name="T26" fmla="*/ 2147483647 w 4608"/>
              <a:gd name="T27" fmla="*/ 2147483647 h 12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608"/>
              <a:gd name="T43" fmla="*/ 0 h 1288"/>
              <a:gd name="T44" fmla="*/ 4608 w 4608"/>
              <a:gd name="T45" fmla="*/ 1288 h 12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608" h="1288">
                <a:moveTo>
                  <a:pt x="0" y="1096"/>
                </a:moveTo>
                <a:cubicBezTo>
                  <a:pt x="192" y="1092"/>
                  <a:pt x="384" y="1088"/>
                  <a:pt x="528" y="1048"/>
                </a:cubicBezTo>
                <a:cubicBezTo>
                  <a:pt x="672" y="1008"/>
                  <a:pt x="760" y="944"/>
                  <a:pt x="864" y="856"/>
                </a:cubicBezTo>
                <a:cubicBezTo>
                  <a:pt x="968" y="768"/>
                  <a:pt x="1056" y="640"/>
                  <a:pt x="1152" y="520"/>
                </a:cubicBezTo>
                <a:cubicBezTo>
                  <a:pt x="1248" y="400"/>
                  <a:pt x="1352" y="216"/>
                  <a:pt x="1440" y="136"/>
                </a:cubicBezTo>
                <a:cubicBezTo>
                  <a:pt x="1528" y="56"/>
                  <a:pt x="1592" y="0"/>
                  <a:pt x="1680" y="40"/>
                </a:cubicBezTo>
                <a:cubicBezTo>
                  <a:pt x="1768" y="80"/>
                  <a:pt x="1904" y="296"/>
                  <a:pt x="1968" y="376"/>
                </a:cubicBezTo>
                <a:cubicBezTo>
                  <a:pt x="2032" y="456"/>
                  <a:pt x="2024" y="464"/>
                  <a:pt x="2064" y="520"/>
                </a:cubicBezTo>
                <a:cubicBezTo>
                  <a:pt x="2104" y="576"/>
                  <a:pt x="2128" y="656"/>
                  <a:pt x="2208" y="712"/>
                </a:cubicBezTo>
                <a:cubicBezTo>
                  <a:pt x="2288" y="768"/>
                  <a:pt x="2440" y="808"/>
                  <a:pt x="2544" y="856"/>
                </a:cubicBezTo>
                <a:cubicBezTo>
                  <a:pt x="2648" y="904"/>
                  <a:pt x="2704" y="952"/>
                  <a:pt x="2832" y="1000"/>
                </a:cubicBezTo>
                <a:cubicBezTo>
                  <a:pt x="2960" y="1048"/>
                  <a:pt x="3152" y="1104"/>
                  <a:pt x="3312" y="1144"/>
                </a:cubicBezTo>
                <a:cubicBezTo>
                  <a:pt x="3472" y="1184"/>
                  <a:pt x="3576" y="1216"/>
                  <a:pt x="3792" y="1240"/>
                </a:cubicBezTo>
                <a:cubicBezTo>
                  <a:pt x="4008" y="1264"/>
                  <a:pt x="4472" y="1280"/>
                  <a:pt x="4608" y="1288"/>
                </a:cubicBezTo>
              </a:path>
            </a:pathLst>
          </a:custGeom>
          <a:noFill/>
          <a:ln w="28575">
            <a:solidFill>
              <a:srgbClr val="00B0F0"/>
            </a:solidFill>
            <a:round/>
            <a:headEnd/>
            <a:tailEnd/>
          </a:ln>
        </p:spPr>
        <p:txBody>
          <a:bodyPr wrap="square">
            <a:spAutoFit/>
          </a:bodyPr>
          <a:lstStyle/>
          <a:p>
            <a:endParaRPr lang="en-US">
              <a:latin typeface="Georgia" pitchFamily="18" charset="0"/>
            </a:endParaRPr>
          </a:p>
        </p:txBody>
      </p:sp>
      <p:sp>
        <p:nvSpPr>
          <p:cNvPr id="27" name="Freeform 13"/>
          <p:cNvSpPr>
            <a:spLocks/>
          </p:cNvSpPr>
          <p:nvPr/>
        </p:nvSpPr>
        <p:spPr bwMode="auto">
          <a:xfrm>
            <a:off x="3505200" y="4267200"/>
            <a:ext cx="2362200" cy="369332"/>
          </a:xfrm>
          <a:custGeom>
            <a:avLst/>
            <a:gdLst>
              <a:gd name="T0" fmla="*/ 0 w 4608"/>
              <a:gd name="T1" fmla="*/ 2147483647 h 1288"/>
              <a:gd name="T2" fmla="*/ 2147483647 w 4608"/>
              <a:gd name="T3" fmla="*/ 2147483647 h 1288"/>
              <a:gd name="T4" fmla="*/ 2147483647 w 4608"/>
              <a:gd name="T5" fmla="*/ 2147483647 h 1288"/>
              <a:gd name="T6" fmla="*/ 2147483647 w 4608"/>
              <a:gd name="T7" fmla="*/ 2147483647 h 1288"/>
              <a:gd name="T8" fmla="*/ 2147483647 w 4608"/>
              <a:gd name="T9" fmla="*/ 2147483647 h 1288"/>
              <a:gd name="T10" fmla="*/ 2147483647 w 4608"/>
              <a:gd name="T11" fmla="*/ 2147483647 h 1288"/>
              <a:gd name="T12" fmla="*/ 2147483647 w 4608"/>
              <a:gd name="T13" fmla="*/ 2147483647 h 1288"/>
              <a:gd name="T14" fmla="*/ 2147483647 w 4608"/>
              <a:gd name="T15" fmla="*/ 2147483647 h 1288"/>
              <a:gd name="T16" fmla="*/ 2147483647 w 4608"/>
              <a:gd name="T17" fmla="*/ 2147483647 h 1288"/>
              <a:gd name="T18" fmla="*/ 2147483647 w 4608"/>
              <a:gd name="T19" fmla="*/ 2147483647 h 1288"/>
              <a:gd name="T20" fmla="*/ 2147483647 w 4608"/>
              <a:gd name="T21" fmla="*/ 2147483647 h 1288"/>
              <a:gd name="T22" fmla="*/ 2147483647 w 4608"/>
              <a:gd name="T23" fmla="*/ 2147483647 h 1288"/>
              <a:gd name="T24" fmla="*/ 2147483647 w 4608"/>
              <a:gd name="T25" fmla="*/ 2147483647 h 1288"/>
              <a:gd name="T26" fmla="*/ 2147483647 w 4608"/>
              <a:gd name="T27" fmla="*/ 2147483647 h 12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608"/>
              <a:gd name="T43" fmla="*/ 0 h 1288"/>
              <a:gd name="T44" fmla="*/ 4608 w 4608"/>
              <a:gd name="T45" fmla="*/ 1288 h 12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608" h="1288">
                <a:moveTo>
                  <a:pt x="0" y="1096"/>
                </a:moveTo>
                <a:cubicBezTo>
                  <a:pt x="192" y="1092"/>
                  <a:pt x="384" y="1088"/>
                  <a:pt x="528" y="1048"/>
                </a:cubicBezTo>
                <a:cubicBezTo>
                  <a:pt x="672" y="1008"/>
                  <a:pt x="760" y="944"/>
                  <a:pt x="864" y="856"/>
                </a:cubicBezTo>
                <a:cubicBezTo>
                  <a:pt x="968" y="768"/>
                  <a:pt x="1056" y="640"/>
                  <a:pt x="1152" y="520"/>
                </a:cubicBezTo>
                <a:cubicBezTo>
                  <a:pt x="1248" y="400"/>
                  <a:pt x="1352" y="216"/>
                  <a:pt x="1440" y="136"/>
                </a:cubicBezTo>
                <a:cubicBezTo>
                  <a:pt x="1528" y="56"/>
                  <a:pt x="1592" y="0"/>
                  <a:pt x="1680" y="40"/>
                </a:cubicBezTo>
                <a:cubicBezTo>
                  <a:pt x="1768" y="80"/>
                  <a:pt x="1904" y="296"/>
                  <a:pt x="1968" y="376"/>
                </a:cubicBezTo>
                <a:cubicBezTo>
                  <a:pt x="2032" y="456"/>
                  <a:pt x="2024" y="464"/>
                  <a:pt x="2064" y="520"/>
                </a:cubicBezTo>
                <a:cubicBezTo>
                  <a:pt x="2104" y="576"/>
                  <a:pt x="2128" y="656"/>
                  <a:pt x="2208" y="712"/>
                </a:cubicBezTo>
                <a:cubicBezTo>
                  <a:pt x="2288" y="768"/>
                  <a:pt x="2440" y="808"/>
                  <a:pt x="2544" y="856"/>
                </a:cubicBezTo>
                <a:cubicBezTo>
                  <a:pt x="2648" y="904"/>
                  <a:pt x="2704" y="952"/>
                  <a:pt x="2832" y="1000"/>
                </a:cubicBezTo>
                <a:cubicBezTo>
                  <a:pt x="2960" y="1048"/>
                  <a:pt x="3152" y="1104"/>
                  <a:pt x="3312" y="1144"/>
                </a:cubicBezTo>
                <a:cubicBezTo>
                  <a:pt x="3472" y="1184"/>
                  <a:pt x="3576" y="1216"/>
                  <a:pt x="3792" y="1240"/>
                </a:cubicBezTo>
                <a:cubicBezTo>
                  <a:pt x="4008" y="1264"/>
                  <a:pt x="4472" y="1280"/>
                  <a:pt x="4608" y="1288"/>
                </a:cubicBezTo>
              </a:path>
            </a:pathLst>
          </a:custGeom>
          <a:noFill/>
          <a:ln w="28575">
            <a:solidFill>
              <a:srgbClr val="FF3300"/>
            </a:solidFill>
            <a:round/>
            <a:headEnd/>
            <a:tailEnd/>
          </a:ln>
        </p:spPr>
        <p:txBody>
          <a:bodyPr wrap="square">
            <a:spAutoFit/>
          </a:bodyPr>
          <a:lstStyle/>
          <a:p>
            <a:endParaRPr lang="en-US">
              <a:latin typeface="Georgia" pitchFamily="18" charset="0"/>
            </a:endParaRPr>
          </a:p>
        </p:txBody>
      </p:sp>
      <p:sp>
        <p:nvSpPr>
          <p:cNvPr id="21" name="TextBox 20"/>
          <p:cNvSpPr txBox="1"/>
          <p:nvPr/>
        </p:nvSpPr>
        <p:spPr>
          <a:xfrm>
            <a:off x="2658555" y="4724400"/>
            <a:ext cx="4123245" cy="523220"/>
          </a:xfrm>
          <a:prstGeom prst="rect">
            <a:avLst/>
          </a:prstGeom>
          <a:noFill/>
        </p:spPr>
        <p:txBody>
          <a:bodyPr wrap="none" rtlCol="0">
            <a:spAutoFit/>
          </a:bodyPr>
          <a:lstStyle/>
          <a:p>
            <a:pPr>
              <a:buNone/>
            </a:pPr>
            <a:r>
              <a:rPr lang="en-US" sz="2800" dirty="0" smtClean="0"/>
              <a:t>similar output distributions</a:t>
            </a:r>
            <a:endParaRPr lang="en-US" sz="2800" dirty="0"/>
          </a:p>
        </p:txBody>
      </p:sp>
      <p:sp>
        <p:nvSpPr>
          <p:cNvPr id="26" name="Slide Number Placeholder 5"/>
          <p:cNvSpPr>
            <a:spLocks noGrp="1"/>
          </p:cNvSpPr>
          <p:nvPr>
            <p:ph type="sldNum" sz="quarter" idx="12"/>
          </p:nvPr>
        </p:nvSpPr>
        <p:spPr>
          <a:xfrm>
            <a:off x="6934200" y="6416675"/>
            <a:ext cx="2133600" cy="365125"/>
          </a:xfrm>
          <a:noFill/>
        </p:spPr>
        <p:txBody>
          <a:bodyPr/>
          <a:lstStyle/>
          <a:p>
            <a:r>
              <a:rPr lang="en-US" dirty="0" smtClean="0">
                <a:latin typeface="Arial" pitchFamily="34" charset="0"/>
              </a:rPr>
              <a:t>slide </a:t>
            </a:r>
            <a:fld id="{DD67DDD6-B1CD-4612-B6EA-389D887C65FA}" type="slidenum">
              <a:rPr lang="en-US" smtClean="0">
                <a:latin typeface="Arial" pitchFamily="34" charset="0"/>
              </a:rPr>
              <a:pPr/>
              <a:t>9</a:t>
            </a:fld>
            <a:endParaRPr lang="en-US" dirty="0" smtClean="0">
              <a:latin typeface="Arial" pitchFamily="34" charset="0"/>
            </a:endParaRPr>
          </a:p>
        </p:txBody>
      </p:sp>
      <p:sp>
        <p:nvSpPr>
          <p:cNvPr id="28" name="Rounded Rectangle 27"/>
          <p:cNvSpPr/>
          <p:nvPr/>
        </p:nvSpPr>
        <p:spPr>
          <a:xfrm>
            <a:off x="1447800" y="5638800"/>
            <a:ext cx="6553200" cy="990600"/>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buNone/>
            </a:pPr>
            <a:r>
              <a:rPr lang="en-US" sz="2800" dirty="0" smtClean="0">
                <a:solidFill>
                  <a:schemeClr val="tx1"/>
                </a:solidFill>
              </a:rPr>
              <a:t>Risk for C does not increase much if </a:t>
            </a:r>
          </a:p>
          <a:p>
            <a:pPr algn="ctr">
              <a:lnSpc>
                <a:spcPct val="90000"/>
              </a:lnSpc>
              <a:buNone/>
            </a:pPr>
            <a:r>
              <a:rPr lang="en-US" sz="2800" dirty="0" smtClean="0">
                <a:solidFill>
                  <a:schemeClr val="tx1"/>
                </a:solidFill>
              </a:rPr>
              <a:t>her data are included in the computation</a:t>
            </a:r>
            <a:endParaRPr lang="en-US" sz="2800" dirty="0">
              <a:solidFill>
                <a:schemeClr val="tx1"/>
              </a:solidFill>
            </a:endParaRPr>
          </a:p>
        </p:txBody>
      </p:sp>
      <p:pic>
        <p:nvPicPr>
          <p:cNvPr id="96258" name="Picture 2" descr="http://cyber.law.harvard.edu/sites/cyber.law.harvard.edu/files/images/thumbnails/2010-09-28_dwork.mov.jpg"/>
          <p:cNvPicPr>
            <a:picLocks noChangeAspect="1" noChangeArrowheads="1"/>
          </p:cNvPicPr>
          <p:nvPr/>
        </p:nvPicPr>
        <p:blipFill>
          <a:blip r:embed="rId8" cstate="print"/>
          <a:srcRect l="15863" r="5258"/>
          <a:stretch>
            <a:fillRect/>
          </a:stretch>
        </p:blipFill>
        <p:spPr bwMode="auto">
          <a:xfrm>
            <a:off x="6770235" y="152400"/>
            <a:ext cx="1143000" cy="1091328"/>
          </a:xfrm>
          <a:prstGeom prst="rect">
            <a:avLst/>
          </a:prstGeom>
          <a:noFill/>
        </p:spPr>
      </p:pic>
      <p:pic>
        <p:nvPicPr>
          <p:cNvPr id="96262" name="Picture 6" descr="http://www.wisdom.weizmann.ac.il/~kobbi/Nissim-Kobbi-1.jpg"/>
          <p:cNvPicPr>
            <a:picLocks noChangeAspect="1" noChangeArrowheads="1"/>
          </p:cNvPicPr>
          <p:nvPr/>
        </p:nvPicPr>
        <p:blipFill>
          <a:blip r:embed="rId9" cstate="print"/>
          <a:srcRect/>
          <a:stretch>
            <a:fillRect/>
          </a:stretch>
        </p:blipFill>
        <p:spPr bwMode="auto">
          <a:xfrm>
            <a:off x="8382000" y="762000"/>
            <a:ext cx="609600" cy="809385"/>
          </a:xfrm>
          <a:prstGeom prst="rect">
            <a:avLst/>
          </a:prstGeom>
          <a:noFill/>
        </p:spPr>
      </p:pic>
      <p:pic>
        <p:nvPicPr>
          <p:cNvPr id="96260" name="Picture 4" descr="https://encrypted-tbn3.gstatic.com/images?q=tbn:ANd9GcRPic1EbpHyvPga_2m_z7l_tMwAGiUKkrFVMqajTFUSJ0oLLhLF"/>
          <p:cNvPicPr>
            <a:picLocks noChangeAspect="1" noChangeArrowheads="1"/>
          </p:cNvPicPr>
          <p:nvPr/>
        </p:nvPicPr>
        <p:blipFill>
          <a:blip r:embed="rId10" cstate="print"/>
          <a:srcRect/>
          <a:stretch>
            <a:fillRect/>
          </a:stretch>
        </p:blipFill>
        <p:spPr bwMode="auto">
          <a:xfrm>
            <a:off x="7696200" y="381000"/>
            <a:ext cx="762000" cy="1145082"/>
          </a:xfrm>
          <a:prstGeom prst="rect">
            <a:avLst/>
          </a:prstGeom>
          <a:noFill/>
        </p:spPr>
      </p:pic>
      <p:sp>
        <p:nvSpPr>
          <p:cNvPr id="30" name="Title 1"/>
          <p:cNvSpPr>
            <a:spLocks noGrp="1"/>
          </p:cNvSpPr>
          <p:nvPr>
            <p:ph type="title"/>
          </p:nvPr>
        </p:nvSpPr>
        <p:spPr>
          <a:xfrm>
            <a:off x="309045" y="274638"/>
            <a:ext cx="8377755" cy="1143000"/>
          </a:xfrm>
        </p:spPr>
        <p:txBody>
          <a:bodyPr>
            <a:noAutofit/>
          </a:bodyPr>
          <a:lstStyle/>
          <a:p>
            <a:r>
              <a:rPr lang="en-US" dirty="0" smtClean="0">
                <a:solidFill>
                  <a:srgbClr val="E46C0A"/>
                </a:solidFill>
              </a:rPr>
              <a:t>Differential Privacy</a:t>
            </a:r>
            <a:endParaRPr lang="en-US" dirty="0">
              <a:solidFill>
                <a:srgbClr val="E46C0A"/>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10803</TotalTime>
  <Words>1315</Words>
  <Application>Microsoft Office PowerPoint</Application>
  <PresentationFormat>On-screen Show (4:3)</PresentationFormat>
  <Paragraphs>218</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Courier New</vt:lpstr>
      <vt:lpstr>Georgia</vt:lpstr>
      <vt:lpstr>Gill Sans MT</vt:lpstr>
      <vt:lpstr>Office Theme</vt:lpstr>
      <vt:lpstr>Privacy-Preserving Data Exploration in Genome-Wide Association Studies</vt:lpstr>
      <vt:lpstr>Background</vt:lpstr>
      <vt:lpstr>Background: SNP</vt:lpstr>
      <vt:lpstr>Genome-Wide Association Studies</vt:lpstr>
      <vt:lpstr>Case-Control GWAS</vt:lpstr>
      <vt:lpstr>Finding Disease-Correlated SNPs</vt:lpstr>
      <vt:lpstr>SNP “Heat Map”</vt:lpstr>
      <vt:lpstr>Problem: Patient Privacy</vt:lpstr>
      <vt:lpstr>Differential Privacy</vt:lpstr>
      <vt:lpstr>“Naïve” Privacy-Preserving GWAS</vt:lpstr>
      <vt:lpstr>Exploring GWAS with Privacy</vt:lpstr>
      <vt:lpstr>Using Our Framework</vt:lpstr>
      <vt:lpstr>Privacy Mechanism</vt:lpstr>
      <vt:lpstr>Results</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Privacy-preserving GWAS</dc:title>
  <dc:subject/>
  <dc:creator>Vitaly Shmatikov</dc:creator>
  <cp:keywords/>
  <dc:description/>
  <cp:lastModifiedBy>Yongan Z</cp:lastModifiedBy>
  <cp:revision>1454</cp:revision>
  <dcterms:created xsi:type="dcterms:W3CDTF">2012-09-13T17:09:40Z</dcterms:created>
  <dcterms:modified xsi:type="dcterms:W3CDTF">2014-03-24T14:52:35Z</dcterms:modified>
  <cp:category/>
</cp:coreProperties>
</file>