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0"/>
  </p:notesMasterIdLst>
  <p:sldIdLst>
    <p:sldId id="256" r:id="rId2"/>
    <p:sldId id="275" r:id="rId3"/>
    <p:sldId id="276" r:id="rId4"/>
    <p:sldId id="277" r:id="rId5"/>
    <p:sldId id="278" r:id="rId6"/>
    <p:sldId id="280" r:id="rId7"/>
    <p:sldId id="282" r:id="rId8"/>
    <p:sldId id="281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C9D30"/>
    <a:srgbClr val="1C88A3"/>
    <a:srgbClr val="1E92A3"/>
    <a:srgbClr val="2A9CB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711" autoAdjust="0"/>
  </p:normalViewPr>
  <p:slideViewPr>
    <p:cSldViewPr>
      <p:cViewPr varScale="1">
        <p:scale>
          <a:sx n="70" d="100"/>
          <a:sy n="70" d="100"/>
        </p:scale>
        <p:origin x="-13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27E3E-9FD0-40BB-8C12-637AF90F88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101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6E3B3-3E7E-4D03-A9A2-EC389B999522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86000" y="0"/>
            <a:ext cx="6858000" cy="533400"/>
          </a:xfrm>
          <a:prstGeom prst="rect">
            <a:avLst/>
          </a:prstGeom>
          <a:solidFill>
            <a:srgbClr val="6C9D3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2286000" cy="533400"/>
          </a:xfrm>
          <a:prstGeom prst="rect">
            <a:avLst/>
          </a:prstGeom>
          <a:solidFill>
            <a:srgbClr val="E4701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2286000" y="0"/>
            <a:ext cx="0" cy="533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42900" y="90488"/>
            <a:ext cx="148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2700000" algn="ctr" rotWithShape="0">
              <a:srgbClr val="808080"/>
            </a:outerShdw>
          </a:effec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Times New Roman" pitchFamily="18" charset="0"/>
              </a:rPr>
              <a:t>UT DALLAS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438400" y="12065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</a:rPr>
              <a:t>Erik Jonsson School of Engineering &amp; Computer Science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52400" y="6430963"/>
            <a:ext cx="396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</a:rPr>
              <a:t>FEARLESS</a:t>
            </a:r>
            <a:r>
              <a:rPr lang="en-US" sz="1200">
                <a:solidFill>
                  <a:schemeClr val="bg1"/>
                </a:solidFill>
              </a:rPr>
              <a:t> engineering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9232" name="Picture 16" descr="utd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8200" y="6400800"/>
            <a:ext cx="563563" cy="241300"/>
          </a:xfrm>
          <a:prstGeom prst="rect">
            <a:avLst/>
          </a:prstGeom>
          <a:noFill/>
        </p:spPr>
      </p:pic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9D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52400" y="6430963"/>
            <a:ext cx="396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</a:rPr>
              <a:t>FEARLESS</a:t>
            </a:r>
            <a:r>
              <a:rPr lang="en-US" sz="1200">
                <a:solidFill>
                  <a:schemeClr val="bg1"/>
                </a:solidFill>
              </a:rPr>
              <a:t> engineering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8216" name="Picture 24" descr="utd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58200" y="6400800"/>
            <a:ext cx="563563" cy="241300"/>
          </a:xfrm>
          <a:prstGeom prst="rect">
            <a:avLst/>
          </a:prstGeom>
          <a:noFill/>
        </p:spPr>
      </p:pic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0" y="9144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-8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Privacy Preserving Data Dissemination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24200"/>
            <a:ext cx="7543800" cy="2057400"/>
          </a:xfrm>
        </p:spPr>
        <p:txBody>
          <a:bodyPr/>
          <a:lstStyle/>
          <a:p>
            <a:r>
              <a:rPr lang="en-US" dirty="0" smtClean="0"/>
              <a:t>Dr. Murat </a:t>
            </a:r>
            <a:r>
              <a:rPr lang="en-US" dirty="0" err="1" smtClean="0"/>
              <a:t>Kantarcioglu</a:t>
            </a:r>
            <a:r>
              <a:rPr lang="en-US" dirty="0" smtClean="0"/>
              <a:t> (muratk@utdallas.edu)</a:t>
            </a:r>
            <a:endParaRPr lang="en-US" dirty="0" smtClean="0"/>
          </a:p>
          <a:p>
            <a:r>
              <a:rPr lang="en-US" dirty="0" err="1" smtClean="0"/>
              <a:t>Harichandan</a:t>
            </a:r>
            <a:r>
              <a:rPr lang="en-US" smtClean="0"/>
              <a:t> </a:t>
            </a:r>
            <a:r>
              <a:rPr lang="en-US" smtClean="0"/>
              <a:t>Roy (</a:t>
            </a:r>
            <a:r>
              <a:rPr lang="en-US" dirty="0" smtClean="0"/>
              <a:t>harichandan.roy@utdallas.edu)</a:t>
            </a:r>
            <a:endParaRPr lang="en-US" dirty="0" smtClean="0"/>
          </a:p>
          <a:p>
            <a:r>
              <a:rPr lang="en-US" dirty="0" smtClean="0"/>
              <a:t>Data Security and Privacy Lab</a:t>
            </a:r>
          </a:p>
          <a:p>
            <a:r>
              <a:rPr lang="en-US" dirty="0" smtClean="0"/>
              <a:t>UT Dallas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Task 1?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3124200"/>
          </a:xfrm>
        </p:spPr>
        <p:txBody>
          <a:bodyPr/>
          <a:lstStyle/>
          <a:p>
            <a:r>
              <a:rPr lang="en-US" dirty="0" smtClean="0"/>
              <a:t>Given- case/control datasets</a:t>
            </a:r>
          </a:p>
          <a:p>
            <a:r>
              <a:rPr lang="en-US" dirty="0" smtClean="0"/>
              <a:t>Desired result- perturbed datasets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2" descr="E:\Dropbox\Research\iDASH\presentation-data\large-group-happy-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836" y="2188002"/>
            <a:ext cx="2441230" cy="1624611"/>
          </a:xfrm>
          <a:prstGeom prst="rect">
            <a:avLst/>
          </a:prstGeom>
          <a:noFill/>
        </p:spPr>
      </p:pic>
      <p:pic>
        <p:nvPicPr>
          <p:cNvPr id="6" name="Picture 3" descr="E:\Dropbox\Research\iDASH\presentation-data\blo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7866" y="2112401"/>
            <a:ext cx="2669334" cy="1776412"/>
          </a:xfrm>
          <a:prstGeom prst="rect">
            <a:avLst/>
          </a:prstGeom>
          <a:noFill/>
        </p:spPr>
      </p:pic>
      <p:pic>
        <p:nvPicPr>
          <p:cNvPr id="7" name="Picture 4" descr="E:\Dropbox\Research\iDASH\presentation-data\population-rainbo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3266" y="4269813"/>
            <a:ext cx="2743200" cy="182618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295400" y="3812613"/>
            <a:ext cx="106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98466" y="3900481"/>
            <a:ext cx="1373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5405735"/>
            <a:ext cx="2593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Desired Result</a:t>
            </a:r>
            <a:endParaRPr lang="en-US" dirty="0"/>
          </a:p>
        </p:txBody>
      </p:sp>
      <p:cxnSp>
        <p:nvCxnSpPr>
          <p:cNvPr id="12" name="Straight Arrow Connector 11"/>
          <p:cNvCxnSpPr>
            <a:endCxn id="7" idx="0"/>
          </p:cNvCxnSpPr>
          <p:nvPr/>
        </p:nvCxnSpPr>
        <p:spPr>
          <a:xfrm rot="5400000">
            <a:off x="3617166" y="3622113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74266" y="2593413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snps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569666" y="2593413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snps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341066" y="4081046"/>
            <a:ext cx="1602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Perturbed </a:t>
            </a:r>
            <a:r>
              <a:rPr lang="en-US" sz="1600" dirty="0" err="1" smtClean="0"/>
              <a:t>snps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5424481"/>
            <a:ext cx="1902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anonymous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0"/>
            <a:endCxn id="7" idx="1"/>
          </p:cNvCxnSpPr>
          <p:nvPr/>
        </p:nvCxnSpPr>
        <p:spPr>
          <a:xfrm rot="5400000" flipH="1" flipV="1">
            <a:off x="2296812" y="4828028"/>
            <a:ext cx="241574" cy="951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 bwMode="auto">
          <a:xfrm>
            <a:off x="4038600" y="2743200"/>
            <a:ext cx="4572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80" charset="-128"/>
            </a:endParaRPr>
          </a:p>
        </p:txBody>
      </p:sp>
      <p:cxnSp>
        <p:nvCxnSpPr>
          <p:cNvPr id="21" name="Straight Arrow Connector 20"/>
          <p:cNvCxnSpPr>
            <a:stCxn id="6" idx="1"/>
            <a:endCxn id="19" idx="6"/>
          </p:cNvCxnSpPr>
          <p:nvPr/>
        </p:nvCxnSpPr>
        <p:spPr bwMode="auto">
          <a:xfrm rot="10800000" flipV="1">
            <a:off x="4495800" y="3000606"/>
            <a:ext cx="912066" cy="92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5" idx="3"/>
            <a:endCxn id="19" idx="2"/>
          </p:cNvCxnSpPr>
          <p:nvPr/>
        </p:nvCxnSpPr>
        <p:spPr bwMode="auto">
          <a:xfrm>
            <a:off x="3198066" y="3000308"/>
            <a:ext cx="840534" cy="95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429000" y="22098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Method applied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stCxn id="27" idx="2"/>
            <a:endCxn id="19" idx="0"/>
          </p:cNvCxnSpPr>
          <p:nvPr/>
        </p:nvCxnSpPr>
        <p:spPr bwMode="auto">
          <a:xfrm rot="5400000">
            <a:off x="4169777" y="2645777"/>
            <a:ext cx="19484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Method: NCBI Added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3962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Main Idea:</a:t>
            </a:r>
            <a:r>
              <a:rPr lang="en-US" dirty="0" smtClean="0"/>
              <a:t> Keep </a:t>
            </a:r>
            <a:r>
              <a:rPr lang="en-US" dirty="0"/>
              <a:t>the significant SNPs </a:t>
            </a:r>
            <a:r>
              <a:rPr lang="en-US" dirty="0" smtClean="0"/>
              <a:t>MAFs, </a:t>
            </a:r>
            <a:r>
              <a:rPr lang="en-US" dirty="0"/>
              <a:t>add noise to </a:t>
            </a:r>
            <a:r>
              <a:rPr lang="en-US" dirty="0" smtClean="0"/>
              <a:t>non-significant SNPs MAFs</a:t>
            </a:r>
          </a:p>
          <a:p>
            <a:endParaRPr lang="en-US" dirty="0" smtClean="0"/>
          </a:p>
          <a:p>
            <a:r>
              <a:rPr lang="en-US" dirty="0" smtClean="0"/>
              <a:t>For significant snips</a:t>
            </a:r>
          </a:p>
          <a:p>
            <a:pPr lvl="1"/>
            <a:r>
              <a:rPr lang="en-US" dirty="0"/>
              <a:t>Define significant and non-significant snips based on p-value </a:t>
            </a:r>
            <a:r>
              <a:rPr lang="en-US" dirty="0" smtClean="0"/>
              <a:t>using </a:t>
            </a:r>
            <a:r>
              <a:rPr lang="en-US" dirty="0" err="1" smtClean="0"/>
              <a:t>pLink</a:t>
            </a:r>
            <a:r>
              <a:rPr lang="en-US" dirty="0" smtClean="0"/>
              <a:t> (significant </a:t>
            </a:r>
            <a:r>
              <a:rPr lang="en-US" dirty="0"/>
              <a:t>if p is less than 0.05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Keep MAF as it is in case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Method: NCBI Added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343400"/>
          </a:xfrm>
        </p:spPr>
        <p:txBody>
          <a:bodyPr/>
          <a:lstStyle/>
          <a:p>
            <a:r>
              <a:rPr lang="en-US" dirty="0" smtClean="0"/>
              <a:t>For non-significant snips</a:t>
            </a:r>
          </a:p>
          <a:p>
            <a:pPr lvl="1"/>
            <a:r>
              <a:rPr lang="en-US" dirty="0" smtClean="0"/>
              <a:t>Take variance of MAF in case</a:t>
            </a:r>
          </a:p>
          <a:p>
            <a:pPr lvl="1"/>
            <a:r>
              <a:rPr lang="en-US" dirty="0" smtClean="0"/>
              <a:t>Get </a:t>
            </a:r>
            <a:r>
              <a:rPr lang="en-US" dirty="0" err="1" smtClean="0"/>
              <a:t>gaussian</a:t>
            </a:r>
            <a:r>
              <a:rPr lang="en-US" dirty="0" smtClean="0"/>
              <a:t> random values, noises, with mean = 0 and std = (a*</a:t>
            </a:r>
            <a:r>
              <a:rPr lang="en-US" dirty="0" err="1" smtClean="0"/>
              <a:t>Math.sqrt</a:t>
            </a:r>
            <a:r>
              <a:rPr lang="en-US" dirty="0" smtClean="0"/>
              <a:t>(</a:t>
            </a:r>
            <a:r>
              <a:rPr lang="en-US" dirty="0" err="1" smtClean="0"/>
              <a:t>var</a:t>
            </a:r>
            <a:r>
              <a:rPr lang="en-US" dirty="0" smtClean="0"/>
              <a:t>)), where a = 3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Finally, add noise to NCBI MAF</a:t>
            </a:r>
          </a:p>
          <a:p>
            <a:pPr lvl="1"/>
            <a:r>
              <a:rPr lang="en-US" dirty="0" smtClean="0"/>
              <a:t>If NCBI MAF does not exist, add noise to average MAF of case and control</a:t>
            </a:r>
          </a:p>
          <a:p>
            <a:r>
              <a:rPr lang="en-US" dirty="0" smtClean="0"/>
              <a:t>Order all perturbed MAFs as in case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784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r>
              <a:rPr lang="en-US" sz="2000" dirty="0" smtClean="0"/>
              <a:t>For chr2, </a:t>
            </a:r>
          </a:p>
          <a:p>
            <a:pPr lvl="1"/>
            <a:r>
              <a:rPr lang="en-US" sz="2000" dirty="0" smtClean="0"/>
              <a:t>Used  NCBI Added Noise Method</a:t>
            </a:r>
          </a:p>
          <a:p>
            <a:pPr lvl="1"/>
            <a:r>
              <a:rPr lang="en-US" sz="2000" dirty="0" smtClean="0"/>
              <a:t>Got power ≈ 8 &lt;20</a:t>
            </a:r>
          </a:p>
          <a:p>
            <a:r>
              <a:rPr lang="en-US" sz="2000" dirty="0" smtClean="0"/>
              <a:t>For chr10,</a:t>
            </a:r>
          </a:p>
          <a:p>
            <a:pPr lvl="1"/>
            <a:r>
              <a:rPr lang="en-US" sz="2000" dirty="0" smtClean="0"/>
              <a:t>Used Average Case/Control Method</a:t>
            </a:r>
          </a:p>
          <a:p>
            <a:pPr lvl="1"/>
            <a:r>
              <a:rPr lang="en-US" sz="2000" dirty="0" smtClean="0"/>
              <a:t>Got power ≈ 8 &lt;20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Power ≈ 8 &lt;20</a:t>
            </a:r>
          </a:p>
          <a:p>
            <a:pPr lvl="1"/>
            <a:r>
              <a:rPr lang="en-US" sz="2000" dirty="0" smtClean="0"/>
              <a:t>It means desired level of privacy is preserved</a:t>
            </a:r>
          </a:p>
          <a:p>
            <a:endParaRPr lang="en-US" sz="2000" dirty="0" smtClean="0"/>
          </a:p>
          <a:p>
            <a:r>
              <a:rPr lang="en-US" sz="2000" dirty="0" smtClean="0"/>
              <a:t>Results are not always same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8001000" cy="3708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52800"/>
                <a:gridCol w="23622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 Applied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 for chr2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 for chr10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Control-</a:t>
                      </a:r>
                      <a:r>
                        <a:rPr lang="en-US" dirty="0" err="1" smtClean="0"/>
                        <a:t>maf</a:t>
                      </a:r>
                      <a:r>
                        <a:rPr lang="en-US" dirty="0" smtClean="0"/>
                        <a:t> for</a:t>
                      </a:r>
                      <a:r>
                        <a:rPr lang="en-US" baseline="0" dirty="0" smtClean="0"/>
                        <a:t> non-sig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&gt; 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Avg-maf</a:t>
                      </a:r>
                      <a:r>
                        <a:rPr lang="en-US" dirty="0" smtClean="0"/>
                        <a:t> for</a:t>
                      </a:r>
                      <a:r>
                        <a:rPr lang="en-US" baseline="0" dirty="0" smtClean="0"/>
                        <a:t> non-sig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Power &gt;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Power &lt; 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NCBI-</a:t>
                      </a:r>
                      <a:r>
                        <a:rPr lang="en-US" dirty="0" err="1" smtClean="0"/>
                        <a:t>maf</a:t>
                      </a:r>
                      <a:r>
                        <a:rPr lang="en-US" dirty="0" smtClean="0"/>
                        <a:t> for non-sig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&gt; 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Control-</a:t>
                      </a:r>
                      <a:r>
                        <a:rPr lang="en-US" dirty="0" err="1" smtClean="0"/>
                        <a:t>maf</a:t>
                      </a:r>
                      <a:r>
                        <a:rPr lang="en-US" dirty="0" smtClean="0"/>
                        <a:t>/2 for</a:t>
                      </a:r>
                      <a:r>
                        <a:rPr lang="en-US" baseline="0" dirty="0" smtClean="0"/>
                        <a:t> non-sig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 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&gt;</a:t>
                      </a:r>
                      <a:r>
                        <a:rPr lang="en-US" baseline="0" dirty="0" smtClean="0"/>
                        <a:t> 20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Avg-maf</a:t>
                      </a:r>
                      <a:r>
                        <a:rPr lang="en-US" dirty="0" smtClean="0"/>
                        <a:t>/2 for</a:t>
                      </a:r>
                      <a:r>
                        <a:rPr lang="en-US" baseline="0" dirty="0" smtClean="0"/>
                        <a:t> non-sig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Power &lt;</a:t>
                      </a:r>
                      <a:r>
                        <a:rPr lang="en-US" baseline="0" dirty="0" smtClean="0"/>
                        <a:t> 5</a:t>
                      </a:r>
                      <a:endParaRPr lang="en-US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Power &gt;</a:t>
                      </a:r>
                      <a:r>
                        <a:rPr lang="en-US" baseline="0" dirty="0" smtClean="0"/>
                        <a:t> 30</a:t>
                      </a:r>
                      <a:endParaRPr lang="en-US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NCBI-</a:t>
                      </a:r>
                      <a:r>
                        <a:rPr lang="en-US" dirty="0" err="1" smtClean="0"/>
                        <a:t>maf</a:t>
                      </a:r>
                      <a:r>
                        <a:rPr lang="en-US" dirty="0" smtClean="0"/>
                        <a:t>/2 for non-sig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&gt;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Min-</a:t>
                      </a:r>
                      <a:r>
                        <a:rPr lang="en-US" dirty="0" err="1" smtClean="0"/>
                        <a:t>maf</a:t>
                      </a:r>
                      <a:r>
                        <a:rPr lang="en-US" dirty="0" smtClean="0"/>
                        <a:t> for sig.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&gt; 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Max-</a:t>
                      </a:r>
                      <a:r>
                        <a:rPr lang="en-US" dirty="0" err="1" smtClean="0"/>
                        <a:t>maf</a:t>
                      </a:r>
                      <a:r>
                        <a:rPr lang="en-US" dirty="0" smtClean="0"/>
                        <a:t> for sig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&gt; 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Gaussian noise for non-sig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&lt;10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2" descr="E:\Dropbox\Research\iDASH\presentation-data\question-mar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158" y="1600200"/>
            <a:ext cx="3601684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  <p:tag name="FONTSIZE" val="10"/>
</p:tagLst>
</file>

<file path=ppt/theme/theme1.xml><?xml version="1.0" encoding="utf-8"?>
<a:theme xmlns:a="http://schemas.openxmlformats.org/drawingml/2006/main" name="ECS-whitebackground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ECS-whitebackground</Template>
  <TotalTime>70</TotalTime>
  <Words>308</Words>
  <Application>Microsoft Office PowerPoint</Application>
  <PresentationFormat>On-screen Show (4:3)</PresentationFormat>
  <Paragraphs>77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ECS-whitebackground</vt:lpstr>
      <vt:lpstr>Privacy Preserving Data Dissemination</vt:lpstr>
      <vt:lpstr>What is Task 1?</vt:lpstr>
      <vt:lpstr>Proposed Method: NCBI Added Noise</vt:lpstr>
      <vt:lpstr>Proposed Method: NCBI Added Noise</vt:lpstr>
      <vt:lpstr>Flow Diagram</vt:lpstr>
      <vt:lpstr>Results</vt:lpstr>
      <vt:lpstr>Other Tries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Preserving Data Dissemination</dc:title>
  <dc:creator>H. Roy</dc:creator>
  <cp:lastModifiedBy>H. Roy</cp:lastModifiedBy>
  <cp:revision>22</cp:revision>
  <dcterms:created xsi:type="dcterms:W3CDTF">2014-03-22T19:43:34Z</dcterms:created>
  <dcterms:modified xsi:type="dcterms:W3CDTF">2014-03-24T19:52:51Z</dcterms:modified>
</cp:coreProperties>
</file>