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3" r:id="rId5"/>
    <p:sldId id="259" r:id="rId6"/>
    <p:sldId id="260" r:id="rId7"/>
    <p:sldId id="275" r:id="rId8"/>
    <p:sldId id="261" r:id="rId9"/>
    <p:sldId id="266" r:id="rId10"/>
    <p:sldId id="263" r:id="rId11"/>
    <p:sldId id="276" r:id="rId12"/>
    <p:sldId id="264" r:id="rId13"/>
    <p:sldId id="265" r:id="rId14"/>
    <p:sldId id="274" r:id="rId15"/>
    <p:sldId id="267" r:id="rId16"/>
    <p:sldId id="269" r:id="rId17"/>
    <p:sldId id="270" r:id="rId18"/>
    <p:sldId id="271" r:id="rId19"/>
    <p:sldId id="272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293" autoAdjust="0"/>
  </p:normalViewPr>
  <p:slideViewPr>
    <p:cSldViewPr snapToGrid="0">
      <p:cViewPr varScale="1">
        <p:scale>
          <a:sx n="48" d="100"/>
          <a:sy n="48" d="100"/>
        </p:scale>
        <p:origin x="2002" y="5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AC516-33CB-4E85-B7D1-1D79051B4886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AF4AF-AFCA-4AD9-A70D-5C47D2C24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4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this presentation I</a:t>
            </a:r>
            <a:r>
              <a:rPr lang="en-US" baseline="0" dirty="0" smtClean="0"/>
              <a:t> will talk about how we apply an intrinsic property, namely haplotype, to achieve differential privacy on genomic data.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method was used as baseline method for choosing datasets in task 1. Results of this method were also presented in the morning session.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14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Here I want to introduce haplotype to you.</a:t>
            </a:r>
            <a:r>
              <a:rPr lang="en-US" baseline="0" dirty="0" smtClean="0"/>
              <a:t> </a:t>
            </a:r>
            <a:r>
              <a:rPr lang="en-US" dirty="0" smtClean="0"/>
              <a:t>It’s the specific combination</a:t>
            </a:r>
            <a:r>
              <a:rPr lang="en-US" baseline="0" dirty="0" smtClean="0"/>
              <a:t> of alleles across multiple neighboring SNP sites in a locus. Haplotype block structure is an </a:t>
            </a:r>
            <a:r>
              <a:rPr lang="en-US" dirty="0" smtClean="0"/>
              <a:t>intrinsic </a:t>
            </a:r>
            <a:r>
              <a:rPr lang="en-US" baseline="0" dirty="0" smtClean="0"/>
              <a:t>feature of human genome. They can be derived from public human genomic data, independent from any given sensitive case dataset.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27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picture</a:t>
            </a:r>
            <a:r>
              <a:rPr lang="en-US" baseline="0" dirty="0" smtClean="0"/>
              <a:t> show </a:t>
            </a:r>
            <a:r>
              <a:rPr lang="en-US" dirty="0" smtClean="0"/>
              <a:t>the first several </a:t>
            </a:r>
            <a:r>
              <a:rPr lang="en-US" dirty="0" err="1" smtClean="0"/>
              <a:t>haploblocks</a:t>
            </a:r>
            <a:r>
              <a:rPr lang="en-US" dirty="0" smtClean="0"/>
              <a:t> on dataset 1 in task 1.</a:t>
            </a:r>
            <a:r>
              <a:rPr lang="en-US" baseline="0" dirty="0" smtClean="0"/>
              <a:t> w</a:t>
            </a:r>
            <a:r>
              <a:rPr lang="en-US" dirty="0" smtClean="0"/>
              <a:t>e</a:t>
            </a:r>
            <a:r>
              <a:rPr lang="en-US" baseline="0" dirty="0" smtClean="0"/>
              <a:t> can see that about </a:t>
            </a:r>
            <a:r>
              <a:rPr lang="en-US" baseline="0" smtClean="0"/>
              <a:t>50 percent of </a:t>
            </a:r>
            <a:r>
              <a:rPr lang="en-US" baseline="0" dirty="0" smtClean="0"/>
              <a:t>all samples have the pattern AC-CGTGA and one block with 125 SNPs has17 haplotypes in total. So the combination space over these SNPs is not 2^125, it’s only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61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properties of haplotype. </a:t>
            </a:r>
          </a:p>
          <a:p>
            <a:r>
              <a:rPr lang="en-US" dirty="0" smtClean="0"/>
              <a:t>First, second, third. </a:t>
            </a:r>
          </a:p>
          <a:p>
            <a:r>
              <a:rPr lang="en-US" dirty="0" smtClean="0"/>
              <a:t>By</a:t>
            </a:r>
            <a:r>
              <a:rPr lang="en-US" baseline="0" dirty="0" smtClean="0"/>
              <a:t> using haplotype, we can convert exponential space of SNP sequences to multinomial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38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we proposed</a:t>
            </a:r>
            <a:r>
              <a:rPr lang="en-US" baseline="0" dirty="0" smtClean="0"/>
              <a:t> Haplotype-based algorithm to achieve differential privacy.</a:t>
            </a:r>
          </a:p>
          <a:p>
            <a:r>
              <a:rPr lang="en-US" baseline="0" dirty="0" smtClean="0"/>
              <a:t>By using haplotype, we can r</a:t>
            </a:r>
            <a:r>
              <a:rPr lang="en-US" dirty="0" smtClean="0"/>
              <a:t>educe the dimensions of the SNP sequences by effectively one order of magnitude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10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table shows </a:t>
            </a:r>
            <a:r>
              <a:rPr lang="en-US" baseline="0" dirty="0" smtClean="0"/>
              <a:t>haplotype blocks from SNPs on the previous slide. There are 3 </a:t>
            </a:r>
            <a:r>
              <a:rPr lang="en-US" baseline="0" dirty="0" err="1" smtClean="0"/>
              <a:t>haploblocks</a:t>
            </a:r>
            <a:r>
              <a:rPr lang="en-US" baseline="0" dirty="0" smtClean="0"/>
              <a:t> over 16 SNPs. In haplotype-based algorithm, count of each haplotypes is calculated. </a:t>
            </a:r>
            <a:r>
              <a:rPr lang="en-US" baseline="0" dirty="0" err="1" smtClean="0"/>
              <a:t>Laplacian</a:t>
            </a:r>
            <a:r>
              <a:rPr lang="en-US" baseline="0" dirty="0" smtClean="0"/>
              <a:t> noise is added to the count of each haplotype and then counts are normalized on each </a:t>
            </a:r>
            <a:r>
              <a:rPr lang="en-US" baseline="0" dirty="0" err="1" smtClean="0"/>
              <a:t>haploblocks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96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results of haplotype-based algorithm show</a:t>
            </a:r>
            <a:r>
              <a:rPr lang="en-US" baseline="0" dirty="0" smtClean="0"/>
              <a:t> that the re-identification risk is eliminated and the false positive rate is reduced.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058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need to allocate the privacy budget into </a:t>
            </a:r>
            <a:r>
              <a:rPr lang="en-US" dirty="0" err="1" smtClean="0"/>
              <a:t>haploblocks</a:t>
            </a:r>
            <a:r>
              <a:rPr lang="en-US" dirty="0" smtClean="0"/>
              <a:t> so that the total budget is not over-spent.</a:t>
            </a:r>
            <a:r>
              <a:rPr lang="en-US" baseline="0" dirty="0" smtClean="0"/>
              <a:t> </a:t>
            </a:r>
            <a:r>
              <a:rPr lang="en-US" dirty="0" smtClean="0"/>
              <a:t>Our previous approach allocates the same budget to each </a:t>
            </a:r>
            <a:r>
              <a:rPr lang="en-US" dirty="0" err="1" smtClean="0"/>
              <a:t>haploblock</a:t>
            </a:r>
            <a:r>
              <a:rPr lang="en-US" dirty="0" smtClean="0"/>
              <a:t>. One</a:t>
            </a:r>
            <a:r>
              <a:rPr lang="en-US" baseline="0" dirty="0" smtClean="0"/>
              <a:t> question is </a:t>
            </a:r>
            <a:r>
              <a:rPr lang="en-US" dirty="0" smtClean="0"/>
              <a:t>Can we do this better? An intuition</a:t>
            </a:r>
            <a:r>
              <a:rPr lang="en-US" baseline="0" dirty="0" smtClean="0"/>
              <a:t> is that in </a:t>
            </a:r>
            <a:r>
              <a:rPr lang="en-US" baseline="0" dirty="0" err="1" smtClean="0"/>
              <a:t>haploblocks</a:t>
            </a:r>
            <a:r>
              <a:rPr lang="en-US" baseline="0" dirty="0" smtClean="0"/>
              <a:t> with more haplotypes, SNPs in those </a:t>
            </a:r>
            <a:r>
              <a:rPr lang="en-US" baseline="0" dirty="0" err="1" smtClean="0"/>
              <a:t>haploblocks</a:t>
            </a:r>
            <a:r>
              <a:rPr lang="en-US" baseline="0" dirty="0" smtClean="0"/>
              <a:t> have more complex </a:t>
            </a:r>
            <a:r>
              <a:rPr lang="en-US" baseline="0" dirty="0" smtClean="0"/>
              <a:t>distributions, </a:t>
            </a:r>
            <a:r>
              <a:rPr lang="en-US" baseline="0" dirty="0" smtClean="0"/>
              <a:t>and counts of them are more deviated from their actual values. So we can add less noises to more complex </a:t>
            </a:r>
            <a:r>
              <a:rPr lang="en-US" baseline="0" dirty="0" err="1" smtClean="0"/>
              <a:t>haploblocks</a:t>
            </a:r>
            <a:r>
              <a:rPr lang="en-US" baseline="0" dirty="0" smtClean="0"/>
              <a:t>. Please notice that the total privacy budget is still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73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 SNPs</a:t>
            </a:r>
            <a:r>
              <a:rPr lang="en-US" baseline="0" dirty="0" smtClean="0"/>
              <a:t> on </a:t>
            </a:r>
            <a:r>
              <a:rPr lang="en-US" dirty="0" smtClean="0"/>
              <a:t>previous slide, there are five haplotypes</a:t>
            </a:r>
            <a:r>
              <a:rPr lang="en-US" baseline="0" dirty="0" smtClean="0"/>
              <a:t> in block 9, and the count of each allele is affected by counts of multiple haplotypes. There are only 2 haplotypes in block 10, the count of each allele is only affected by one haplotype. So we add less noises to block 9 and more noises to block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95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results show</a:t>
            </a:r>
            <a:r>
              <a:rPr lang="en-US" baseline="0" dirty="0" smtClean="0"/>
              <a:t> that the false positive rate is further reduced.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807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future works, we think privacy preserved data selection is important. </a:t>
            </a:r>
          </a:p>
          <a:p>
            <a:r>
              <a:rPr lang="en-US" dirty="0" smtClean="0"/>
              <a:t>Disease-related 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enetic markers can only be captured from the dataset where the case and control populations have certain population composition.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problem is that oftentimes no one knows which population compositions can lead to scientific discoveries. As a result, researchers often have to try out many different datasets before finding what they want.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have to deal with many data owners and sign many agreements, which is time consuming.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Highly diverse association tests and newly developed association test make this even worse.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Differential privacy is less powerful to big data. How to do big data sharing and processing on public computation platform is a open 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29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 phenomenal advance in DNA sequencing technologies, the cost of genome sequencing is steeply dropped.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and more human genomic data becomes available.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Researchers developed many applications on it. </a:t>
            </a:r>
            <a:r>
              <a:rPr lang="en-US" dirty="0" smtClean="0"/>
              <a:t>They </a:t>
            </a:r>
            <a:r>
              <a:rPr lang="en-US" baseline="0" dirty="0" smtClean="0"/>
              <a:t>discover putative disease-related genetic markers on genomic data of a case group and a control group, typically in the form of single-nucleotide polymorphism (SNP).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are other emerging applications like 23andme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patientslikeme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422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Thank </a:t>
            </a:r>
            <a:r>
              <a:rPr lang="en-US" dirty="0" smtClean="0"/>
              <a:t>the grant supporting our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93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However, phenotype</a:t>
            </a:r>
            <a:r>
              <a:rPr lang="en-US" baseline="0" dirty="0" smtClean="0"/>
              <a:t> information, such as eye and hair color, can be inferred from genomic data</a:t>
            </a:r>
            <a:endParaRPr lang="en-US" dirty="0" smtClean="0"/>
          </a:p>
          <a:p>
            <a:r>
              <a:rPr lang="en-US" dirty="0" smtClean="0"/>
              <a:t>There also exists</a:t>
            </a:r>
            <a:r>
              <a:rPr lang="en-US" baseline="0" dirty="0" smtClean="0"/>
              <a:t> re-identification risk. Several statistical methods have been proposed to determine the presence of a patient in a case group by comparing her alleles with the allele frequencies of the case group and those of a reference population. Two example methods are shown here.</a:t>
            </a:r>
          </a:p>
          <a:p>
            <a:r>
              <a:rPr lang="en-US" baseline="0" dirty="0" smtClean="0"/>
              <a:t>Even the results of association studies leak out sensitive user information, which could be leveraged to identify GWAS participants.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These findings caused data owners to remove all aggregate GWAS data from public website.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situation urges data owners to do privacy preserved data sharing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19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Differential privacy can help.</a:t>
                </a:r>
              </a:p>
              <a:p>
                <a:r>
                  <a:rPr lang="en-US" i="0" dirty="0" smtClean="0"/>
                  <a:t>A randomized algorithm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</m:oMath>
                </a14:m>
                <a:r>
                  <a:rPr lang="en-US" i="0" dirty="0" smtClean="0"/>
                  <a:t> differentially private if for all datasets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en-US" i="0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i="0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i="0" dirty="0" smtClean="0"/>
                  <a:t>, where their symmetric difference contains at most one record, and for all possible output datasets, this condition is satisfied.</a:t>
                </a:r>
              </a:p>
              <a:p>
                <a:r>
                  <a:rPr lang="en-US" dirty="0" smtClean="0"/>
                  <a:t>In simple terms, one modification of</a:t>
                </a:r>
                <a:r>
                  <a:rPr lang="en-US" baseline="0" dirty="0" smtClean="0"/>
                  <a:t> a dataset doesn’t significantly affect its output distribution when epsilon is small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Differential privacy can help.</a:t>
                </a:r>
              </a:p>
              <a:p>
                <a:r>
                  <a:rPr lang="en-US" i="0" dirty="0" smtClean="0"/>
                  <a:t>A randomized algorithm is </a:t>
                </a:r>
                <a:r>
                  <a:rPr lang="en-US" i="0" u="sng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en-US" i="0" dirty="0" smtClean="0"/>
                  <a:t> </a:t>
                </a:r>
                <a:r>
                  <a:rPr lang="en-US" i="0" dirty="0" smtClean="0"/>
                  <a:t>differentially private if for all datasets </a:t>
                </a:r>
                <a:r>
                  <a:rPr lang="en-US" b="0" i="0" dirty="0" smtClean="0">
                    <a:latin typeface="Cambria Math" panose="02040503050406030204" pitchFamily="18" charset="0"/>
                  </a:rPr>
                  <a:t>D</a:t>
                </a:r>
                <a:r>
                  <a:rPr lang="en-US" i="0" dirty="0" smtClean="0"/>
                  <a:t> and </a:t>
                </a:r>
                <a:r>
                  <a:rPr lang="en-US" i="0" dirty="0" smtClean="0">
                    <a:latin typeface="Cambria Math" panose="02040503050406030204" pitchFamily="18" charset="0"/>
                  </a:rPr>
                  <a:t>D’</a:t>
                </a:r>
                <a:r>
                  <a:rPr lang="en-US" i="0" dirty="0" smtClean="0"/>
                  <a:t>, where their symmetric difference contains at most one record, and for all possible </a:t>
                </a:r>
                <a:r>
                  <a:rPr lang="en-US" i="0" dirty="0" smtClean="0"/>
                  <a:t>output datasets, this condition is satisfied.</a:t>
                </a:r>
              </a:p>
              <a:p>
                <a:r>
                  <a:rPr lang="en-US" dirty="0" smtClean="0"/>
                  <a:t>In </a:t>
                </a:r>
                <a:r>
                  <a:rPr lang="en-US" dirty="0" smtClean="0"/>
                  <a:t>simple terms, one modification of</a:t>
                </a:r>
                <a:r>
                  <a:rPr lang="en-US" baseline="0" dirty="0" smtClean="0"/>
                  <a:t> a dataset doesn’t significantly affect its </a:t>
                </a:r>
                <a:r>
                  <a:rPr lang="en-US" baseline="0" dirty="0" smtClean="0"/>
                  <a:t>output distribution </a:t>
                </a:r>
                <a:r>
                  <a:rPr lang="en-US" baseline="0" dirty="0" smtClean="0"/>
                  <a:t>when epsilon is small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9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amount of random noises that need to be added to the output of a computation to achieve differential privacy depends on the sensitivity of the computation.</a:t>
            </a:r>
          </a:p>
          <a:p>
            <a:r>
              <a:rPr lang="en-US" dirty="0" smtClean="0"/>
              <a:t>Sensitivity</a:t>
            </a:r>
            <a:r>
              <a:rPr lang="en-US" baseline="0" dirty="0" smtClean="0"/>
              <a:t> measures the maximal change when one modification happens to a dataset.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2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Given</a:t>
            </a:r>
            <a:r>
              <a:rPr lang="en-US" baseline="0" dirty="0" smtClean="0"/>
              <a:t> the concept of differential privacy, w</a:t>
            </a:r>
            <a:r>
              <a:rPr lang="en-US" dirty="0" smtClean="0"/>
              <a:t>e first come up</a:t>
            </a:r>
            <a:r>
              <a:rPr lang="en-US" baseline="0" dirty="0" smtClean="0"/>
              <a:t> with a naïve algorithm. </a:t>
            </a:r>
          </a:p>
          <a:p>
            <a:r>
              <a:rPr lang="en-US" baseline="0" dirty="0" smtClean="0"/>
              <a:t>It’s very simple and used as baseline in task 1.</a:t>
            </a:r>
          </a:p>
          <a:p>
            <a:r>
              <a:rPr lang="en-US" baseline="0" dirty="0" smtClean="0"/>
              <a:t>We treat each allele count pair as a histogram. So, sensitivity over n SNPs is 2 times n. We next add </a:t>
            </a:r>
            <a:r>
              <a:rPr lang="en-US" baseline="0" dirty="0" err="1" smtClean="0"/>
              <a:t>Laplacian</a:t>
            </a:r>
            <a:r>
              <a:rPr lang="en-US" baseline="0" dirty="0" smtClean="0"/>
              <a:t> noises to allele 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51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table</a:t>
            </a:r>
            <a:r>
              <a:rPr lang="en-US" baseline="0" dirty="0" smtClean="0"/>
              <a:t> shows major alleles and minor alleles from 262 to 277 on dataset 1 in task 1. In naïve algorithm, count of each allele in the data is calculated. </a:t>
            </a:r>
            <a:r>
              <a:rPr lang="en-US" baseline="0" dirty="0" err="1" smtClean="0"/>
              <a:t>Laplacian</a:t>
            </a:r>
            <a:r>
              <a:rPr lang="en-US" baseline="0" dirty="0" smtClean="0"/>
              <a:t> noise is added to the count of each allele and then counts are normalized on each SNP sites.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95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Power is calculate at </a:t>
            </a:r>
            <a:r>
              <a:rPr lang="en-US" baseline="0" dirty="0" smtClean="0"/>
              <a:t>95 percent </a:t>
            </a:r>
            <a:r>
              <a:rPr lang="en-US" baseline="0" dirty="0" smtClean="0"/>
              <a:t>confidence level. So here power is 0.05 means there is no re-identification risk.</a:t>
            </a:r>
          </a:p>
          <a:p>
            <a:r>
              <a:rPr lang="en-US" dirty="0" smtClean="0"/>
              <a:t>When</a:t>
            </a:r>
            <a:r>
              <a:rPr lang="en-US" baseline="0" dirty="0" smtClean="0"/>
              <a:t> the threshold is 0.05, 263 SNPs are significant in the anonymized data. Among them, 19 SNPs are significant in original dataset.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 can see that there are lots of false positive.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01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problem of naïve algorithm is that the dimension</a:t>
            </a:r>
            <a:r>
              <a:rPr lang="en-US" baseline="0" dirty="0" smtClean="0"/>
              <a:t> of dataset is very high. Here, the dimension of dataset is the number of SNPs. This high dimension results in high sensitivity. However, for a population with m alleles, the space of their SNP sequences is now 2 to 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F4AF-AFCA-4AD9-A70D-5C47D2C243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5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1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5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7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9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4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3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9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2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8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F29C9-C45A-44A0-890D-493682FECB3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723F4-2D95-4300-AD49-64A9085B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7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slikem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9233" y="63501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Haplotype-Based </a:t>
            </a:r>
            <a:r>
              <a:rPr lang="en-US" dirty="0"/>
              <a:t>N</a:t>
            </a:r>
            <a:r>
              <a:rPr lang="en-US" dirty="0" smtClean="0"/>
              <a:t>oise-Adding </a:t>
            </a:r>
            <a:r>
              <a:rPr lang="en-US" dirty="0"/>
              <a:t>A</a:t>
            </a:r>
            <a:r>
              <a:rPr lang="en-US" dirty="0" smtClean="0"/>
              <a:t>pproach to Genomic </a:t>
            </a:r>
            <a:r>
              <a:rPr lang="en-US" dirty="0"/>
              <a:t>D</a:t>
            </a:r>
            <a:r>
              <a:rPr lang="en-US" dirty="0" smtClean="0"/>
              <a:t>ata  </a:t>
            </a:r>
            <a:r>
              <a:rPr lang="en-US" dirty="0" err="1" smtClean="0"/>
              <a:t>Anonymization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err="1" smtClean="0"/>
              <a:t>Yongan</a:t>
            </a:r>
            <a:r>
              <a:rPr lang="en-US" u="sng" dirty="0" smtClean="0"/>
              <a:t> Zhao</a:t>
            </a:r>
            <a:r>
              <a:rPr lang="en-US" dirty="0" smtClean="0"/>
              <a:t>, </a:t>
            </a:r>
            <a:r>
              <a:rPr lang="en-US" dirty="0" err="1" smtClean="0"/>
              <a:t>Xiaofeng</a:t>
            </a:r>
            <a:r>
              <a:rPr lang="en-US" dirty="0" smtClean="0"/>
              <a:t> Wang and Haixu Tang</a:t>
            </a:r>
          </a:p>
          <a:p>
            <a:r>
              <a:rPr lang="en-US" dirty="0" smtClean="0"/>
              <a:t>School of Informatics and Computing, Indiana University</a:t>
            </a:r>
          </a:p>
          <a:p>
            <a:endParaRPr lang="en-US" dirty="0" smtClean="0"/>
          </a:p>
          <a:p>
            <a:r>
              <a:rPr lang="en-US" dirty="0" err="1" smtClean="0"/>
              <a:t>Xiaoqian</a:t>
            </a:r>
            <a:r>
              <a:rPr lang="en-US" dirty="0" smtClean="0"/>
              <a:t> Jiang and </a:t>
            </a:r>
            <a:r>
              <a:rPr lang="en-US" dirty="0" err="1" smtClean="0"/>
              <a:t>Lucila</a:t>
            </a:r>
            <a:r>
              <a:rPr lang="en-US" dirty="0" smtClean="0"/>
              <a:t> </a:t>
            </a:r>
            <a:r>
              <a:rPr lang="en-US" dirty="0" err="1" smtClean="0"/>
              <a:t>Ohno</a:t>
            </a:r>
            <a:r>
              <a:rPr lang="en-US" dirty="0" smtClean="0"/>
              <a:t>-Machado</a:t>
            </a:r>
          </a:p>
          <a:p>
            <a:r>
              <a:rPr lang="en-US" dirty="0" smtClean="0"/>
              <a:t>Division of Biomedical Informatics, University of California, San Diego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Haplotype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Haplotype</a:t>
            </a:r>
            <a:r>
              <a:rPr lang="en-US" dirty="0" smtClean="0"/>
              <a:t>: </a:t>
            </a:r>
          </a:p>
          <a:p>
            <a:pPr lvl="1"/>
            <a:r>
              <a:rPr lang="en-US" i="1" dirty="0" smtClean="0"/>
              <a:t>The specific combination of alleles across multiple neighboring SNP sites in a locus</a:t>
            </a:r>
          </a:p>
          <a:p>
            <a:pPr lvl="1"/>
            <a:r>
              <a:rPr lang="en-US" dirty="0" smtClean="0"/>
              <a:t>Haplotype block </a:t>
            </a:r>
            <a:r>
              <a:rPr lang="en-US" dirty="0"/>
              <a:t>(or </a:t>
            </a:r>
            <a:r>
              <a:rPr lang="en-US" dirty="0" err="1" smtClean="0"/>
              <a:t>haploblock</a:t>
            </a:r>
            <a:r>
              <a:rPr lang="en-US" dirty="0" smtClean="0"/>
              <a:t>) structure is an </a:t>
            </a:r>
            <a:r>
              <a:rPr lang="en-US" dirty="0"/>
              <a:t>intrinsic feature </a:t>
            </a:r>
            <a:r>
              <a:rPr lang="en-US" dirty="0" smtClean="0"/>
              <a:t>of human genome</a:t>
            </a:r>
          </a:p>
          <a:p>
            <a:pPr lvl="1"/>
            <a:r>
              <a:rPr lang="en-US" dirty="0" err="1" smtClean="0"/>
              <a:t>Haploblocks</a:t>
            </a:r>
            <a:r>
              <a:rPr lang="en-US" dirty="0" smtClean="0"/>
              <a:t> can be derived from public human genomic data, </a:t>
            </a:r>
            <a:r>
              <a:rPr lang="en-US" u="sng" dirty="0" smtClean="0"/>
              <a:t>independent from any given (to-be-protected) sensitive case dataset</a:t>
            </a:r>
            <a:endParaRPr lang="en-US" u="sng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39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Haplotype Cont’d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2189"/>
            <a:ext cx="12237720" cy="3413760"/>
          </a:xfrm>
        </p:spPr>
      </p:pic>
      <p:sp>
        <p:nvSpPr>
          <p:cNvPr id="7" name="Content Placeholder 6"/>
          <p:cNvSpPr txBox="1">
            <a:spLocks/>
          </p:cNvSpPr>
          <p:nvPr/>
        </p:nvSpPr>
        <p:spPr>
          <a:xfrm>
            <a:off x="838199" y="1825625"/>
            <a:ext cx="10960629" cy="128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first several haplotype blocks on dataset 1 in task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Haplotype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Inter-</a:t>
            </a:r>
            <a:r>
              <a:rPr lang="en-US" dirty="0" err="1" smtClean="0"/>
              <a:t>haploblock</a:t>
            </a:r>
            <a:r>
              <a:rPr lang="en-US" dirty="0" smtClean="0"/>
              <a:t> SNPs are more correlated than intra-</a:t>
            </a:r>
            <a:r>
              <a:rPr lang="en-US" dirty="0" err="1" smtClean="0"/>
              <a:t>haploblock</a:t>
            </a:r>
            <a:r>
              <a:rPr lang="en-US" dirty="0" smtClean="0"/>
              <a:t> SNPs</a:t>
            </a:r>
            <a:endParaRPr lang="en-US" dirty="0"/>
          </a:p>
          <a:p>
            <a:pPr lvl="1"/>
            <a:r>
              <a:rPr lang="en-US" dirty="0" smtClean="0"/>
              <a:t>The number of potential SNP sequences in each </a:t>
            </a:r>
            <a:r>
              <a:rPr lang="en-US" dirty="0" err="1" smtClean="0"/>
              <a:t>haploblock</a:t>
            </a:r>
            <a:r>
              <a:rPr lang="en-US" dirty="0" smtClean="0"/>
              <a:t> is significantly lower than the theoretically exponential number</a:t>
            </a:r>
          </a:p>
          <a:p>
            <a:pPr lvl="1"/>
            <a:r>
              <a:rPr lang="en-US" dirty="0" smtClean="0"/>
              <a:t>In each </a:t>
            </a:r>
            <a:r>
              <a:rPr lang="en-US" dirty="0" err="1" smtClean="0"/>
              <a:t>haploblock</a:t>
            </a:r>
            <a:r>
              <a:rPr lang="en-US" dirty="0" smtClean="0"/>
              <a:t>, </a:t>
            </a:r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haplotypes are more </a:t>
            </a:r>
            <a:r>
              <a:rPr lang="en-US" dirty="0" smtClean="0"/>
              <a:t>frequent </a:t>
            </a:r>
            <a:r>
              <a:rPr lang="en-US" dirty="0"/>
              <a:t>than </a:t>
            </a:r>
            <a:r>
              <a:rPr lang="en-US" dirty="0" smtClean="0"/>
              <a:t>others</a:t>
            </a:r>
            <a:endParaRPr lang="en-US" dirty="0"/>
          </a:p>
          <a:p>
            <a:pPr lvl="1"/>
            <a:r>
              <a:rPr lang="en-US" dirty="0" smtClean="0"/>
              <a:t>Convert exponential space of SNP sequences to multinomial output</a:t>
            </a:r>
          </a:p>
        </p:txBody>
      </p:sp>
    </p:spTree>
    <p:extLst>
      <p:ext uri="{BB962C8B-B14F-4D97-AF65-F5344CB8AC3E}">
        <p14:creationId xmlns:p14="http://schemas.microsoft.com/office/powerpoint/2010/main" val="38754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Haplotype-based noise-adding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a genomic locus consisting of many SNPs into haplotype blocks</a:t>
            </a:r>
          </a:p>
          <a:p>
            <a:r>
              <a:rPr lang="en-US" dirty="0" smtClean="0"/>
              <a:t>Treat each haplotype block as a random variable that takes a set of potential haplotypes in the block as its possible values</a:t>
            </a:r>
          </a:p>
          <a:p>
            <a:pPr lvl="1"/>
            <a:r>
              <a:rPr lang="en-US" dirty="0" smtClean="0"/>
              <a:t>Different haplotypes can be viewed as independent from each other</a:t>
            </a:r>
          </a:p>
          <a:p>
            <a:pPr lvl="1"/>
            <a:r>
              <a:rPr lang="en-US" dirty="0" smtClean="0"/>
              <a:t>Reduce the dimensions of the SNP sequences by effectively one order of magnitude (because an average haplotype block span ~10-30 SNPs)</a:t>
            </a:r>
          </a:p>
        </p:txBody>
      </p:sp>
    </p:spTree>
    <p:extLst>
      <p:ext uri="{BB962C8B-B14F-4D97-AF65-F5344CB8AC3E}">
        <p14:creationId xmlns:p14="http://schemas.microsoft.com/office/powerpoint/2010/main" val="143416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Haplotype-based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Haplotype blocks from </a:t>
            </a:r>
            <a:r>
              <a:rPr lang="en-US" dirty="0"/>
              <a:t>262 to 277 on dataset 1 in task 1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62105"/>
              </p:ext>
            </p:extLst>
          </p:nvPr>
        </p:nvGraphicFramePr>
        <p:xfrm>
          <a:off x="838200" y="2976687"/>
          <a:ext cx="10515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Block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 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TACCCGCTAGC</a:t>
                      </a:r>
                    </a:p>
                    <a:p>
                      <a:r>
                        <a:rPr lang="en-US" dirty="0" smtClean="0"/>
                        <a:t>TCTTCACTTGT</a:t>
                      </a:r>
                    </a:p>
                    <a:p>
                      <a:r>
                        <a:rPr lang="en-US" dirty="0" smtClean="0"/>
                        <a:t>GACTTACAAAC</a:t>
                      </a:r>
                    </a:p>
                    <a:p>
                      <a:r>
                        <a:rPr lang="en-US" dirty="0" smtClean="0"/>
                        <a:t>GACTCATTAAC</a:t>
                      </a:r>
                    </a:p>
                    <a:p>
                      <a:r>
                        <a:rPr lang="en-US" dirty="0" smtClean="0"/>
                        <a:t>GACTCACTAAT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</a:t>
                      </a:r>
                    </a:p>
                    <a:p>
                      <a:r>
                        <a:rPr lang="en-US" dirty="0" smtClean="0"/>
                        <a:t>GC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GTA</a:t>
                      </a:r>
                    </a:p>
                    <a:p>
                      <a:r>
                        <a:rPr lang="en-US" dirty="0" smtClean="0"/>
                        <a:t>ACA</a:t>
                      </a:r>
                    </a:p>
                    <a:p>
                      <a:r>
                        <a:rPr lang="en-US" dirty="0" smtClean="0"/>
                        <a:t>GCG</a:t>
                      </a:r>
                    </a:p>
                    <a:p>
                      <a:r>
                        <a:rPr lang="en-US" dirty="0" smtClean="0"/>
                        <a:t>GCA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4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083848"/>
              </p:ext>
            </p:extLst>
          </p:nvPr>
        </p:nvGraphicFramePr>
        <p:xfrm>
          <a:off x="838194" y="1825625"/>
          <a:ext cx="10515603" cy="4782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45720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Naïve algorithm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Haplotype-based algorithm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# of significant SNPs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FDR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82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348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19/263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22/246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48348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12/238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19/229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48348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9/217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14/209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483482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348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42/565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45/537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48348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12/526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15/499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8348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5/480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8/357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2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Haplotype-based A</a:t>
            </a:r>
            <a:r>
              <a:rPr lang="en-US" dirty="0" smtClean="0"/>
              <a:t>lgorithm with Unequal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allocate the privacy budget into </a:t>
            </a:r>
            <a:r>
              <a:rPr lang="en-US" dirty="0" err="1" smtClean="0"/>
              <a:t>haploblocks</a:t>
            </a:r>
            <a:r>
              <a:rPr lang="en-US" dirty="0" smtClean="0"/>
              <a:t> so that the total budget is not over-spent</a:t>
            </a:r>
          </a:p>
          <a:p>
            <a:r>
              <a:rPr lang="en-US" dirty="0" smtClean="0"/>
              <a:t>Our previous approach allocates the same budget to each </a:t>
            </a:r>
            <a:r>
              <a:rPr lang="en-US" dirty="0" err="1" smtClean="0"/>
              <a:t>haploblock</a:t>
            </a:r>
            <a:r>
              <a:rPr lang="en-US" dirty="0" smtClean="0"/>
              <a:t>. Can we do this better?</a:t>
            </a:r>
          </a:p>
          <a:p>
            <a:r>
              <a:rPr lang="en-US" dirty="0" smtClean="0"/>
              <a:t>Unequal budget allocation</a:t>
            </a:r>
          </a:p>
          <a:p>
            <a:pPr lvl="1"/>
            <a:r>
              <a:rPr lang="en-US" dirty="0" smtClean="0"/>
              <a:t>Intuition: </a:t>
            </a:r>
            <a:r>
              <a:rPr lang="en-US" dirty="0" err="1"/>
              <a:t>h</a:t>
            </a:r>
            <a:r>
              <a:rPr lang="en-US" dirty="0" err="1" smtClean="0"/>
              <a:t>aploblocks</a:t>
            </a:r>
            <a:r>
              <a:rPr lang="en-US" dirty="0" smtClean="0"/>
              <a:t> with more haplotypes -&gt; more complex </a:t>
            </a:r>
            <a:r>
              <a:rPr lang="en-US" dirty="0" smtClean="0"/>
              <a:t>distributions </a:t>
            </a:r>
            <a:r>
              <a:rPr lang="en-US" dirty="0" smtClean="0"/>
              <a:t>for SNPs -&gt; more deviated from their actual values</a:t>
            </a:r>
          </a:p>
          <a:p>
            <a:pPr lvl="1"/>
            <a:r>
              <a:rPr lang="en-US" dirty="0" smtClean="0"/>
              <a:t>Less noise to be added to more complex </a:t>
            </a:r>
            <a:r>
              <a:rPr lang="en-US" dirty="0" err="1" smtClean="0"/>
              <a:t>haploblocks</a:t>
            </a:r>
            <a:r>
              <a:rPr lang="en-US" dirty="0" smtClean="0"/>
              <a:t> (with more haplotypes)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Haplotype-based algorithm with Unequal </a:t>
            </a:r>
            <a:r>
              <a:rPr lang="en-US" dirty="0" smtClean="0"/>
              <a:t>weight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Haplotype blocks from 262 to 277 on dataset 1 in task 1</a:t>
            </a:r>
          </a:p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324075"/>
              </p:ext>
            </p:extLst>
          </p:nvPr>
        </p:nvGraphicFramePr>
        <p:xfrm>
          <a:off x="838200" y="3267148"/>
          <a:ext cx="10515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Block 9 (5)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10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 11 (4)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TACCCGCTAGC</a:t>
                      </a:r>
                    </a:p>
                    <a:p>
                      <a:r>
                        <a:rPr lang="en-US" dirty="0" smtClean="0"/>
                        <a:t>TCTTCACTTGT</a:t>
                      </a:r>
                    </a:p>
                    <a:p>
                      <a:r>
                        <a:rPr lang="en-US" dirty="0" smtClean="0"/>
                        <a:t>GACTTACAAAC</a:t>
                      </a:r>
                    </a:p>
                    <a:p>
                      <a:r>
                        <a:rPr lang="en-US" dirty="0" smtClean="0"/>
                        <a:t>GACTCATTAAC</a:t>
                      </a:r>
                    </a:p>
                    <a:p>
                      <a:r>
                        <a:rPr lang="en-US" dirty="0" smtClean="0"/>
                        <a:t>GACTCACTAAT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</a:t>
                      </a:r>
                    </a:p>
                    <a:p>
                      <a:r>
                        <a:rPr lang="en-US" dirty="0" smtClean="0"/>
                        <a:t>GC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GTA</a:t>
                      </a:r>
                    </a:p>
                    <a:p>
                      <a:r>
                        <a:rPr lang="en-US" dirty="0" smtClean="0"/>
                        <a:t>ACA</a:t>
                      </a:r>
                    </a:p>
                    <a:p>
                      <a:r>
                        <a:rPr lang="en-US" dirty="0" smtClean="0"/>
                        <a:t>GCG</a:t>
                      </a:r>
                    </a:p>
                    <a:p>
                      <a:r>
                        <a:rPr lang="en-US" dirty="0" smtClean="0"/>
                        <a:t>GCA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2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602991"/>
              </p:ext>
            </p:extLst>
          </p:nvPr>
        </p:nvGraphicFramePr>
        <p:xfrm>
          <a:off x="497302" y="1478394"/>
          <a:ext cx="11293650" cy="5267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850"/>
                <a:gridCol w="1254850"/>
                <a:gridCol w="1254850"/>
                <a:gridCol w="1254850"/>
                <a:gridCol w="1254850"/>
                <a:gridCol w="1254850"/>
                <a:gridCol w="1254850"/>
                <a:gridCol w="1254850"/>
                <a:gridCol w="1254850"/>
              </a:tblGrid>
              <a:tr h="45720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Naïve algorithm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Haplotype-based algorithm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Unequal-weight haplotype-based</a:t>
                      </a:r>
                      <a:r>
                        <a:rPr lang="en-US" baseline="0" dirty="0" smtClean="0"/>
                        <a:t> algorithm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# of significant SNPs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FDR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964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69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19/263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22/246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20/197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4869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12/238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19/229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19/163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4869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9/217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14/209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14/155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486964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69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42/565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45/537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44/499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4869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12/526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15/499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15/437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869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5/480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8/357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8/312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57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Privacy preserved data selection</a:t>
            </a:r>
          </a:p>
          <a:p>
            <a:endParaRPr lang="en-US" dirty="0" smtClean="0"/>
          </a:p>
          <a:p>
            <a:r>
              <a:rPr lang="en-US" dirty="0" smtClean="0"/>
              <a:t>Privacy preserved big data sharing and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7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on Human Genomic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5502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Genome-Wide Association Studies:</a:t>
            </a:r>
          </a:p>
          <a:p>
            <a:pPr lvl="1"/>
            <a:r>
              <a:rPr lang="en-US" dirty="0" smtClean="0"/>
              <a:t>Find putative disease-related genetic markers</a:t>
            </a:r>
          </a:p>
          <a:p>
            <a:r>
              <a:rPr lang="en-US" dirty="0" smtClean="0"/>
              <a:t>Dig into big genomic data</a:t>
            </a:r>
          </a:p>
          <a:p>
            <a:pPr lvl="1"/>
            <a:r>
              <a:rPr lang="en-US" dirty="0" smtClean="0"/>
              <a:t>23andMe (</a:t>
            </a:r>
            <a:r>
              <a:rPr lang="en-US" u="sng" dirty="0">
                <a:solidFill>
                  <a:schemeClr val="accent5"/>
                </a:solidFill>
              </a:rPr>
              <a:t>https://www.23andme.com/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PatientsLikeMe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http://www.patientslikeme.com/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……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422" y="1429544"/>
            <a:ext cx="5715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0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NCBC-collaborating R01 (HG007078-01</a:t>
            </a:r>
            <a:r>
              <a:rPr lang="en-US" dirty="0" smtClean="0"/>
              <a:t>) from NIH/NHGRI.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8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in Human Genomic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Phenotype inference</a:t>
            </a:r>
          </a:p>
          <a:p>
            <a:endParaRPr lang="en-US" dirty="0" smtClean="0"/>
          </a:p>
          <a:p>
            <a:r>
              <a:rPr lang="en-US" dirty="0" smtClean="0"/>
              <a:t>Re-identification risk by statistical inference techniques</a:t>
            </a:r>
          </a:p>
          <a:p>
            <a:pPr lvl="1"/>
            <a:r>
              <a:rPr lang="en-US" dirty="0" smtClean="0"/>
              <a:t>Homer et al.</a:t>
            </a:r>
          </a:p>
          <a:p>
            <a:pPr lvl="1"/>
            <a:r>
              <a:rPr lang="en-US" dirty="0" err="1" smtClean="0"/>
              <a:t>Sankararaman</a:t>
            </a:r>
            <a:r>
              <a:rPr lang="en-US" dirty="0" smtClean="0"/>
              <a:t> et al.</a:t>
            </a:r>
          </a:p>
          <a:p>
            <a:pPr lvl="1"/>
            <a:r>
              <a:rPr lang="en-US" dirty="0" smtClean="0"/>
              <a:t>Wang et al.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8817" y="6202174"/>
            <a:ext cx="10332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Homer, N., </a:t>
            </a:r>
            <a:r>
              <a:rPr lang="en-US" sz="1200" dirty="0" err="1"/>
              <a:t>Szelinger</a:t>
            </a:r>
            <a:r>
              <a:rPr lang="en-US" sz="1200" dirty="0"/>
              <a:t>, S., Redman, M., Duggan, D., </a:t>
            </a:r>
            <a:r>
              <a:rPr lang="en-US" sz="1200" dirty="0" err="1"/>
              <a:t>Tembe</a:t>
            </a:r>
            <a:r>
              <a:rPr lang="en-US" sz="1200" dirty="0"/>
              <a:t>, W., </a:t>
            </a:r>
            <a:r>
              <a:rPr lang="en-US" sz="1200" dirty="0" err="1"/>
              <a:t>Muehling</a:t>
            </a:r>
            <a:r>
              <a:rPr lang="en-US" sz="1200" dirty="0"/>
              <a:t>, J., … Craig, D. W. (2008). </a:t>
            </a:r>
            <a:r>
              <a:rPr lang="en-US" sz="1200" i="1" dirty="0" err="1" smtClean="0"/>
              <a:t>PLoS</a:t>
            </a:r>
            <a:r>
              <a:rPr lang="en-US" sz="1200" i="1" dirty="0" smtClean="0"/>
              <a:t> </a:t>
            </a:r>
            <a:r>
              <a:rPr lang="en-US" sz="1200" i="1" dirty="0"/>
              <a:t>Genetics</a:t>
            </a:r>
            <a:r>
              <a:rPr lang="en-US" sz="1200" dirty="0"/>
              <a:t>, </a:t>
            </a:r>
            <a:r>
              <a:rPr lang="en-US" sz="1200" i="1" dirty="0"/>
              <a:t>4</a:t>
            </a:r>
            <a:r>
              <a:rPr lang="en-US" sz="1200" dirty="0"/>
              <a:t>(8), e1000167. doi:10.1371/journal.pgen.1000167</a:t>
            </a:r>
          </a:p>
          <a:p>
            <a:r>
              <a:rPr lang="en-US" sz="1200" dirty="0" err="1" smtClean="0"/>
              <a:t>Sankararaman</a:t>
            </a:r>
            <a:r>
              <a:rPr lang="en-US" sz="1200" dirty="0"/>
              <a:t>, S., </a:t>
            </a:r>
            <a:r>
              <a:rPr lang="en-US" sz="1200" dirty="0" err="1"/>
              <a:t>Obozinski</a:t>
            </a:r>
            <a:r>
              <a:rPr lang="en-US" sz="1200" dirty="0"/>
              <a:t>, G., Jordan, M. I., &amp; </a:t>
            </a:r>
            <a:r>
              <a:rPr lang="en-US" sz="1200" dirty="0" err="1"/>
              <a:t>Halperin</a:t>
            </a:r>
            <a:r>
              <a:rPr lang="en-US" sz="1200" dirty="0"/>
              <a:t>, E. (2009). </a:t>
            </a:r>
            <a:r>
              <a:rPr lang="en-US" sz="1200" i="1" dirty="0"/>
              <a:t>Nature Genetics</a:t>
            </a:r>
            <a:r>
              <a:rPr lang="en-US" sz="1200" dirty="0"/>
              <a:t>, </a:t>
            </a:r>
            <a:r>
              <a:rPr lang="en-US" sz="1200" i="1" dirty="0"/>
              <a:t>41</a:t>
            </a:r>
            <a:r>
              <a:rPr lang="en-US" sz="1200" dirty="0"/>
              <a:t>(9), 965–7. doi:10.1038/ng.436</a:t>
            </a:r>
          </a:p>
          <a:p>
            <a:r>
              <a:rPr lang="en-US" sz="1200" dirty="0" smtClean="0"/>
              <a:t>Wang</a:t>
            </a:r>
            <a:r>
              <a:rPr lang="en-US" sz="1200" dirty="0"/>
              <a:t>, R., Li, Y., Wang, X., &amp; Tang, H. (2009</a:t>
            </a:r>
            <a:r>
              <a:rPr lang="en-US" sz="1200" dirty="0" smtClean="0"/>
              <a:t>). </a:t>
            </a:r>
            <a:r>
              <a:rPr lang="en-US" sz="1200" i="1" dirty="0"/>
              <a:t>Proceedings of the 16th</a:t>
            </a:r>
            <a:r>
              <a:rPr lang="en-US" sz="1200" dirty="0"/>
              <a:t>. 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7071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Differential Privacy:</a:t>
                </a:r>
              </a:p>
              <a:p>
                <a:pPr marL="457200" lvl="1" indent="0">
                  <a:buNone/>
                </a:pPr>
                <a:r>
                  <a:rPr lang="en-US" i="1" dirty="0" smtClean="0"/>
                  <a:t>A randomized algorithm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𝐴𝑔</m:t>
                    </m:r>
                  </m:oMath>
                </a14:m>
                <a:r>
                  <a:rPr lang="en-US" i="1" dirty="0" smtClean="0"/>
                  <a:t> is differentially private if for all datasets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i="1" dirty="0" smtClean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i="1" dirty="0" smtClean="0"/>
                  <a:t>, where their symmetric difference contains at most one record, and for all possible anonymized datasets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en-US" i="1" dirty="0" smtClean="0"/>
                  <a:t>,</a:t>
                </a:r>
              </a:p>
              <a:p>
                <a:pPr marL="457200" lvl="1" indent="0">
                  <a:buNone/>
                </a:pPr>
                <a:endParaRPr lang="en-US" i="1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8481" y="3980481"/>
            <a:ext cx="6255038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0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 Cont’d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Sensitivity</a:t>
                </a:r>
                <a:r>
                  <a:rPr lang="en-US" dirty="0" smtClean="0"/>
                  <a:t>:</a:t>
                </a:r>
              </a:p>
              <a:p>
                <a:pPr marL="457200" lvl="1" indent="0">
                  <a:buNone/>
                </a:pPr>
                <a:r>
                  <a:rPr lang="en-US" i="1" dirty="0" smtClean="0"/>
                  <a:t>For any function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i="1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i="1" dirty="0" smtClean="0"/>
                  <a:t>, the sensitivity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i="1" dirty="0" smtClean="0"/>
                  <a:t> is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i="1" dirty="0" smtClean="0"/>
                  <a:t>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i="1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i="1" dirty="0" smtClean="0"/>
                  <a:t>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|≤1</m:t>
                    </m:r>
                  </m:oMath>
                </a14:m>
                <a:r>
                  <a:rPr lang="en-US" dirty="0" smtClean="0"/>
                  <a:t>. 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101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9912" y="3102835"/>
            <a:ext cx="4432176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Treat each allele count pair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𝑚𝑖𝑛𝑜𝑟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𝑚𝑎𝑗𝑜𝑟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as a histogram</a:t>
                </a:r>
              </a:p>
              <a:p>
                <a:r>
                  <a:rPr lang="en-US" dirty="0" smtClean="0"/>
                  <a:t>Sensitivity over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SNP sites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Add </a:t>
                </a:r>
                <a:r>
                  <a:rPr lang="en-US" dirty="0" err="1" smtClean="0"/>
                  <a:t>Laplacian</a:t>
                </a:r>
                <a:r>
                  <a:rPr lang="en-US" dirty="0" smtClean="0"/>
                  <a:t> noises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𝑚𝑖𝑛𝑜𝑟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𝑚𝑎𝑗𝑜𝑟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27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Algorithm Cont’d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38318"/>
              </p:ext>
            </p:extLst>
          </p:nvPr>
        </p:nvGraphicFramePr>
        <p:xfrm>
          <a:off x="494851" y="3108960"/>
          <a:ext cx="111771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158"/>
                <a:gridCol w="622168"/>
                <a:gridCol w="643998"/>
                <a:gridCol w="633082"/>
                <a:gridCol w="635002"/>
                <a:gridCol w="657482"/>
                <a:gridCol w="657482"/>
                <a:gridCol w="657482"/>
                <a:gridCol w="657482"/>
                <a:gridCol w="657482"/>
                <a:gridCol w="657482"/>
                <a:gridCol w="657482"/>
                <a:gridCol w="657482"/>
                <a:gridCol w="657482"/>
                <a:gridCol w="657482"/>
                <a:gridCol w="657482"/>
                <a:gridCol w="6574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Major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3335"/>
          </a:xfrm>
        </p:spPr>
        <p:txBody>
          <a:bodyPr/>
          <a:lstStyle/>
          <a:p>
            <a:r>
              <a:rPr lang="en-US" dirty="0" smtClean="0"/>
              <a:t>Alleles from 262 to 277 on dataset 1 in task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833470"/>
              </p:ext>
            </p:extLst>
          </p:nvPr>
        </p:nvGraphicFramePr>
        <p:xfrm>
          <a:off x="838200" y="1825626"/>
          <a:ext cx="10515600" cy="4318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4798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significant SNPs</a:t>
                      </a:r>
                      <a:endParaRPr lang="en-US" dirty="0"/>
                    </a:p>
                  </a:txBody>
                  <a:tcPr/>
                </a:tc>
              </a:tr>
              <a:tr h="479833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98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19/263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4798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12/238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4798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9/217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479833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42/565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479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12/526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798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5/480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04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Naïve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23433" y="1633639"/>
                <a:ext cx="10515600" cy="4351338"/>
              </a:xfr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en-US" dirty="0" smtClean="0"/>
                  <a:t>High dimension of dataset (i.e., number of SNPs)</a:t>
                </a:r>
              </a:p>
              <a:p>
                <a:pPr lvl="1"/>
                <a:r>
                  <a:rPr lang="en-US" dirty="0" smtClean="0">
                    <a:sym typeface="Wingdings"/>
                  </a:rPr>
                  <a:t></a:t>
                </a:r>
                <a:r>
                  <a:rPr lang="en-US" dirty="0" smtClean="0"/>
                  <a:t>high sensitivity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For a population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i="0" dirty="0" smtClean="0">
                    <a:latin typeface="+mj-lt"/>
                  </a:rPr>
                  <a:t> </a:t>
                </a:r>
                <a:r>
                  <a:rPr lang="en-US" dirty="0" smtClean="0"/>
                  <a:t>alleles, the space of their SNP sequences in the </a:t>
                </a:r>
                <a:r>
                  <a:rPr lang="en-US" dirty="0"/>
                  <a:t>population is not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Too much noise needs to be added!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3433" y="1633639"/>
                <a:ext cx="10515600" cy="4351338"/>
              </a:xfrm>
              <a:blipFill rotWithShape="0">
                <a:blip r:embed="rId3"/>
                <a:stretch>
                  <a:fillRect l="-1043" t="-238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51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2001</Words>
  <Application>Microsoft Office PowerPoint</Application>
  <PresentationFormat>Widescreen</PresentationFormat>
  <Paragraphs>371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Wingdings</vt:lpstr>
      <vt:lpstr>Office Theme</vt:lpstr>
      <vt:lpstr>Haplotype-Based Noise-Adding Approach to Genomic Data  Anonymization</vt:lpstr>
      <vt:lpstr>Applications on Human Genomic Data</vt:lpstr>
      <vt:lpstr>Privacy in Human Genomic Data</vt:lpstr>
      <vt:lpstr>Differential Privacy</vt:lpstr>
      <vt:lpstr>Differential Privacy Cont’d</vt:lpstr>
      <vt:lpstr>Naïve Algorithm</vt:lpstr>
      <vt:lpstr>Naïve Algorithm Cont’d</vt:lpstr>
      <vt:lpstr>Results</vt:lpstr>
      <vt:lpstr>Problem of Naïve Algorithm</vt:lpstr>
      <vt:lpstr>Haplotype</vt:lpstr>
      <vt:lpstr>Haplotype Cont’d</vt:lpstr>
      <vt:lpstr>Haplotype Cont’d</vt:lpstr>
      <vt:lpstr>Haplotype-based noise-adding</vt:lpstr>
      <vt:lpstr>Haplotype-based algorithm</vt:lpstr>
      <vt:lpstr>Results</vt:lpstr>
      <vt:lpstr>Haplotype-based Algorithm with Unequal Weight</vt:lpstr>
      <vt:lpstr>Haplotype-based algorithm with Unequal weight Cont’d</vt:lpstr>
      <vt:lpstr>Results</vt:lpstr>
      <vt:lpstr>Future Works</vt:lpstr>
      <vt:lpstr>Acknowledgement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Haplotype-based method</dc:title>
  <dc:creator>Yongan Z</dc:creator>
  <cp:lastModifiedBy>Yongan Z</cp:lastModifiedBy>
  <cp:revision>296</cp:revision>
  <dcterms:created xsi:type="dcterms:W3CDTF">2014-03-19T23:01:09Z</dcterms:created>
  <dcterms:modified xsi:type="dcterms:W3CDTF">2014-03-24T13:58:09Z</dcterms:modified>
</cp:coreProperties>
</file>