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handoutMasterIdLst>
    <p:handoutMasterId r:id="rId22"/>
  </p:handoutMasterIdLst>
  <p:sldIdLst>
    <p:sldId id="283" r:id="rId2"/>
    <p:sldId id="290" r:id="rId3"/>
    <p:sldId id="280" r:id="rId4"/>
    <p:sldId id="271" r:id="rId5"/>
    <p:sldId id="317" r:id="rId6"/>
    <p:sldId id="320" r:id="rId7"/>
    <p:sldId id="289" r:id="rId8"/>
    <p:sldId id="299" r:id="rId9"/>
    <p:sldId id="300" r:id="rId10"/>
    <p:sldId id="303" r:id="rId11"/>
    <p:sldId id="304" r:id="rId12"/>
    <p:sldId id="314" r:id="rId13"/>
    <p:sldId id="315" r:id="rId14"/>
    <p:sldId id="321" r:id="rId15"/>
    <p:sldId id="322" r:id="rId16"/>
    <p:sldId id="298" r:id="rId17"/>
    <p:sldId id="323" r:id="rId18"/>
    <p:sldId id="316" r:id="rId19"/>
    <p:sldId id="31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84" autoAdjust="0"/>
  </p:normalViewPr>
  <p:slideViewPr>
    <p:cSldViewPr snapToGrid="0" snapToObjects="1">
      <p:cViewPr>
        <p:scale>
          <a:sx n="50" d="100"/>
          <a:sy n="50" d="100"/>
        </p:scale>
        <p:origin x="-173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4B1593-DD64-344D-9DA9-F4AAC64A9539}" type="datetimeFigureOut">
              <a:rPr lang="en-US" smtClean="0"/>
              <a:pPr/>
              <a:t>3/24/2014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658120-D869-9F4A-8123-DB32155B11C2}" type="slidenum">
              <a:rPr lang="en-US" smtClean="0"/>
              <a:pPr/>
              <a:t>‹#›</a:t>
            </a:fld>
            <a:endParaRPr lang="en-US"/>
          </a:p>
        </p:txBody>
      </p:sp>
    </p:spTree>
    <p:extLst>
      <p:ext uri="{BB962C8B-B14F-4D97-AF65-F5344CB8AC3E}">
        <p14:creationId xmlns:p14="http://schemas.microsoft.com/office/powerpoint/2010/main" val="4288525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E95C8-04A4-144C-B9BC-A83CB4864002}" type="datetimeFigureOut">
              <a:rPr lang="en-US" smtClean="0"/>
              <a:pPr/>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5EC3E9-E513-544A-919C-1B8CC9DBFE18}" type="slidenum">
              <a:rPr lang="en-US" smtClean="0"/>
              <a:pPr/>
              <a:t>‹#›</a:t>
            </a:fld>
            <a:endParaRPr lang="en-US"/>
          </a:p>
        </p:txBody>
      </p:sp>
    </p:spTree>
    <p:extLst>
      <p:ext uri="{BB962C8B-B14F-4D97-AF65-F5344CB8AC3E}">
        <p14:creationId xmlns:p14="http://schemas.microsoft.com/office/powerpoint/2010/main" val="33774922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25EC3E9-E513-544A-919C-1B8CC9DBFE18}" type="slidenum">
              <a:rPr lang="en-US" smtClean="0"/>
              <a:pPr/>
              <a:t>1</a:t>
            </a:fld>
            <a:endParaRPr lang="en-US"/>
          </a:p>
        </p:txBody>
      </p:sp>
    </p:spTree>
    <p:extLst>
      <p:ext uri="{BB962C8B-B14F-4D97-AF65-F5344CB8AC3E}">
        <p14:creationId xmlns:p14="http://schemas.microsoft.com/office/powerpoint/2010/main" val="1931927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altLang="zh-CN" sz="1200" b="0" i="0" u="none" strike="noStrike" kern="1200" baseline="0" dirty="0" smtClean="0">
                <a:solidFill>
                  <a:schemeClr val="tx1"/>
                </a:solidFill>
                <a:latin typeface="+mn-lt"/>
                <a:ea typeface="+mn-ea"/>
                <a:cs typeface="+mn-cs"/>
              </a:rPr>
              <a:t>The final step is to reconstruct the vector </a:t>
            </a:r>
            <a:r>
              <a:rPr lang="en-US" altLang="zh-CN" sz="1200" b="1" i="0" u="none" strike="noStrike" kern="1200" baseline="0" dirty="0" smtClean="0">
                <a:solidFill>
                  <a:schemeClr val="tx1"/>
                </a:solidFill>
                <a:latin typeface="+mn-lt"/>
                <a:ea typeface="+mn-ea"/>
                <a:cs typeface="+mn-cs"/>
              </a:rPr>
              <a:t>D</a:t>
            </a:r>
            <a:r>
              <a:rPr lang="en-US" altLang="zh-CN" sz="1200" b="0" i="0" u="none" strike="noStrike" kern="1200" baseline="0" dirty="0" smtClean="0">
                <a:solidFill>
                  <a:schemeClr val="tx1"/>
                </a:solidFill>
                <a:latin typeface="+mn-lt"/>
                <a:ea typeface="+mn-ea"/>
                <a:cs typeface="+mn-cs"/>
              </a:rPr>
              <a:t> from its random projection </a:t>
            </a:r>
            <a:r>
              <a:rPr lang="en-US" altLang="zh-CN" sz="1200" b="1" i="0" u="none" strike="noStrike" kern="1200" baseline="0" dirty="0" smtClean="0">
                <a:solidFill>
                  <a:schemeClr val="tx1"/>
                </a:solidFill>
                <a:latin typeface="+mn-lt"/>
                <a:ea typeface="+mn-ea"/>
                <a:cs typeface="+mn-cs"/>
              </a:rPr>
              <a:t>y</a:t>
            </a:r>
            <a:r>
              <a:rPr lang="en-US" altLang="zh-CN" sz="1200" b="0" i="0" u="none" strike="noStrike" kern="1200" baseline="0" dirty="0" smtClean="0">
                <a:solidFill>
                  <a:schemeClr val="tx1"/>
                </a:solidFill>
                <a:latin typeface="+mn-lt"/>
                <a:ea typeface="+mn-ea"/>
                <a:cs typeface="+mn-cs"/>
              </a:rPr>
              <a:t>. We consider </a:t>
            </a:r>
            <a:r>
              <a:rPr lang="en-US" altLang="zh-CN" sz="1200" b="1" i="0" u="none" strike="noStrike" kern="1200" baseline="0" dirty="0" smtClean="0">
                <a:solidFill>
                  <a:schemeClr val="tx1"/>
                </a:solidFill>
                <a:latin typeface="+mn-lt"/>
                <a:ea typeface="+mn-ea"/>
                <a:cs typeface="+mn-cs"/>
              </a:rPr>
              <a:t>A</a:t>
            </a:r>
            <a:r>
              <a:rPr lang="en-US" altLang="zh-CN" sz="1200" b="0" i="0" u="none" strike="noStrike" kern="1200" baseline="0" dirty="0" smtClean="0">
                <a:solidFill>
                  <a:schemeClr val="tx1"/>
                </a:solidFill>
                <a:latin typeface="+mn-lt"/>
                <a:ea typeface="+mn-ea"/>
                <a:cs typeface="+mn-cs"/>
              </a:rPr>
              <a:t> as the inner product of </a:t>
            </a:r>
            <a:r>
              <a:rPr lang="en-US" altLang="zh-CN" sz="1200" b="1" i="0" u="none" strike="noStrike" kern="1200" baseline="0" dirty="0" smtClean="0">
                <a:solidFill>
                  <a:schemeClr val="tx1"/>
                </a:solidFill>
                <a:latin typeface="+mn-lt"/>
                <a:ea typeface="+mn-ea"/>
                <a:cs typeface="+mn-cs"/>
              </a:rPr>
              <a:t>Phi</a:t>
            </a:r>
            <a:r>
              <a:rPr lang="en-US" altLang="zh-CN" sz="1200" b="0" i="0" u="none" strike="noStrike" kern="1200" baseline="0" dirty="0" smtClean="0">
                <a:solidFill>
                  <a:schemeClr val="tx1"/>
                </a:solidFill>
                <a:latin typeface="+mn-lt"/>
                <a:ea typeface="+mn-ea"/>
                <a:cs typeface="+mn-cs"/>
              </a:rPr>
              <a:t> by </a:t>
            </a:r>
            <a:r>
              <a:rPr lang="en-US" altLang="zh-CN" sz="1200" b="1" i="0" u="none" strike="noStrike" kern="1200" baseline="0" dirty="0" smtClean="0">
                <a:solidFill>
                  <a:schemeClr val="tx1"/>
                </a:solidFill>
                <a:latin typeface="+mn-lt"/>
                <a:ea typeface="+mn-ea"/>
                <a:cs typeface="+mn-cs"/>
              </a:rPr>
              <a:t>Psi </a:t>
            </a:r>
            <a:r>
              <a:rPr lang="en-US" altLang="zh-CN" sz="1200" b="0" i="0" u="none" strike="noStrike" kern="1200" baseline="0" dirty="0" smtClean="0">
                <a:solidFill>
                  <a:schemeClr val="tx1"/>
                </a:solidFill>
                <a:latin typeface="+mn-lt"/>
                <a:ea typeface="+mn-ea"/>
                <a:cs typeface="+mn-cs"/>
              </a:rPr>
              <a:t>which both </a:t>
            </a:r>
            <a:r>
              <a:rPr lang="en-US" altLang="zh-CN" sz="1200" b="1" i="0" u="none" strike="noStrike" kern="1200" baseline="0" dirty="0" smtClean="0">
                <a:solidFill>
                  <a:schemeClr val="tx1"/>
                </a:solidFill>
                <a:latin typeface="+mn-lt"/>
                <a:ea typeface="+mn-ea"/>
                <a:cs typeface="+mn-cs"/>
              </a:rPr>
              <a:t>Phi</a:t>
            </a:r>
            <a:r>
              <a:rPr lang="en-US" altLang="zh-CN" sz="1200" b="0" i="0" u="none" strike="noStrike" kern="1200" baseline="0" dirty="0" smtClean="0">
                <a:solidFill>
                  <a:schemeClr val="tx1"/>
                </a:solidFill>
                <a:latin typeface="+mn-lt"/>
                <a:ea typeface="+mn-ea"/>
                <a:cs typeface="+mn-cs"/>
              </a:rPr>
              <a:t> and </a:t>
            </a:r>
            <a:r>
              <a:rPr lang="en-US" altLang="zh-CN" sz="1200" b="1" i="0" u="none" strike="noStrike" kern="1200" baseline="0" dirty="0" smtClean="0">
                <a:solidFill>
                  <a:schemeClr val="tx1"/>
                </a:solidFill>
                <a:latin typeface="+mn-lt"/>
                <a:ea typeface="+mn-ea"/>
                <a:cs typeface="+mn-cs"/>
              </a:rPr>
              <a:t>Psi</a:t>
            </a:r>
            <a:r>
              <a:rPr lang="en-US" altLang="zh-CN" sz="1200" b="0" i="0" u="none" strike="noStrike" kern="1200" baseline="0" dirty="0" smtClean="0">
                <a:solidFill>
                  <a:schemeClr val="tx1"/>
                </a:solidFill>
                <a:latin typeface="+mn-lt"/>
                <a:ea typeface="+mn-ea"/>
                <a:cs typeface="+mn-cs"/>
              </a:rPr>
              <a:t> are known from the sampling process. Using a L1-Norm minimization method, the recovered answer </a:t>
            </a:r>
            <a:r>
              <a:rPr lang="en-US" altLang="zh-CN" sz="1200" b="1" i="0" u="none" strike="noStrike" kern="1200" baseline="0" dirty="0" smtClean="0">
                <a:solidFill>
                  <a:schemeClr val="tx1"/>
                </a:solidFill>
                <a:latin typeface="+mn-lt"/>
                <a:ea typeface="+mn-ea"/>
                <a:cs typeface="+mn-cs"/>
              </a:rPr>
              <a:t>x</a:t>
            </a:r>
            <a:r>
              <a:rPr lang="en-US" altLang="zh-CN" sz="1200" b="0" i="0" u="none" strike="noStrike" kern="1200" baseline="0" dirty="0" smtClean="0">
                <a:solidFill>
                  <a:schemeClr val="tx1"/>
                </a:solidFill>
                <a:latin typeface="+mn-lt"/>
                <a:ea typeface="+mn-ea"/>
                <a:cs typeface="+mn-cs"/>
              </a:rPr>
              <a:t> can be close enough to the original </a:t>
            </a:r>
            <a:r>
              <a:rPr lang="en-US" altLang="zh-CN" sz="1200" b="1" i="0" u="none" strike="noStrike" kern="1200" baseline="0" dirty="0" smtClean="0">
                <a:solidFill>
                  <a:schemeClr val="tx1"/>
                </a:solidFill>
                <a:latin typeface="+mn-lt"/>
                <a:ea typeface="+mn-ea"/>
                <a:cs typeface="+mn-cs"/>
              </a:rPr>
              <a:t>x</a:t>
            </a:r>
            <a:r>
              <a:rPr lang="en-US" altLang="zh-CN" sz="1200" b="0" i="0" u="none" strike="noStrike" kern="1200" baseline="0" dirty="0" smtClean="0">
                <a:solidFill>
                  <a:schemeClr val="tx1"/>
                </a:solidFill>
                <a:latin typeface="+mn-lt"/>
                <a:ea typeface="+mn-ea"/>
                <a:cs typeface="+mn-cs"/>
              </a:rPr>
              <a:t> even in the presence of noise. The minimizer will select the smallest set of columns from </a:t>
            </a:r>
            <a:r>
              <a:rPr lang="en-US" altLang="zh-CN" sz="1200" b="1" i="0" u="none" strike="noStrike" kern="1200" baseline="0" dirty="0" smtClean="0">
                <a:solidFill>
                  <a:schemeClr val="tx1"/>
                </a:solidFill>
                <a:latin typeface="+mn-lt"/>
                <a:ea typeface="+mn-ea"/>
                <a:cs typeface="+mn-cs"/>
              </a:rPr>
              <a:t>A </a:t>
            </a:r>
            <a:r>
              <a:rPr lang="en-US" altLang="zh-CN" sz="1200" b="0" i="0" u="none" strike="noStrike" kern="1200" baseline="0" dirty="0" smtClean="0">
                <a:solidFill>
                  <a:schemeClr val="tx1"/>
                </a:solidFill>
                <a:latin typeface="+mn-lt"/>
                <a:ea typeface="+mn-ea"/>
                <a:cs typeface="+mn-cs"/>
              </a:rPr>
              <a:t>that keeps </a:t>
            </a:r>
            <a:r>
              <a:rPr lang="en-US" altLang="zh-CN" sz="1200" b="1" i="0" u="none" strike="noStrike" kern="1200" baseline="0" dirty="0" smtClean="0">
                <a:solidFill>
                  <a:schemeClr val="tx1"/>
                </a:solidFill>
                <a:latin typeface="+mn-lt"/>
                <a:ea typeface="+mn-ea"/>
                <a:cs typeface="+mn-cs"/>
              </a:rPr>
              <a:t>A*x</a:t>
            </a:r>
            <a:r>
              <a:rPr lang="en-US" altLang="zh-CN" sz="1200" b="0" i="0" u="none" strike="noStrike" kern="1200" baseline="0" dirty="0" smtClean="0">
                <a:solidFill>
                  <a:schemeClr val="tx1"/>
                </a:solidFill>
                <a:latin typeface="+mn-lt"/>
                <a:ea typeface="+mn-ea"/>
                <a:cs typeface="+mn-cs"/>
              </a:rPr>
              <a:t> similar enough to </a:t>
            </a:r>
            <a:r>
              <a:rPr lang="en-US" altLang="zh-CN" sz="1200" b="1" i="0" u="none" strike="noStrike" kern="1200" baseline="0" dirty="0" smtClean="0">
                <a:solidFill>
                  <a:schemeClr val="tx1"/>
                </a:solidFill>
                <a:latin typeface="+mn-lt"/>
                <a:ea typeface="+mn-ea"/>
                <a:cs typeface="+mn-cs"/>
              </a:rPr>
              <a:t>y</a:t>
            </a:r>
            <a:r>
              <a:rPr lang="en-US" altLang="zh-CN" sz="1200" b="0" i="0" u="none" strike="noStrike" kern="1200" baseline="0" dirty="0" smtClean="0">
                <a:solidFill>
                  <a:schemeClr val="tx1"/>
                </a:solidFill>
                <a:latin typeface="+mn-lt"/>
                <a:ea typeface="+mn-ea"/>
                <a:cs typeface="+mn-cs"/>
              </a:rPr>
              <a:t>.</a:t>
            </a:r>
          </a:p>
          <a:p>
            <a:endParaRPr lang="en-US" altLang="zh-CN"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5EC3E9-E513-544A-919C-1B8CC9DBFE18}" type="slidenum">
              <a:rPr lang="en-US" smtClean="0"/>
              <a:pPr/>
              <a:t>11</a:t>
            </a:fld>
            <a:endParaRPr lang="en-US"/>
          </a:p>
        </p:txBody>
      </p:sp>
    </p:spTree>
    <p:extLst>
      <p:ext uri="{BB962C8B-B14F-4D97-AF65-F5344CB8AC3E}">
        <p14:creationId xmlns:p14="http://schemas.microsoft.com/office/powerpoint/2010/main" val="190817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In the second mechanism, we are adding noise to the to sparse representation of our genomic data</a:t>
            </a:r>
            <a:r>
              <a:rPr lang="en-US" altLang="zh-CN" b="0" baseline="0" dirty="0" smtClean="0"/>
              <a:t>. In this mechanism, the construction of </a:t>
            </a:r>
            <a:r>
              <a:rPr lang="en-US" altLang="zh-CN" b="1" baseline="0" dirty="0" smtClean="0"/>
              <a:t>A </a:t>
            </a:r>
            <a:r>
              <a:rPr lang="en-US" altLang="zh-CN" b="0" baseline="0" dirty="0" smtClean="0"/>
              <a:t>was the same as pervious mechanism and the </a:t>
            </a:r>
            <a:r>
              <a:rPr lang="en-US" altLang="zh-CN" b="0" baseline="0" dirty="0" err="1" smtClean="0"/>
              <a:t>SubSpace</a:t>
            </a:r>
            <a:r>
              <a:rPr lang="en-US" altLang="zh-CN" b="0" baseline="0" dirty="0" smtClean="0"/>
              <a:t> Pursuit was used to find the best columns in </a:t>
            </a:r>
            <a:r>
              <a:rPr lang="en-US" altLang="zh-CN" b="1" baseline="0" dirty="0" smtClean="0"/>
              <a:t>A.</a:t>
            </a:r>
            <a:r>
              <a:rPr lang="en-US" altLang="zh-CN" b="0" baseline="0" dirty="0" smtClean="0"/>
              <a:t> Then we add noise to the </a:t>
            </a:r>
            <a:r>
              <a:rPr lang="en-US" altLang="zh-CN" b="1" baseline="0" dirty="0" smtClean="0"/>
              <a:t>x </a:t>
            </a:r>
            <a:r>
              <a:rPr lang="en-US" altLang="zh-CN" b="0" baseline="0" dirty="0" smtClean="0"/>
              <a:t>which</a:t>
            </a:r>
            <a:r>
              <a:rPr lang="en-US" altLang="zh-CN" b="1" baseline="0" dirty="0" smtClean="0"/>
              <a:t> </a:t>
            </a:r>
            <a:r>
              <a:rPr lang="en-US" altLang="zh-CN" b="0" baseline="0" dirty="0" smtClean="0"/>
              <a:t>was the solution.</a:t>
            </a:r>
            <a:endParaRPr lang="zh-CN" altLang="en-US" dirty="0"/>
          </a:p>
        </p:txBody>
      </p:sp>
      <p:sp>
        <p:nvSpPr>
          <p:cNvPr id="4" name="Slide Number Placeholder 3"/>
          <p:cNvSpPr>
            <a:spLocks noGrp="1"/>
          </p:cNvSpPr>
          <p:nvPr>
            <p:ph type="sldNum" sz="quarter" idx="10"/>
          </p:nvPr>
        </p:nvSpPr>
        <p:spPr/>
        <p:txBody>
          <a:bodyPr/>
          <a:lstStyle/>
          <a:p>
            <a:fld id="{A25EC3E9-E513-544A-919C-1B8CC9DBFE18}" type="slidenum">
              <a:rPr lang="en-US" smtClean="0"/>
              <a:pPr/>
              <a:t>16</a:t>
            </a:fld>
            <a:endParaRPr lang="en-US"/>
          </a:p>
        </p:txBody>
      </p:sp>
    </p:spTree>
    <p:extLst>
      <p:ext uri="{BB962C8B-B14F-4D97-AF65-F5344CB8AC3E}">
        <p14:creationId xmlns:p14="http://schemas.microsoft.com/office/powerpoint/2010/main" val="31675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25EC3E9-E513-544A-919C-1B8CC9DBFE18}" type="slidenum">
              <a:rPr lang="en-US" smtClean="0"/>
              <a:pPr/>
              <a:t>19</a:t>
            </a:fld>
            <a:endParaRPr lang="en-US"/>
          </a:p>
        </p:txBody>
      </p:sp>
    </p:spTree>
    <p:extLst>
      <p:ext uri="{BB962C8B-B14F-4D97-AF65-F5344CB8AC3E}">
        <p14:creationId xmlns:p14="http://schemas.microsoft.com/office/powerpoint/2010/main" val="193192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zh-CN" sz="1200" b="0" i="0" u="none" strike="noStrike" kern="1200" baseline="0" dirty="0" smtClean="0">
                <a:solidFill>
                  <a:schemeClr val="tx1"/>
                </a:solidFill>
                <a:latin typeface="+mn-lt"/>
                <a:ea typeface="+mn-ea"/>
                <a:cs typeface="+mn-cs"/>
              </a:rPr>
              <a:t>In this presentation, I going to state the problem of releasing genomic data to public, the data owners concerns about Privacy Protection and the researcher concerns about the released data utility.</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Then, I will talk about a hot topic, compressed sensing, that is the inspiration of current research project.</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After that the detail of proposed genome privacy protection mechanism based on compressed sensing will be explained and I will conclude the presentation by demonstrating the result of proposed method and a quick review of this research future plan.</a:t>
            </a:r>
            <a:endParaRPr lang="zh-CN" altLang="en-US" dirty="0"/>
          </a:p>
        </p:txBody>
      </p:sp>
      <p:sp>
        <p:nvSpPr>
          <p:cNvPr id="4" name="Slide Number Placeholder 3"/>
          <p:cNvSpPr>
            <a:spLocks noGrp="1"/>
          </p:cNvSpPr>
          <p:nvPr>
            <p:ph type="sldNum" sz="quarter" idx="10"/>
          </p:nvPr>
        </p:nvSpPr>
        <p:spPr/>
        <p:txBody>
          <a:bodyPr/>
          <a:lstStyle/>
          <a:p>
            <a:fld id="{A25EC3E9-E513-544A-919C-1B8CC9DBFE18}" type="slidenum">
              <a:rPr lang="en-US" smtClean="0"/>
              <a:pPr/>
              <a:t>2</a:t>
            </a:fld>
            <a:endParaRPr lang="en-US"/>
          </a:p>
        </p:txBody>
      </p:sp>
    </p:spTree>
    <p:extLst>
      <p:ext uri="{BB962C8B-B14F-4D97-AF65-F5344CB8AC3E}">
        <p14:creationId xmlns:p14="http://schemas.microsoft.com/office/powerpoint/2010/main" val="120666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zh-CN" sz="1200" b="0" i="0" u="none" strike="noStrike" kern="1200" baseline="0" dirty="0" smtClean="0">
                <a:solidFill>
                  <a:schemeClr val="tx1"/>
                </a:solidFill>
                <a:latin typeface="+mn-lt"/>
                <a:ea typeface="+mn-ea"/>
                <a:cs typeface="+mn-cs"/>
              </a:rPr>
              <a:t>Most genomic datasets are not publicly accessible, due to privacy concerns. Patients genomic data contains identifiable markers and can be used to determine the presence of an individual in a dataset.</a:t>
            </a:r>
          </a:p>
          <a:p>
            <a:r>
              <a:rPr lang="en-US" altLang="zh-CN" sz="1200" b="0" i="0" u="none" strike="noStrike" kern="1200" baseline="0" dirty="0" smtClean="0">
                <a:solidFill>
                  <a:schemeClr val="tx1"/>
                </a:solidFill>
                <a:latin typeface="+mn-lt"/>
                <a:ea typeface="+mn-ea"/>
                <a:cs typeface="+mn-cs"/>
              </a:rPr>
              <a:t> </a:t>
            </a:r>
          </a:p>
          <a:p>
            <a:r>
              <a:rPr lang="en-US" altLang="zh-CN" sz="1200" b="0" i="0" u="none" strike="noStrike" kern="1200" baseline="0" dirty="0" smtClean="0">
                <a:solidFill>
                  <a:schemeClr val="tx1"/>
                </a:solidFill>
                <a:latin typeface="+mn-lt"/>
                <a:ea typeface="+mn-ea"/>
                <a:cs typeface="+mn-cs"/>
              </a:rPr>
              <a:t>Prior research shows that the identification can be happened when: </a:t>
            </a:r>
          </a:p>
          <a:p>
            <a:r>
              <a:rPr lang="en-US" altLang="zh-CN" sz="1200" b="0" i="0" u="none" strike="noStrike" kern="1200" baseline="0" dirty="0" smtClean="0">
                <a:solidFill>
                  <a:schemeClr val="tx1"/>
                </a:solidFill>
                <a:latin typeface="+mn-lt"/>
                <a:ea typeface="+mn-ea"/>
                <a:cs typeface="+mn-cs"/>
              </a:rPr>
              <a:t>there is a very small set of SNPs, </a:t>
            </a:r>
          </a:p>
          <a:p>
            <a:r>
              <a:rPr lang="en-US" altLang="zh-CN" sz="1200" b="0" i="0" u="none" strike="noStrike" kern="1200" baseline="0" dirty="0" smtClean="0">
                <a:solidFill>
                  <a:schemeClr val="tx1"/>
                </a:solidFill>
                <a:latin typeface="+mn-lt"/>
                <a:ea typeface="+mn-ea"/>
                <a:cs typeface="+mn-cs"/>
              </a:rPr>
              <a:t>Or the genomic data has been aggregated; like releasing the frequencies of different SNPs values across a population.</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To protect patients, the data owners impose an application and evaluation procedure. Then an agreement needs to be signed before the use of data is permitted. This process often takes months to complete and limits the researchers. </a:t>
            </a:r>
            <a:endParaRPr lang="zh-CN" altLang="en-US" dirty="0"/>
          </a:p>
        </p:txBody>
      </p:sp>
      <p:sp>
        <p:nvSpPr>
          <p:cNvPr id="4" name="Slide Number Placeholder 3"/>
          <p:cNvSpPr>
            <a:spLocks noGrp="1"/>
          </p:cNvSpPr>
          <p:nvPr>
            <p:ph type="sldNum" sz="quarter" idx="10"/>
          </p:nvPr>
        </p:nvSpPr>
        <p:spPr/>
        <p:txBody>
          <a:bodyPr/>
          <a:lstStyle/>
          <a:p>
            <a:fld id="{A25EC3E9-E513-544A-919C-1B8CC9DBFE18}" type="slidenum">
              <a:rPr lang="en-US" smtClean="0"/>
              <a:pPr/>
              <a:t>3</a:t>
            </a:fld>
            <a:endParaRPr lang="en-US"/>
          </a:p>
        </p:txBody>
      </p:sp>
    </p:spTree>
    <p:extLst>
      <p:ext uri="{BB962C8B-B14F-4D97-AF65-F5344CB8AC3E}">
        <p14:creationId xmlns:p14="http://schemas.microsoft.com/office/powerpoint/2010/main" val="2198363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zh-CN" sz="1200" b="0" i="0" u="none" strike="noStrike" kern="1200" baseline="0" dirty="0" smtClean="0">
                <a:solidFill>
                  <a:schemeClr val="tx1"/>
                </a:solidFill>
                <a:latin typeface="+mn-lt"/>
                <a:ea typeface="+mn-ea"/>
                <a:cs typeface="+mn-cs"/>
              </a:rPr>
              <a:t>The solution to the problem can be to let each data owner publish a set of pilot data to help data users choose the right datasets based on their needs.</a:t>
            </a:r>
          </a:p>
          <a:p>
            <a:r>
              <a:rPr lang="en-US" altLang="zh-CN" sz="1200" b="0" i="0" u="none" strike="noStrike" kern="1200" baseline="0" dirty="0" smtClean="0">
                <a:solidFill>
                  <a:schemeClr val="tx1"/>
                </a:solidFill>
                <a:latin typeface="+mn-lt"/>
                <a:ea typeface="+mn-ea"/>
                <a:cs typeface="+mn-cs"/>
              </a:rPr>
              <a:t> </a:t>
            </a:r>
          </a:p>
          <a:p>
            <a:r>
              <a:rPr lang="en-US" altLang="zh-CN" sz="1200" b="0" i="0" u="none" strike="noStrike" kern="1200" baseline="0" dirty="0" smtClean="0">
                <a:solidFill>
                  <a:schemeClr val="tx1"/>
                </a:solidFill>
                <a:latin typeface="+mn-lt"/>
                <a:ea typeface="+mn-ea"/>
                <a:cs typeface="+mn-cs"/>
              </a:rPr>
              <a:t>Such pilot data comes from adding noise to the original genomic data to ensure that individuals’ information is protected. The data owners release these pilot data with the noise parameters and the mechanism that they used. It does not offer any utility guarantee when it is used for disease marker discovery, but a data user can download it, run different kinds of association tests including those that are unknown to the data owners and compare the outcomes with the other datasets outputs to get an idea which datasets can be useful.</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With such information, the researchers can approach the owners of the most relevant datasets and sign agreements with them. This allow one to just go for a small set of most valuable targets.</a:t>
            </a:r>
          </a:p>
        </p:txBody>
      </p:sp>
      <p:sp>
        <p:nvSpPr>
          <p:cNvPr id="4" name="Slide Number Placeholder 3"/>
          <p:cNvSpPr>
            <a:spLocks noGrp="1"/>
          </p:cNvSpPr>
          <p:nvPr>
            <p:ph type="sldNum" sz="quarter" idx="10"/>
          </p:nvPr>
        </p:nvSpPr>
        <p:spPr/>
        <p:txBody>
          <a:bodyPr/>
          <a:lstStyle/>
          <a:p>
            <a:fld id="{A25EC3E9-E513-544A-919C-1B8CC9DBFE18}" type="slidenum">
              <a:rPr lang="en-US" smtClean="0"/>
              <a:pPr/>
              <a:t>4</a:t>
            </a:fld>
            <a:endParaRPr lang="en-US"/>
          </a:p>
        </p:txBody>
      </p:sp>
    </p:spTree>
    <p:extLst>
      <p:ext uri="{BB962C8B-B14F-4D97-AF65-F5344CB8AC3E}">
        <p14:creationId xmlns:p14="http://schemas.microsoft.com/office/powerpoint/2010/main" val="299346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mathematics, a wavelet series is a representation of a square-</a:t>
            </a:r>
            <a:r>
              <a:rPr lang="en-US" dirty="0" err="1" smtClean="0"/>
              <a:t>integrable</a:t>
            </a:r>
            <a:r>
              <a:rPr lang="en-US" dirty="0" smtClean="0"/>
              <a:t> (real- or complex-valued) function by a certain orthonormal series generated by a wavelet. </a:t>
            </a:r>
          </a:p>
          <a:p>
            <a:endParaRPr lang="en-US" dirty="0" smtClean="0"/>
          </a:p>
          <a:p>
            <a:r>
              <a:rPr lang="en-US" dirty="0" smtClean="0"/>
              <a:t>Nowadays, wavelet transformation is one of the most popular candidates of the time-frequency-transformations. </a:t>
            </a:r>
          </a:p>
          <a:p>
            <a:endParaRPr lang="en-US" dirty="0" smtClean="0"/>
          </a:p>
          <a:p>
            <a:r>
              <a:rPr lang="en-US" dirty="0" smtClean="0"/>
              <a:t>The fundamental idea of wavelet transforms is that the transformation should allow only changes in time extension, but not shape. This is effected by choosing suitable basis functions that allow for this</a:t>
            </a:r>
          </a:p>
          <a:p>
            <a:endParaRPr lang="en-US" dirty="0" smtClean="0"/>
          </a:p>
          <a:p>
            <a:r>
              <a:rPr lang="en-US" sz="1200" b="0" i="0" kern="1200" dirty="0" smtClean="0">
                <a:solidFill>
                  <a:schemeClr val="tx1"/>
                </a:solidFill>
                <a:effectLst/>
                <a:latin typeface="+mn-lt"/>
                <a:ea typeface="+mn-ea"/>
                <a:cs typeface="+mn-cs"/>
              </a:rPr>
              <a:t>When </a:t>
            </a:r>
            <a:r>
              <a:rPr lang="en-US" sz="1200" b="0" i="0" kern="1200" dirty="0" err="1" smtClean="0">
                <a:solidFill>
                  <a:schemeClr val="tx1"/>
                </a:solidFill>
                <a:effectLst/>
                <a:latin typeface="+mn-lt"/>
                <a:ea typeface="+mn-ea"/>
                <a:cs typeface="+mn-cs"/>
              </a:rPr>
              <a:t>Δt</a:t>
            </a:r>
            <a:r>
              <a:rPr lang="en-US" sz="1200" b="0" i="0" kern="1200" dirty="0" smtClean="0">
                <a:solidFill>
                  <a:schemeClr val="tx1"/>
                </a:solidFill>
                <a:effectLst/>
                <a:latin typeface="+mn-lt"/>
                <a:ea typeface="+mn-ea"/>
                <a:cs typeface="+mn-cs"/>
              </a:rPr>
              <a:t> is large, 1) Bad time resolution 2)Good frequency resolution 3)Low frequency, large scaling factor</a:t>
            </a:r>
          </a:p>
          <a:p>
            <a:r>
              <a:rPr lang="en-US" sz="1200" b="0" i="0" kern="1200" dirty="0" smtClean="0">
                <a:solidFill>
                  <a:schemeClr val="tx1"/>
                </a:solidFill>
                <a:effectLst/>
                <a:latin typeface="+mn-lt"/>
                <a:ea typeface="+mn-ea"/>
                <a:cs typeface="+mn-cs"/>
              </a:rPr>
              <a:t>When </a:t>
            </a:r>
            <a:r>
              <a:rPr lang="en-US" sz="1200" b="0" i="0" kern="1200" dirty="0" err="1" smtClean="0">
                <a:solidFill>
                  <a:schemeClr val="tx1"/>
                </a:solidFill>
                <a:effectLst/>
                <a:latin typeface="+mn-lt"/>
                <a:ea typeface="+mn-ea"/>
                <a:cs typeface="+mn-cs"/>
              </a:rPr>
              <a:t>Δt</a:t>
            </a:r>
            <a:r>
              <a:rPr lang="en-US" sz="1200" b="0" i="0" kern="1200" dirty="0" smtClean="0">
                <a:solidFill>
                  <a:schemeClr val="tx1"/>
                </a:solidFill>
                <a:effectLst/>
                <a:latin typeface="+mn-lt"/>
                <a:ea typeface="+mn-ea"/>
                <a:cs typeface="+mn-cs"/>
              </a:rPr>
              <a:t> is small, 1)Good time resolution 2)Bad frequency resolution 3)High frequency, small scaling factor</a:t>
            </a:r>
          </a:p>
          <a:p>
            <a:r>
              <a:rPr lang="en-US" dirty="0" smtClean="0"/>
              <a:t>. </a:t>
            </a:r>
            <a:endParaRPr lang="en-US" dirty="0"/>
          </a:p>
        </p:txBody>
      </p:sp>
      <p:sp>
        <p:nvSpPr>
          <p:cNvPr id="4" name="Slide Number Placeholder 3"/>
          <p:cNvSpPr>
            <a:spLocks noGrp="1"/>
          </p:cNvSpPr>
          <p:nvPr>
            <p:ph type="sldNum" sz="quarter" idx="10"/>
          </p:nvPr>
        </p:nvSpPr>
        <p:spPr/>
        <p:txBody>
          <a:bodyPr/>
          <a:lstStyle/>
          <a:p>
            <a:fld id="{A25EC3E9-E513-544A-919C-1B8CC9DBFE18}" type="slidenum">
              <a:rPr lang="en-US" smtClean="0"/>
              <a:pPr/>
              <a:t>5</a:t>
            </a:fld>
            <a:endParaRPr lang="en-US"/>
          </a:p>
        </p:txBody>
      </p:sp>
    </p:spTree>
    <p:extLst>
      <p:ext uri="{BB962C8B-B14F-4D97-AF65-F5344CB8AC3E}">
        <p14:creationId xmlns:p14="http://schemas.microsoft.com/office/powerpoint/2010/main" val="380733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zh-CN" dirty="0" smtClean="0"/>
              <a:t>The inspiration</a:t>
            </a:r>
            <a:r>
              <a:rPr lang="en-US" altLang="zh-CN" baseline="0" dirty="0" smtClean="0"/>
              <a:t> of this research coming from the success of compressed sensing in the area of image and signal processing. </a:t>
            </a:r>
            <a:r>
              <a:rPr lang="en-US" altLang="zh-CN" dirty="0" smtClean="0"/>
              <a:t>Many signals in the nature have sparse representations when they</a:t>
            </a:r>
            <a:r>
              <a:rPr lang="en-US" altLang="zh-CN" baseline="0" dirty="0" smtClean="0"/>
              <a:t> are </a:t>
            </a:r>
            <a:r>
              <a:rPr lang="en-US" altLang="zh-CN" dirty="0" smtClean="0"/>
              <a:t>expressed in the transformation domain. For example, in the left hand side image you can see a</a:t>
            </a:r>
            <a:r>
              <a:rPr lang="en-US" altLang="zh-CN" baseline="0" dirty="0" smtClean="0"/>
              <a:t> 1000*1000 pixel image </a:t>
            </a:r>
            <a:r>
              <a:rPr lang="en-US" altLang="zh-CN" dirty="0" smtClean="0"/>
              <a:t>and its wavelet transform in the middle. As you can</a:t>
            </a:r>
            <a:r>
              <a:rPr lang="en-US" altLang="zh-CN" baseline="0" dirty="0" smtClean="0"/>
              <a:t> see, </a:t>
            </a:r>
            <a:r>
              <a:rPr lang="en-US" altLang="zh-CN" dirty="0" smtClean="0"/>
              <a:t>the image pixels have nonzero values, while the most wavelet coefficients are small, and the relatively few large coefficients capture most of the information. The</a:t>
            </a:r>
            <a:r>
              <a:rPr lang="en-US" altLang="zh-CN" baseline="0" dirty="0" smtClean="0"/>
              <a:t> image on right hand side is t</a:t>
            </a:r>
            <a:r>
              <a:rPr lang="en-US" altLang="zh-CN" dirty="0" smtClean="0"/>
              <a:t>he reconstructed image obtained by zeroing out all the coefficients in the wavelet expansion except the 25,000 largest. The difference with the original picture is hardly noticeable. </a:t>
            </a:r>
            <a:endParaRPr lang="zh-CN" altLang="en-US" dirty="0"/>
          </a:p>
        </p:txBody>
      </p:sp>
      <p:sp>
        <p:nvSpPr>
          <p:cNvPr id="4" name="Slide Number Placeholder 3"/>
          <p:cNvSpPr>
            <a:spLocks noGrp="1"/>
          </p:cNvSpPr>
          <p:nvPr>
            <p:ph type="sldNum" sz="quarter" idx="10"/>
          </p:nvPr>
        </p:nvSpPr>
        <p:spPr/>
        <p:txBody>
          <a:bodyPr/>
          <a:lstStyle/>
          <a:p>
            <a:fld id="{A25EC3E9-E513-544A-919C-1B8CC9DBFE18}" type="slidenum">
              <a:rPr lang="en-US" smtClean="0"/>
              <a:pPr/>
              <a:t>7</a:t>
            </a:fld>
            <a:endParaRPr lang="en-US"/>
          </a:p>
        </p:txBody>
      </p:sp>
    </p:spTree>
    <p:extLst>
      <p:ext uri="{BB962C8B-B14F-4D97-AF65-F5344CB8AC3E}">
        <p14:creationId xmlns:p14="http://schemas.microsoft.com/office/powerpoint/2010/main" val="272711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altLang="zh-CN" sz="1200" b="0" i="0" u="none" strike="noStrike" kern="1200" baseline="0" dirty="0" smtClean="0">
                <a:solidFill>
                  <a:schemeClr val="tx1"/>
                </a:solidFill>
                <a:latin typeface="+mn-lt"/>
                <a:ea typeface="+mn-ea"/>
                <a:cs typeface="+mn-cs"/>
              </a:rPr>
              <a:t>In this slide I will give a brief overview of the theory of compressive sensing. The compressive sensing consists of a probabilistic compression procedure, also called the sampling process, followed by a reconstruction process that decodes the compressed data. The reconstruction process exactly or approximately reconstructs the original data from the compressed samples. </a:t>
            </a:r>
          </a:p>
          <a:p>
            <a:endParaRPr lang="en-US" altLang="zh-CN"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5EC3E9-E513-544A-919C-1B8CC9DBFE18}" type="slidenum">
              <a:rPr lang="en-US" smtClean="0"/>
              <a:pPr/>
              <a:t>8</a:t>
            </a:fld>
            <a:endParaRPr lang="en-US"/>
          </a:p>
        </p:txBody>
      </p:sp>
    </p:spTree>
    <p:extLst>
      <p:ext uri="{BB962C8B-B14F-4D97-AF65-F5344CB8AC3E}">
        <p14:creationId xmlns:p14="http://schemas.microsoft.com/office/powerpoint/2010/main" val="190817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altLang="zh-CN" sz="1200" b="0" i="0" u="none" strike="noStrike" kern="1200" baseline="0" dirty="0" smtClean="0">
                <a:solidFill>
                  <a:schemeClr val="tx1"/>
                </a:solidFill>
                <a:latin typeface="+mn-lt"/>
                <a:ea typeface="+mn-ea"/>
                <a:cs typeface="+mn-cs"/>
              </a:rPr>
              <a:t>The final step is to reconstruct the vector </a:t>
            </a:r>
            <a:r>
              <a:rPr lang="en-US" altLang="zh-CN" sz="1200" b="1" i="0" u="none" strike="noStrike" kern="1200" baseline="0" dirty="0" smtClean="0">
                <a:solidFill>
                  <a:schemeClr val="tx1"/>
                </a:solidFill>
                <a:latin typeface="+mn-lt"/>
                <a:ea typeface="+mn-ea"/>
                <a:cs typeface="+mn-cs"/>
              </a:rPr>
              <a:t>D</a:t>
            </a:r>
            <a:r>
              <a:rPr lang="en-US" altLang="zh-CN" sz="1200" b="0" i="0" u="none" strike="noStrike" kern="1200" baseline="0" dirty="0" smtClean="0">
                <a:solidFill>
                  <a:schemeClr val="tx1"/>
                </a:solidFill>
                <a:latin typeface="+mn-lt"/>
                <a:ea typeface="+mn-ea"/>
                <a:cs typeface="+mn-cs"/>
              </a:rPr>
              <a:t> from its random projection </a:t>
            </a:r>
            <a:r>
              <a:rPr lang="en-US" altLang="zh-CN" sz="1200" b="1" i="0" u="none" strike="noStrike" kern="1200" baseline="0" dirty="0" smtClean="0">
                <a:solidFill>
                  <a:schemeClr val="tx1"/>
                </a:solidFill>
                <a:latin typeface="+mn-lt"/>
                <a:ea typeface="+mn-ea"/>
                <a:cs typeface="+mn-cs"/>
              </a:rPr>
              <a:t>y</a:t>
            </a:r>
            <a:r>
              <a:rPr lang="en-US" altLang="zh-CN" sz="1200" b="0" i="0" u="none" strike="noStrike" kern="1200" baseline="0" dirty="0" smtClean="0">
                <a:solidFill>
                  <a:schemeClr val="tx1"/>
                </a:solidFill>
                <a:latin typeface="+mn-lt"/>
                <a:ea typeface="+mn-ea"/>
                <a:cs typeface="+mn-cs"/>
              </a:rPr>
              <a:t>. We consider </a:t>
            </a:r>
            <a:r>
              <a:rPr lang="en-US" altLang="zh-CN" sz="1200" b="1" i="0" u="none" strike="noStrike" kern="1200" baseline="0" dirty="0" smtClean="0">
                <a:solidFill>
                  <a:schemeClr val="tx1"/>
                </a:solidFill>
                <a:latin typeface="+mn-lt"/>
                <a:ea typeface="+mn-ea"/>
                <a:cs typeface="+mn-cs"/>
              </a:rPr>
              <a:t>A</a:t>
            </a:r>
            <a:r>
              <a:rPr lang="en-US" altLang="zh-CN" sz="1200" b="0" i="0" u="none" strike="noStrike" kern="1200" baseline="0" dirty="0" smtClean="0">
                <a:solidFill>
                  <a:schemeClr val="tx1"/>
                </a:solidFill>
                <a:latin typeface="+mn-lt"/>
                <a:ea typeface="+mn-ea"/>
                <a:cs typeface="+mn-cs"/>
              </a:rPr>
              <a:t> as the inner product of </a:t>
            </a:r>
            <a:r>
              <a:rPr lang="en-US" altLang="zh-CN" sz="1200" b="1" i="0" u="none" strike="noStrike" kern="1200" baseline="0" dirty="0" smtClean="0">
                <a:solidFill>
                  <a:schemeClr val="tx1"/>
                </a:solidFill>
                <a:latin typeface="+mn-lt"/>
                <a:ea typeface="+mn-ea"/>
                <a:cs typeface="+mn-cs"/>
              </a:rPr>
              <a:t>Phi</a:t>
            </a:r>
            <a:r>
              <a:rPr lang="en-US" altLang="zh-CN" sz="1200" b="0" i="0" u="none" strike="noStrike" kern="1200" baseline="0" dirty="0" smtClean="0">
                <a:solidFill>
                  <a:schemeClr val="tx1"/>
                </a:solidFill>
                <a:latin typeface="+mn-lt"/>
                <a:ea typeface="+mn-ea"/>
                <a:cs typeface="+mn-cs"/>
              </a:rPr>
              <a:t> by </a:t>
            </a:r>
            <a:r>
              <a:rPr lang="en-US" altLang="zh-CN" sz="1200" b="1" i="0" u="none" strike="noStrike" kern="1200" baseline="0" dirty="0" smtClean="0">
                <a:solidFill>
                  <a:schemeClr val="tx1"/>
                </a:solidFill>
                <a:latin typeface="+mn-lt"/>
                <a:ea typeface="+mn-ea"/>
                <a:cs typeface="+mn-cs"/>
              </a:rPr>
              <a:t>Psi </a:t>
            </a:r>
            <a:r>
              <a:rPr lang="en-US" altLang="zh-CN" sz="1200" b="0" i="0" u="none" strike="noStrike" kern="1200" baseline="0" dirty="0" smtClean="0">
                <a:solidFill>
                  <a:schemeClr val="tx1"/>
                </a:solidFill>
                <a:latin typeface="+mn-lt"/>
                <a:ea typeface="+mn-ea"/>
                <a:cs typeface="+mn-cs"/>
              </a:rPr>
              <a:t>which both </a:t>
            </a:r>
            <a:r>
              <a:rPr lang="en-US" altLang="zh-CN" sz="1200" b="1" i="0" u="none" strike="noStrike" kern="1200" baseline="0" dirty="0" smtClean="0">
                <a:solidFill>
                  <a:schemeClr val="tx1"/>
                </a:solidFill>
                <a:latin typeface="+mn-lt"/>
                <a:ea typeface="+mn-ea"/>
                <a:cs typeface="+mn-cs"/>
              </a:rPr>
              <a:t>Phi</a:t>
            </a:r>
            <a:r>
              <a:rPr lang="en-US" altLang="zh-CN" sz="1200" b="0" i="0" u="none" strike="noStrike" kern="1200" baseline="0" dirty="0" smtClean="0">
                <a:solidFill>
                  <a:schemeClr val="tx1"/>
                </a:solidFill>
                <a:latin typeface="+mn-lt"/>
                <a:ea typeface="+mn-ea"/>
                <a:cs typeface="+mn-cs"/>
              </a:rPr>
              <a:t> and </a:t>
            </a:r>
            <a:r>
              <a:rPr lang="en-US" altLang="zh-CN" sz="1200" b="1" i="0" u="none" strike="noStrike" kern="1200" baseline="0" dirty="0" smtClean="0">
                <a:solidFill>
                  <a:schemeClr val="tx1"/>
                </a:solidFill>
                <a:latin typeface="+mn-lt"/>
                <a:ea typeface="+mn-ea"/>
                <a:cs typeface="+mn-cs"/>
              </a:rPr>
              <a:t>Psi</a:t>
            </a:r>
            <a:r>
              <a:rPr lang="en-US" altLang="zh-CN" sz="1200" b="0" i="0" u="none" strike="noStrike" kern="1200" baseline="0" dirty="0" smtClean="0">
                <a:solidFill>
                  <a:schemeClr val="tx1"/>
                </a:solidFill>
                <a:latin typeface="+mn-lt"/>
                <a:ea typeface="+mn-ea"/>
                <a:cs typeface="+mn-cs"/>
              </a:rPr>
              <a:t> are known from the sampling process. Using a L1-Norm minimization method, the recovered answer </a:t>
            </a:r>
            <a:r>
              <a:rPr lang="en-US" altLang="zh-CN" sz="1200" b="1" i="0" u="none" strike="noStrike" kern="1200" baseline="0" dirty="0" smtClean="0">
                <a:solidFill>
                  <a:schemeClr val="tx1"/>
                </a:solidFill>
                <a:latin typeface="+mn-lt"/>
                <a:ea typeface="+mn-ea"/>
                <a:cs typeface="+mn-cs"/>
              </a:rPr>
              <a:t>x</a:t>
            </a:r>
            <a:r>
              <a:rPr lang="en-US" altLang="zh-CN" sz="1200" b="0" i="0" u="none" strike="noStrike" kern="1200" baseline="0" dirty="0" smtClean="0">
                <a:solidFill>
                  <a:schemeClr val="tx1"/>
                </a:solidFill>
                <a:latin typeface="+mn-lt"/>
                <a:ea typeface="+mn-ea"/>
                <a:cs typeface="+mn-cs"/>
              </a:rPr>
              <a:t> can be close enough to the original </a:t>
            </a:r>
            <a:r>
              <a:rPr lang="en-US" altLang="zh-CN" sz="1200" b="1" i="0" u="none" strike="noStrike" kern="1200" baseline="0" dirty="0" smtClean="0">
                <a:solidFill>
                  <a:schemeClr val="tx1"/>
                </a:solidFill>
                <a:latin typeface="+mn-lt"/>
                <a:ea typeface="+mn-ea"/>
                <a:cs typeface="+mn-cs"/>
              </a:rPr>
              <a:t>x</a:t>
            </a:r>
            <a:r>
              <a:rPr lang="en-US" altLang="zh-CN" sz="1200" b="0" i="0" u="none" strike="noStrike" kern="1200" baseline="0" dirty="0" smtClean="0">
                <a:solidFill>
                  <a:schemeClr val="tx1"/>
                </a:solidFill>
                <a:latin typeface="+mn-lt"/>
                <a:ea typeface="+mn-ea"/>
                <a:cs typeface="+mn-cs"/>
              </a:rPr>
              <a:t> even in the presence of noise. The minimizer will select the smallest set of columns from </a:t>
            </a:r>
            <a:r>
              <a:rPr lang="en-US" altLang="zh-CN" sz="1200" b="1" i="0" u="none" strike="noStrike" kern="1200" baseline="0" dirty="0" smtClean="0">
                <a:solidFill>
                  <a:schemeClr val="tx1"/>
                </a:solidFill>
                <a:latin typeface="+mn-lt"/>
                <a:ea typeface="+mn-ea"/>
                <a:cs typeface="+mn-cs"/>
              </a:rPr>
              <a:t>A </a:t>
            </a:r>
            <a:r>
              <a:rPr lang="en-US" altLang="zh-CN" sz="1200" b="0" i="0" u="none" strike="noStrike" kern="1200" baseline="0" dirty="0" smtClean="0">
                <a:solidFill>
                  <a:schemeClr val="tx1"/>
                </a:solidFill>
                <a:latin typeface="+mn-lt"/>
                <a:ea typeface="+mn-ea"/>
                <a:cs typeface="+mn-cs"/>
              </a:rPr>
              <a:t>that keeps </a:t>
            </a:r>
            <a:r>
              <a:rPr lang="en-US" altLang="zh-CN" sz="1200" b="1" i="0" u="none" strike="noStrike" kern="1200" baseline="0" dirty="0" smtClean="0">
                <a:solidFill>
                  <a:schemeClr val="tx1"/>
                </a:solidFill>
                <a:latin typeface="+mn-lt"/>
                <a:ea typeface="+mn-ea"/>
                <a:cs typeface="+mn-cs"/>
              </a:rPr>
              <a:t>A*x</a:t>
            </a:r>
            <a:r>
              <a:rPr lang="en-US" altLang="zh-CN" sz="1200" b="0" i="0" u="none" strike="noStrike" kern="1200" baseline="0" dirty="0" smtClean="0">
                <a:solidFill>
                  <a:schemeClr val="tx1"/>
                </a:solidFill>
                <a:latin typeface="+mn-lt"/>
                <a:ea typeface="+mn-ea"/>
                <a:cs typeface="+mn-cs"/>
              </a:rPr>
              <a:t> similar enough to </a:t>
            </a:r>
            <a:r>
              <a:rPr lang="en-US" altLang="zh-CN" sz="1200" b="1" i="0" u="none" strike="noStrike" kern="1200" baseline="0" dirty="0" smtClean="0">
                <a:solidFill>
                  <a:schemeClr val="tx1"/>
                </a:solidFill>
                <a:latin typeface="+mn-lt"/>
                <a:ea typeface="+mn-ea"/>
                <a:cs typeface="+mn-cs"/>
              </a:rPr>
              <a:t>y</a:t>
            </a:r>
            <a:r>
              <a:rPr lang="en-US" altLang="zh-CN" sz="1200" b="0" i="0" u="none" strike="noStrike" kern="1200" baseline="0" dirty="0" smtClean="0">
                <a:solidFill>
                  <a:schemeClr val="tx1"/>
                </a:solidFill>
                <a:latin typeface="+mn-lt"/>
                <a:ea typeface="+mn-ea"/>
                <a:cs typeface="+mn-cs"/>
              </a:rPr>
              <a:t>.</a:t>
            </a:r>
          </a:p>
          <a:p>
            <a:endParaRPr lang="en-US" altLang="zh-CN"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5EC3E9-E513-544A-919C-1B8CC9DBFE18}" type="slidenum">
              <a:rPr lang="en-US" smtClean="0"/>
              <a:pPr/>
              <a:t>9</a:t>
            </a:fld>
            <a:endParaRPr lang="en-US"/>
          </a:p>
        </p:txBody>
      </p:sp>
    </p:spTree>
    <p:extLst>
      <p:ext uri="{BB962C8B-B14F-4D97-AF65-F5344CB8AC3E}">
        <p14:creationId xmlns:p14="http://schemas.microsoft.com/office/powerpoint/2010/main" val="190817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altLang="zh-CN" sz="1200" b="0" i="0" u="none" strike="noStrike" kern="1200" baseline="0" dirty="0" smtClean="0">
                <a:solidFill>
                  <a:schemeClr val="tx1"/>
                </a:solidFill>
                <a:latin typeface="+mn-lt"/>
                <a:ea typeface="+mn-ea"/>
                <a:cs typeface="+mn-cs"/>
              </a:rPr>
              <a:t>The final step is to reconstruct the vector </a:t>
            </a:r>
            <a:r>
              <a:rPr lang="en-US" altLang="zh-CN" sz="1200" b="1" i="0" u="none" strike="noStrike" kern="1200" baseline="0" dirty="0" smtClean="0">
                <a:solidFill>
                  <a:schemeClr val="tx1"/>
                </a:solidFill>
                <a:latin typeface="+mn-lt"/>
                <a:ea typeface="+mn-ea"/>
                <a:cs typeface="+mn-cs"/>
              </a:rPr>
              <a:t>D</a:t>
            </a:r>
            <a:r>
              <a:rPr lang="en-US" altLang="zh-CN" sz="1200" b="0" i="0" u="none" strike="noStrike" kern="1200" baseline="0" dirty="0" smtClean="0">
                <a:solidFill>
                  <a:schemeClr val="tx1"/>
                </a:solidFill>
                <a:latin typeface="+mn-lt"/>
                <a:ea typeface="+mn-ea"/>
                <a:cs typeface="+mn-cs"/>
              </a:rPr>
              <a:t> from its random projection </a:t>
            </a:r>
            <a:r>
              <a:rPr lang="en-US" altLang="zh-CN" sz="1200" b="1" i="0" u="none" strike="noStrike" kern="1200" baseline="0" dirty="0" smtClean="0">
                <a:solidFill>
                  <a:schemeClr val="tx1"/>
                </a:solidFill>
                <a:latin typeface="+mn-lt"/>
                <a:ea typeface="+mn-ea"/>
                <a:cs typeface="+mn-cs"/>
              </a:rPr>
              <a:t>y</a:t>
            </a:r>
            <a:r>
              <a:rPr lang="en-US" altLang="zh-CN" sz="1200" b="0" i="0" u="none" strike="noStrike" kern="1200" baseline="0" dirty="0" smtClean="0">
                <a:solidFill>
                  <a:schemeClr val="tx1"/>
                </a:solidFill>
                <a:latin typeface="+mn-lt"/>
                <a:ea typeface="+mn-ea"/>
                <a:cs typeface="+mn-cs"/>
              </a:rPr>
              <a:t>. We consider </a:t>
            </a:r>
            <a:r>
              <a:rPr lang="en-US" altLang="zh-CN" sz="1200" b="1" i="0" u="none" strike="noStrike" kern="1200" baseline="0" dirty="0" smtClean="0">
                <a:solidFill>
                  <a:schemeClr val="tx1"/>
                </a:solidFill>
                <a:latin typeface="+mn-lt"/>
                <a:ea typeface="+mn-ea"/>
                <a:cs typeface="+mn-cs"/>
              </a:rPr>
              <a:t>A</a:t>
            </a:r>
            <a:r>
              <a:rPr lang="en-US" altLang="zh-CN" sz="1200" b="0" i="0" u="none" strike="noStrike" kern="1200" baseline="0" dirty="0" smtClean="0">
                <a:solidFill>
                  <a:schemeClr val="tx1"/>
                </a:solidFill>
                <a:latin typeface="+mn-lt"/>
                <a:ea typeface="+mn-ea"/>
                <a:cs typeface="+mn-cs"/>
              </a:rPr>
              <a:t> as the inner product of </a:t>
            </a:r>
            <a:r>
              <a:rPr lang="en-US" altLang="zh-CN" sz="1200" b="1" i="0" u="none" strike="noStrike" kern="1200" baseline="0" dirty="0" smtClean="0">
                <a:solidFill>
                  <a:schemeClr val="tx1"/>
                </a:solidFill>
                <a:latin typeface="+mn-lt"/>
                <a:ea typeface="+mn-ea"/>
                <a:cs typeface="+mn-cs"/>
              </a:rPr>
              <a:t>Phi</a:t>
            </a:r>
            <a:r>
              <a:rPr lang="en-US" altLang="zh-CN" sz="1200" b="0" i="0" u="none" strike="noStrike" kern="1200" baseline="0" dirty="0" smtClean="0">
                <a:solidFill>
                  <a:schemeClr val="tx1"/>
                </a:solidFill>
                <a:latin typeface="+mn-lt"/>
                <a:ea typeface="+mn-ea"/>
                <a:cs typeface="+mn-cs"/>
              </a:rPr>
              <a:t> by </a:t>
            </a:r>
            <a:r>
              <a:rPr lang="en-US" altLang="zh-CN" sz="1200" b="1" i="0" u="none" strike="noStrike" kern="1200" baseline="0" dirty="0" smtClean="0">
                <a:solidFill>
                  <a:schemeClr val="tx1"/>
                </a:solidFill>
                <a:latin typeface="+mn-lt"/>
                <a:ea typeface="+mn-ea"/>
                <a:cs typeface="+mn-cs"/>
              </a:rPr>
              <a:t>Psi </a:t>
            </a:r>
            <a:r>
              <a:rPr lang="en-US" altLang="zh-CN" sz="1200" b="0" i="0" u="none" strike="noStrike" kern="1200" baseline="0" dirty="0" smtClean="0">
                <a:solidFill>
                  <a:schemeClr val="tx1"/>
                </a:solidFill>
                <a:latin typeface="+mn-lt"/>
                <a:ea typeface="+mn-ea"/>
                <a:cs typeface="+mn-cs"/>
              </a:rPr>
              <a:t>which both </a:t>
            </a:r>
            <a:r>
              <a:rPr lang="en-US" altLang="zh-CN" sz="1200" b="1" i="0" u="none" strike="noStrike" kern="1200" baseline="0" dirty="0" smtClean="0">
                <a:solidFill>
                  <a:schemeClr val="tx1"/>
                </a:solidFill>
                <a:latin typeface="+mn-lt"/>
                <a:ea typeface="+mn-ea"/>
                <a:cs typeface="+mn-cs"/>
              </a:rPr>
              <a:t>Phi</a:t>
            </a:r>
            <a:r>
              <a:rPr lang="en-US" altLang="zh-CN" sz="1200" b="0" i="0" u="none" strike="noStrike" kern="1200" baseline="0" dirty="0" smtClean="0">
                <a:solidFill>
                  <a:schemeClr val="tx1"/>
                </a:solidFill>
                <a:latin typeface="+mn-lt"/>
                <a:ea typeface="+mn-ea"/>
                <a:cs typeface="+mn-cs"/>
              </a:rPr>
              <a:t> and </a:t>
            </a:r>
            <a:r>
              <a:rPr lang="en-US" altLang="zh-CN" sz="1200" b="1" i="0" u="none" strike="noStrike" kern="1200" baseline="0" dirty="0" smtClean="0">
                <a:solidFill>
                  <a:schemeClr val="tx1"/>
                </a:solidFill>
                <a:latin typeface="+mn-lt"/>
                <a:ea typeface="+mn-ea"/>
                <a:cs typeface="+mn-cs"/>
              </a:rPr>
              <a:t>Psi</a:t>
            </a:r>
            <a:r>
              <a:rPr lang="en-US" altLang="zh-CN" sz="1200" b="0" i="0" u="none" strike="noStrike" kern="1200" baseline="0" dirty="0" smtClean="0">
                <a:solidFill>
                  <a:schemeClr val="tx1"/>
                </a:solidFill>
                <a:latin typeface="+mn-lt"/>
                <a:ea typeface="+mn-ea"/>
                <a:cs typeface="+mn-cs"/>
              </a:rPr>
              <a:t> are known from the sampling process. Using a L1-Norm minimization method, the recovered answer </a:t>
            </a:r>
            <a:r>
              <a:rPr lang="en-US" altLang="zh-CN" sz="1200" b="1" i="0" u="none" strike="noStrike" kern="1200" baseline="0" dirty="0" smtClean="0">
                <a:solidFill>
                  <a:schemeClr val="tx1"/>
                </a:solidFill>
                <a:latin typeface="+mn-lt"/>
                <a:ea typeface="+mn-ea"/>
                <a:cs typeface="+mn-cs"/>
              </a:rPr>
              <a:t>x</a:t>
            </a:r>
            <a:r>
              <a:rPr lang="en-US" altLang="zh-CN" sz="1200" b="0" i="0" u="none" strike="noStrike" kern="1200" baseline="0" dirty="0" smtClean="0">
                <a:solidFill>
                  <a:schemeClr val="tx1"/>
                </a:solidFill>
                <a:latin typeface="+mn-lt"/>
                <a:ea typeface="+mn-ea"/>
                <a:cs typeface="+mn-cs"/>
              </a:rPr>
              <a:t> can be close enough to the original </a:t>
            </a:r>
            <a:r>
              <a:rPr lang="en-US" altLang="zh-CN" sz="1200" b="1" i="0" u="none" strike="noStrike" kern="1200" baseline="0" dirty="0" smtClean="0">
                <a:solidFill>
                  <a:schemeClr val="tx1"/>
                </a:solidFill>
                <a:latin typeface="+mn-lt"/>
                <a:ea typeface="+mn-ea"/>
                <a:cs typeface="+mn-cs"/>
              </a:rPr>
              <a:t>x</a:t>
            </a:r>
            <a:r>
              <a:rPr lang="en-US" altLang="zh-CN" sz="1200" b="0" i="0" u="none" strike="noStrike" kern="1200" baseline="0" dirty="0" smtClean="0">
                <a:solidFill>
                  <a:schemeClr val="tx1"/>
                </a:solidFill>
                <a:latin typeface="+mn-lt"/>
                <a:ea typeface="+mn-ea"/>
                <a:cs typeface="+mn-cs"/>
              </a:rPr>
              <a:t> even in the presence of noise. The minimizer will select the smallest set of columns from </a:t>
            </a:r>
            <a:r>
              <a:rPr lang="en-US" altLang="zh-CN" sz="1200" b="1" i="0" u="none" strike="noStrike" kern="1200" baseline="0" dirty="0" smtClean="0">
                <a:solidFill>
                  <a:schemeClr val="tx1"/>
                </a:solidFill>
                <a:latin typeface="+mn-lt"/>
                <a:ea typeface="+mn-ea"/>
                <a:cs typeface="+mn-cs"/>
              </a:rPr>
              <a:t>A </a:t>
            </a:r>
            <a:r>
              <a:rPr lang="en-US" altLang="zh-CN" sz="1200" b="0" i="0" u="none" strike="noStrike" kern="1200" baseline="0" dirty="0" smtClean="0">
                <a:solidFill>
                  <a:schemeClr val="tx1"/>
                </a:solidFill>
                <a:latin typeface="+mn-lt"/>
                <a:ea typeface="+mn-ea"/>
                <a:cs typeface="+mn-cs"/>
              </a:rPr>
              <a:t>that keeps </a:t>
            </a:r>
            <a:r>
              <a:rPr lang="en-US" altLang="zh-CN" sz="1200" b="1" i="0" u="none" strike="noStrike" kern="1200" baseline="0" dirty="0" smtClean="0">
                <a:solidFill>
                  <a:schemeClr val="tx1"/>
                </a:solidFill>
                <a:latin typeface="+mn-lt"/>
                <a:ea typeface="+mn-ea"/>
                <a:cs typeface="+mn-cs"/>
              </a:rPr>
              <a:t>A*x</a:t>
            </a:r>
            <a:r>
              <a:rPr lang="en-US" altLang="zh-CN" sz="1200" b="0" i="0" u="none" strike="noStrike" kern="1200" baseline="0" dirty="0" smtClean="0">
                <a:solidFill>
                  <a:schemeClr val="tx1"/>
                </a:solidFill>
                <a:latin typeface="+mn-lt"/>
                <a:ea typeface="+mn-ea"/>
                <a:cs typeface="+mn-cs"/>
              </a:rPr>
              <a:t> similar enough to </a:t>
            </a:r>
            <a:r>
              <a:rPr lang="en-US" altLang="zh-CN" sz="1200" b="1" i="0" u="none" strike="noStrike" kern="1200" baseline="0" dirty="0" smtClean="0">
                <a:solidFill>
                  <a:schemeClr val="tx1"/>
                </a:solidFill>
                <a:latin typeface="+mn-lt"/>
                <a:ea typeface="+mn-ea"/>
                <a:cs typeface="+mn-cs"/>
              </a:rPr>
              <a:t>y</a:t>
            </a:r>
            <a:r>
              <a:rPr lang="en-US" altLang="zh-CN" sz="1200" b="0" i="0" u="none" strike="noStrike" kern="1200" baseline="0" dirty="0" smtClean="0">
                <a:solidFill>
                  <a:schemeClr val="tx1"/>
                </a:solidFill>
                <a:latin typeface="+mn-lt"/>
                <a:ea typeface="+mn-ea"/>
                <a:cs typeface="+mn-cs"/>
              </a:rPr>
              <a:t>.</a:t>
            </a:r>
          </a:p>
          <a:p>
            <a:endParaRPr lang="en-US" altLang="zh-CN"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25EC3E9-E513-544A-919C-1B8CC9DBFE18}" type="slidenum">
              <a:rPr lang="en-US" smtClean="0"/>
              <a:pPr/>
              <a:t>10</a:t>
            </a:fld>
            <a:endParaRPr lang="en-US"/>
          </a:p>
        </p:txBody>
      </p:sp>
    </p:spTree>
    <p:extLst>
      <p:ext uri="{BB962C8B-B14F-4D97-AF65-F5344CB8AC3E}">
        <p14:creationId xmlns:p14="http://schemas.microsoft.com/office/powerpoint/2010/main" val="1908179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52400" y="6356350"/>
            <a:ext cx="1066800" cy="365125"/>
          </a:xfrm>
        </p:spPr>
        <p:txBody>
          <a:bodyPr/>
          <a:lstStyle/>
          <a:p>
            <a:fld id="{05227E13-5969-3C44-B478-E4E882ADF54E}" type="datetime1">
              <a:rPr lang="en-US" smtClean="0"/>
              <a:pPr/>
              <a:t>3/24/2014</a:t>
            </a:fld>
            <a:endParaRPr lang="en-US"/>
          </a:p>
        </p:txBody>
      </p:sp>
      <p:sp>
        <p:nvSpPr>
          <p:cNvPr id="5" name="Footer Placeholder 4"/>
          <p:cNvSpPr>
            <a:spLocks noGrp="1"/>
          </p:cNvSpPr>
          <p:nvPr>
            <p:ph type="ftr" sz="quarter" idx="11"/>
          </p:nvPr>
        </p:nvSpPr>
        <p:spPr>
          <a:xfrm>
            <a:off x="1371600" y="6356350"/>
            <a:ext cx="6400800" cy="365125"/>
          </a:xfrm>
        </p:spPr>
        <p:txBody>
          <a:bodyPr/>
          <a:lstStyle/>
          <a:p>
            <a:r>
              <a:rPr lang="en-US" dirty="0" smtClean="0"/>
              <a:t>2013 summer internship program funded by NIH U54HL108460 </a:t>
            </a:r>
            <a:endParaRPr lang="en-US" dirty="0"/>
          </a:p>
        </p:txBody>
      </p:sp>
      <p:sp>
        <p:nvSpPr>
          <p:cNvPr id="6" name="Slide Number Placeholder 5"/>
          <p:cNvSpPr>
            <a:spLocks noGrp="1"/>
          </p:cNvSpPr>
          <p:nvPr>
            <p:ph type="sldNum" sz="quarter" idx="12"/>
          </p:nvPr>
        </p:nvSpPr>
        <p:spPr>
          <a:xfrm>
            <a:off x="8229600" y="6340475"/>
            <a:ext cx="762000" cy="365125"/>
          </a:xfrm>
        </p:spPr>
        <p:txBody>
          <a:bodyPr/>
          <a:lstStyle/>
          <a:p>
            <a:fld id="{963A6146-3129-D846-B661-CBD4115271DD}" type="slidenum">
              <a:rPr lang="en-US" smtClean="0"/>
              <a:pPr/>
              <a:t>‹#›</a:t>
            </a:fld>
            <a:endParaRPr lang="en-US"/>
          </a:p>
        </p:txBody>
      </p:sp>
      <p:pic>
        <p:nvPicPr>
          <p:cNvPr id="7" name="Picture 2" descr="C:\calit2\Projects\iDash\web_resources\idash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4746" y="1600200"/>
            <a:ext cx="2107854"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47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p:cNvSpPr/>
          <p:nvPr/>
        </p:nvSpPr>
        <p:spPr>
          <a:xfrm>
            <a:off x="0" y="6629400"/>
            <a:ext cx="9144000" cy="228600"/>
          </a:xfrm>
          <a:prstGeom prst="rect">
            <a:avLst/>
          </a:prstGeom>
          <a:gradFill>
            <a:gsLst>
              <a:gs pos="2000">
                <a:srgbClr val="5DD5FF"/>
              </a:gs>
              <a:gs pos="100000">
                <a:srgbClr val="00B0F0"/>
              </a:gs>
            </a:gsLst>
            <a:lin ang="5400000" scaled="0"/>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2">
                  <a:lumMod val="75000"/>
                </a:schemeClr>
              </a:solidFill>
            </a:endParaRPr>
          </a:p>
        </p:txBody>
      </p:sp>
      <p:sp>
        <p:nvSpPr>
          <p:cNvPr id="2" name="Title 1"/>
          <p:cNvSpPr>
            <a:spLocks noGrp="1"/>
          </p:cNvSpPr>
          <p:nvPr>
            <p:ph type="title"/>
          </p:nvPr>
        </p:nvSpPr>
        <p:spPr>
          <a:xfrm>
            <a:off x="1131277" y="1355"/>
            <a:ext cx="7174523" cy="66574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48154"/>
            <a:ext cx="8229600" cy="5052646"/>
          </a:xfrm>
        </p:spPr>
        <p:txBody>
          <a:bodyPr/>
          <a:lstStyle>
            <a:lvl1pPr algn="l">
              <a:buClr>
                <a:srgbClr val="00B0F0"/>
              </a:buClr>
              <a:defRPr/>
            </a:lvl1pPr>
            <a:lvl2pPr marL="742950" indent="-285750" algn="l">
              <a:buClr>
                <a:schemeClr val="tx2">
                  <a:lumMod val="75000"/>
                </a:schemeClr>
              </a:buClr>
              <a:buFont typeface="Calibri" pitchFamily="34" charset="0"/>
              <a:buChar char="»"/>
              <a:defRPr>
                <a:solidFill>
                  <a:schemeClr val="tx2">
                    <a:lumMod val="75000"/>
                  </a:schemeClr>
                </a:solidFil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643437"/>
            <a:ext cx="685800" cy="200526"/>
          </a:xfrm>
        </p:spPr>
        <p:txBody>
          <a:bodyPr/>
          <a:lstStyle>
            <a:lvl1pPr>
              <a:defRPr sz="900" b="1">
                <a:solidFill>
                  <a:schemeClr val="tx2">
                    <a:lumMod val="75000"/>
                  </a:schemeClr>
                </a:solidFill>
              </a:defRPr>
            </a:lvl1pPr>
          </a:lstStyle>
          <a:p>
            <a:fld id="{61C0AD1C-1FC0-384D-B9A7-C09C21FEA84B}" type="datetime1">
              <a:rPr lang="en-US" smtClean="0"/>
              <a:pPr/>
              <a:t>3/24/2014</a:t>
            </a:fld>
            <a:endParaRPr lang="en-US"/>
          </a:p>
        </p:txBody>
      </p:sp>
      <p:sp>
        <p:nvSpPr>
          <p:cNvPr id="5" name="Footer Placeholder 4"/>
          <p:cNvSpPr>
            <a:spLocks noGrp="1"/>
          </p:cNvSpPr>
          <p:nvPr>
            <p:ph type="ftr" sz="quarter" idx="11"/>
          </p:nvPr>
        </p:nvSpPr>
        <p:spPr>
          <a:xfrm>
            <a:off x="990600" y="6643437"/>
            <a:ext cx="7315200" cy="200526"/>
          </a:xfrm>
        </p:spPr>
        <p:txBody>
          <a:bodyPr/>
          <a:lstStyle>
            <a:lvl1pPr>
              <a:defRPr sz="900" b="1">
                <a:solidFill>
                  <a:schemeClr val="tx2">
                    <a:lumMod val="75000"/>
                  </a:schemeClr>
                </a:solidFill>
              </a:defRPr>
            </a:lvl1pPr>
          </a:lstStyle>
          <a:p>
            <a:r>
              <a:rPr lang="en-US" dirty="0" smtClean="0"/>
              <a:t>University of Oklahoma -Tulsa</a:t>
            </a:r>
            <a:endParaRPr lang="en-US" dirty="0"/>
          </a:p>
        </p:txBody>
      </p:sp>
      <p:sp>
        <p:nvSpPr>
          <p:cNvPr id="6" name="Slide Number Placeholder 5"/>
          <p:cNvSpPr>
            <a:spLocks noGrp="1"/>
          </p:cNvSpPr>
          <p:nvPr>
            <p:ph type="sldNum" sz="quarter" idx="12"/>
          </p:nvPr>
        </p:nvSpPr>
        <p:spPr>
          <a:xfrm>
            <a:off x="8610600" y="6643437"/>
            <a:ext cx="517358" cy="200526"/>
          </a:xfrm>
        </p:spPr>
        <p:txBody>
          <a:bodyPr/>
          <a:lstStyle>
            <a:lvl1pPr>
              <a:defRPr sz="900" b="1">
                <a:solidFill>
                  <a:schemeClr val="tx2">
                    <a:lumMod val="75000"/>
                  </a:schemeClr>
                </a:solidFill>
              </a:defRPr>
            </a:lvl1pPr>
          </a:lstStyle>
          <a:p>
            <a:fld id="{963A6146-3129-D846-B661-CBD4115271DD}" type="slidenum">
              <a:rPr lang="en-US" smtClean="0"/>
              <a:pPr/>
              <a:t>‹#›</a:t>
            </a:fld>
            <a:endParaRPr lang="en-US"/>
          </a:p>
        </p:txBody>
      </p:sp>
      <p:cxnSp>
        <p:nvCxnSpPr>
          <p:cNvPr id="8" name="Straight Connector 7"/>
          <p:cNvCxnSpPr/>
          <p:nvPr/>
        </p:nvCxnSpPr>
        <p:spPr>
          <a:xfrm>
            <a:off x="1600200" y="665747"/>
            <a:ext cx="6530546" cy="52141"/>
          </a:xfrm>
          <a:prstGeom prst="line">
            <a:avLst/>
          </a:prstGeom>
          <a:ln w="38100">
            <a:solidFill>
              <a:srgbClr val="00B0F0"/>
            </a:solidFill>
          </a:ln>
          <a:effectLst>
            <a:reflection blurRad="12700" stA="50000" endA="300" endPos="40000" dist="38100" dir="5400000" sy="-100000" algn="bl" rotWithShape="0"/>
          </a:effectLst>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8745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1926"/>
            <a:ext cx="6400800" cy="66382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C:\calit2\Projects\iDash\web_resources\idash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46" y="152400"/>
            <a:ext cx="1422054" cy="565488"/>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600200" y="665747"/>
            <a:ext cx="7543800" cy="0"/>
          </a:xfrm>
          <a:prstGeom prst="line">
            <a:avLst/>
          </a:prstGeom>
          <a:ln w="38100">
            <a:solidFill>
              <a:srgbClr val="00B0F0"/>
            </a:solidFill>
          </a:ln>
          <a:effectLst>
            <a:reflection blurRad="12700" stA="50000" endA="300" endPos="40000" dist="38100" dir="5400000" sy="-100000" algn="bl" rotWithShape="0"/>
          </a:effectLst>
        </p:spPr>
        <p:style>
          <a:lnRef idx="1">
            <a:schemeClr val="accent5"/>
          </a:lnRef>
          <a:fillRef idx="0">
            <a:schemeClr val="accent5"/>
          </a:fillRef>
          <a:effectRef idx="0">
            <a:schemeClr val="accent5"/>
          </a:effectRef>
          <a:fontRef idx="minor">
            <a:schemeClr val="tx1"/>
          </a:fontRef>
        </p:style>
      </p:cxnSp>
      <p:sp>
        <p:nvSpPr>
          <p:cNvPr id="11" name="Rectangle 10"/>
          <p:cNvSpPr/>
          <p:nvPr/>
        </p:nvSpPr>
        <p:spPr>
          <a:xfrm>
            <a:off x="0" y="6629400"/>
            <a:ext cx="9144000" cy="228600"/>
          </a:xfrm>
          <a:prstGeom prst="rect">
            <a:avLst/>
          </a:prstGeom>
          <a:gradFill>
            <a:gsLst>
              <a:gs pos="2000">
                <a:srgbClr val="5DD5FF"/>
              </a:gs>
              <a:gs pos="100000">
                <a:srgbClr val="00B0F0"/>
              </a:gs>
            </a:gsLst>
            <a:lin ang="5400000" scaled="0"/>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2">
                  <a:lumMod val="75000"/>
                </a:schemeClr>
              </a:solidFill>
            </a:endParaRPr>
          </a:p>
        </p:txBody>
      </p:sp>
      <p:sp>
        <p:nvSpPr>
          <p:cNvPr id="12" name="Date Placeholder 3"/>
          <p:cNvSpPr>
            <a:spLocks noGrp="1"/>
          </p:cNvSpPr>
          <p:nvPr>
            <p:ph type="dt" sz="half" idx="10"/>
          </p:nvPr>
        </p:nvSpPr>
        <p:spPr>
          <a:xfrm>
            <a:off x="0" y="6643437"/>
            <a:ext cx="685800" cy="200526"/>
          </a:xfrm>
        </p:spPr>
        <p:txBody>
          <a:bodyPr/>
          <a:lstStyle>
            <a:lvl1pPr>
              <a:defRPr sz="900" b="1">
                <a:solidFill>
                  <a:schemeClr val="tx2">
                    <a:lumMod val="75000"/>
                  </a:schemeClr>
                </a:solidFill>
              </a:defRPr>
            </a:lvl1pPr>
          </a:lstStyle>
          <a:p>
            <a:fld id="{C73FC595-B011-294C-8D40-EEFBA5DEFA63}" type="datetime1">
              <a:rPr lang="en-US" smtClean="0"/>
              <a:pPr/>
              <a:t>3/24/2014</a:t>
            </a:fld>
            <a:endParaRPr lang="en-US"/>
          </a:p>
        </p:txBody>
      </p:sp>
      <p:sp>
        <p:nvSpPr>
          <p:cNvPr id="13" name="Footer Placeholder 4"/>
          <p:cNvSpPr>
            <a:spLocks noGrp="1"/>
          </p:cNvSpPr>
          <p:nvPr>
            <p:ph type="ftr" sz="quarter" idx="11"/>
          </p:nvPr>
        </p:nvSpPr>
        <p:spPr>
          <a:xfrm>
            <a:off x="990600" y="6643437"/>
            <a:ext cx="7315200" cy="200526"/>
          </a:xfrm>
        </p:spPr>
        <p:txBody>
          <a:bodyPr/>
          <a:lstStyle>
            <a:lvl1pPr>
              <a:defRPr sz="900" b="1">
                <a:solidFill>
                  <a:schemeClr val="tx2">
                    <a:lumMod val="75000"/>
                  </a:schemeClr>
                </a:solidFill>
              </a:defRPr>
            </a:lvl1pPr>
          </a:lstStyle>
          <a:p>
            <a:r>
              <a:rPr lang="en-US" dirty="0" smtClean="0"/>
              <a:t>University of Oklahoma - Tulsa</a:t>
            </a:r>
            <a:endParaRPr lang="en-US" dirty="0"/>
          </a:p>
        </p:txBody>
      </p:sp>
      <p:sp>
        <p:nvSpPr>
          <p:cNvPr id="14" name="Slide Number Placeholder 5"/>
          <p:cNvSpPr>
            <a:spLocks noGrp="1"/>
          </p:cNvSpPr>
          <p:nvPr>
            <p:ph type="sldNum" sz="quarter" idx="12"/>
          </p:nvPr>
        </p:nvSpPr>
        <p:spPr>
          <a:xfrm>
            <a:off x="8610600" y="6643437"/>
            <a:ext cx="517358" cy="200526"/>
          </a:xfrm>
        </p:spPr>
        <p:txBody>
          <a:bodyPr/>
          <a:lstStyle>
            <a:lvl1pPr>
              <a:defRPr sz="900" b="1">
                <a:solidFill>
                  <a:schemeClr val="tx2">
                    <a:lumMod val="75000"/>
                  </a:schemeClr>
                </a:solidFill>
              </a:defRPr>
            </a:lvl1pPr>
          </a:lstStyle>
          <a:p>
            <a:fld id="{963A6146-3129-D846-B661-CBD4115271DD}" type="slidenum">
              <a:rPr lang="en-US" smtClean="0"/>
              <a:pPr/>
              <a:t>‹#›</a:t>
            </a:fld>
            <a:endParaRPr lang="en-US"/>
          </a:p>
        </p:txBody>
      </p:sp>
    </p:spTree>
    <p:extLst>
      <p:ext uri="{BB962C8B-B14F-4D97-AF65-F5344CB8AC3E}">
        <p14:creationId xmlns:p14="http://schemas.microsoft.com/office/powerpoint/2010/main" val="64469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2000">
              <a:schemeClr val="tx1">
                <a:lumMod val="75000"/>
                <a:lumOff val="25000"/>
              </a:schemeClr>
            </a:gs>
            <a:gs pos="100000">
              <a:schemeClr val="tx1">
                <a:lumMod val="95000"/>
                <a:lumOff val="5000"/>
              </a:schemeClr>
            </a:gs>
          </a:gsLst>
          <a:lin ang="5400000" scaled="0"/>
        </a:gradFill>
        <a:effectLst/>
      </p:bgPr>
    </p:bg>
    <p:spTree>
      <p:nvGrpSpPr>
        <p:cNvPr id="1" name=""/>
        <p:cNvGrpSpPr/>
        <p:nvPr/>
      </p:nvGrpSpPr>
      <p:grpSpPr>
        <a:xfrm>
          <a:off x="0" y="0"/>
          <a:ext cx="0" cy="0"/>
          <a:chOff x="0" y="0"/>
          <a:chExt cx="0" cy="0"/>
        </a:xfrm>
      </p:grpSpPr>
      <p:sp>
        <p:nvSpPr>
          <p:cNvPr id="5" name="Rectangle 4"/>
          <p:cNvSpPr/>
          <p:nvPr/>
        </p:nvSpPr>
        <p:spPr>
          <a:xfrm>
            <a:off x="0" y="6629400"/>
            <a:ext cx="9144000" cy="228600"/>
          </a:xfrm>
          <a:prstGeom prst="rect">
            <a:avLst/>
          </a:prstGeom>
          <a:gradFill>
            <a:gsLst>
              <a:gs pos="2000">
                <a:srgbClr val="5DD5FF"/>
              </a:gs>
              <a:gs pos="100000">
                <a:srgbClr val="00B0F0"/>
              </a:gs>
            </a:gsLst>
            <a:lin ang="5400000" scaled="0"/>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2">
                  <a:lumMod val="75000"/>
                </a:schemeClr>
              </a:solidFill>
            </a:endParaRPr>
          </a:p>
        </p:txBody>
      </p:sp>
      <p:sp>
        <p:nvSpPr>
          <p:cNvPr id="6" name="Date Placeholder 3"/>
          <p:cNvSpPr>
            <a:spLocks noGrp="1"/>
          </p:cNvSpPr>
          <p:nvPr>
            <p:ph type="dt" sz="half" idx="10"/>
          </p:nvPr>
        </p:nvSpPr>
        <p:spPr>
          <a:xfrm>
            <a:off x="0" y="6643437"/>
            <a:ext cx="685800" cy="200526"/>
          </a:xfrm>
        </p:spPr>
        <p:txBody>
          <a:bodyPr/>
          <a:lstStyle>
            <a:lvl1pPr>
              <a:defRPr sz="900" b="1">
                <a:solidFill>
                  <a:schemeClr val="tx2">
                    <a:lumMod val="75000"/>
                  </a:schemeClr>
                </a:solidFill>
              </a:defRPr>
            </a:lvl1pPr>
          </a:lstStyle>
          <a:p>
            <a:fld id="{4AE8904F-217D-2C4B-A78D-A61366C4F715}" type="datetime1">
              <a:rPr lang="en-US" smtClean="0"/>
              <a:pPr/>
              <a:t>3/24/2014</a:t>
            </a:fld>
            <a:endParaRPr lang="en-US"/>
          </a:p>
        </p:txBody>
      </p:sp>
      <p:sp>
        <p:nvSpPr>
          <p:cNvPr id="7" name="Footer Placeholder 4"/>
          <p:cNvSpPr>
            <a:spLocks noGrp="1"/>
          </p:cNvSpPr>
          <p:nvPr>
            <p:ph type="ftr" sz="quarter" idx="11"/>
          </p:nvPr>
        </p:nvSpPr>
        <p:spPr>
          <a:xfrm>
            <a:off x="990600" y="6643437"/>
            <a:ext cx="7315200" cy="200526"/>
          </a:xfrm>
        </p:spPr>
        <p:txBody>
          <a:bodyPr/>
          <a:lstStyle>
            <a:lvl1pPr>
              <a:defRPr sz="900" b="1">
                <a:solidFill>
                  <a:schemeClr val="tx2">
                    <a:lumMod val="75000"/>
                  </a:schemeClr>
                </a:solidFill>
              </a:defRPr>
            </a:lvl1pPr>
          </a:lstStyle>
          <a:p>
            <a:r>
              <a:rPr lang="en-US" dirty="0" smtClean="0"/>
              <a:t>2013 summer internship program funded by NIH U54HL108460 </a:t>
            </a:r>
            <a:endParaRPr lang="en-US" dirty="0"/>
          </a:p>
        </p:txBody>
      </p:sp>
      <p:cxnSp>
        <p:nvCxnSpPr>
          <p:cNvPr id="10" name="Straight Connector 9"/>
          <p:cNvCxnSpPr/>
          <p:nvPr/>
        </p:nvCxnSpPr>
        <p:spPr>
          <a:xfrm>
            <a:off x="1600200" y="665747"/>
            <a:ext cx="7543800" cy="0"/>
          </a:xfrm>
          <a:prstGeom prst="line">
            <a:avLst/>
          </a:prstGeom>
          <a:ln w="38100">
            <a:solidFill>
              <a:srgbClr val="00B0F0"/>
            </a:solidFill>
          </a:ln>
          <a:effectLst>
            <a:reflection blurRad="12700" stA="50000" endA="300" endPos="40000" dist="38100" dir="5400000" sy="-100000" algn="bl" rotWithShape="0"/>
          </a:effectLst>
        </p:spPr>
        <p:style>
          <a:lnRef idx="1">
            <a:schemeClr val="accent5"/>
          </a:lnRef>
          <a:fillRef idx="0">
            <a:schemeClr val="accent5"/>
          </a:fillRef>
          <a:effectRef idx="0">
            <a:schemeClr val="accent5"/>
          </a:effectRef>
          <a:fontRef idx="minor">
            <a:schemeClr val="tx1"/>
          </a:fontRef>
        </p:style>
      </p:cxnSp>
      <p:pic>
        <p:nvPicPr>
          <p:cNvPr id="1026" name="Picture 2" descr="C:\calit2\Projects\iDash\web_resources\idash_logo_t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84" y="155448"/>
            <a:ext cx="1426464"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063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274638"/>
            <a:ext cx="6400800" cy="7159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23E14-BAD1-BE4A-BA93-D08C22F200F2}" type="datetime1">
              <a:rPr lang="en-US" smtClean="0"/>
              <a:pPr/>
              <a:t>3/24/2014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2013 summer internship program funded by NIH U54HL108460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A6146-3129-D846-B661-CBD4115271DD}" type="slidenum">
              <a:rPr lang="en-US" smtClean="0"/>
              <a:pPr/>
              <a:t>‹#›</a:t>
            </a:fld>
            <a:endParaRPr lang="en-US"/>
          </a:p>
        </p:txBody>
      </p:sp>
    </p:spTree>
    <p:extLst>
      <p:ext uri="{BB962C8B-B14F-4D97-AF65-F5344CB8AC3E}">
        <p14:creationId xmlns:p14="http://schemas.microsoft.com/office/powerpoint/2010/main" val="2453596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537" y="759082"/>
            <a:ext cx="7902989" cy="2308324"/>
          </a:xfrm>
          <a:prstGeom prst="rect">
            <a:avLst/>
          </a:prstGeom>
        </p:spPr>
        <p:txBody>
          <a:bodyPr wrap="square">
            <a:spAutoFit/>
          </a:bodyPr>
          <a:lstStyle/>
          <a:p>
            <a:pPr algn="ctr">
              <a:buFontTx/>
              <a:buNone/>
            </a:pPr>
            <a:r>
              <a:rPr lang="en-US" sz="4000" dirty="0" smtClean="0"/>
              <a:t>Genomic Data Privacy Protection Using Compressive Sensing </a:t>
            </a:r>
          </a:p>
          <a:p>
            <a:pPr algn="ctr">
              <a:buFontTx/>
              <a:buNone/>
            </a:pPr>
            <a:endParaRPr lang="en-US" sz="3200" dirty="0" smtClean="0"/>
          </a:p>
          <a:p>
            <a:pPr algn="ctr">
              <a:buFontTx/>
              <a:buNone/>
            </a:pPr>
            <a:endParaRPr lang="en-US" sz="3200" dirty="0" smtClean="0"/>
          </a:p>
        </p:txBody>
      </p:sp>
      <p:sp>
        <p:nvSpPr>
          <p:cNvPr id="3" name="Slide Number Placeholder 2"/>
          <p:cNvSpPr>
            <a:spLocks noGrp="1"/>
          </p:cNvSpPr>
          <p:nvPr>
            <p:ph type="sldNum" sz="quarter" idx="12"/>
          </p:nvPr>
        </p:nvSpPr>
        <p:spPr/>
        <p:txBody>
          <a:bodyPr/>
          <a:lstStyle/>
          <a:p>
            <a:fld id="{963A6146-3129-D846-B661-CBD4115271DD}" type="slidenum">
              <a:rPr lang="en-US" smtClean="0"/>
              <a:pPr/>
              <a:t>1</a:t>
            </a:fld>
            <a:endParaRPr lang="en-US"/>
          </a:p>
        </p:txBody>
      </p:sp>
      <p:sp>
        <p:nvSpPr>
          <p:cNvPr id="6" name="Content Placeholder 2"/>
          <p:cNvSpPr>
            <a:spLocks noGrp="1"/>
          </p:cNvSpPr>
          <p:nvPr>
            <p:ph idx="1"/>
          </p:nvPr>
        </p:nvSpPr>
        <p:spPr>
          <a:xfrm>
            <a:off x="457200" y="2264468"/>
            <a:ext cx="8446880" cy="3868393"/>
          </a:xfrm>
        </p:spPr>
        <p:txBody>
          <a:bodyPr>
            <a:normAutofit/>
          </a:bodyPr>
          <a:lstStyle/>
          <a:p>
            <a:pPr lvl="1"/>
            <a:r>
              <a:rPr lang="en-US" altLang="zh-CN" dirty="0" smtClean="0"/>
              <a:t>University of Oklahoma -Tulsa</a:t>
            </a:r>
          </a:p>
          <a:p>
            <a:pPr lvl="2"/>
            <a:r>
              <a:rPr lang="en-US" altLang="zh-CN" b="1" dirty="0" smtClean="0"/>
              <a:t>Aminmohammad Roozgard</a:t>
            </a:r>
            <a:r>
              <a:rPr lang="en-US" altLang="zh-CN" dirty="0" smtClean="0"/>
              <a:t>, </a:t>
            </a:r>
          </a:p>
          <a:p>
            <a:pPr lvl="2"/>
            <a:r>
              <a:rPr lang="en-US" altLang="zh-CN" dirty="0" smtClean="0"/>
              <a:t>Nafise Barzigar, </a:t>
            </a:r>
          </a:p>
          <a:p>
            <a:pPr lvl="2"/>
            <a:r>
              <a:rPr lang="en-US" altLang="zh-CN" dirty="0" smtClean="0"/>
              <a:t>Dr.  Pramode Verma, </a:t>
            </a:r>
          </a:p>
          <a:p>
            <a:pPr lvl="2"/>
            <a:r>
              <a:rPr lang="en-US" altLang="zh-CN" dirty="0" smtClean="0"/>
              <a:t>Dr. Samuel Cheng</a:t>
            </a:r>
          </a:p>
          <a:p>
            <a:pPr lvl="2"/>
            <a:endParaRPr lang="en-US" altLang="zh-CN" dirty="0"/>
          </a:p>
          <a:p>
            <a:pPr lvl="2"/>
            <a:endParaRPr lang="en-US" altLang="zh-CN" dirty="0"/>
          </a:p>
          <a:p>
            <a:pPr lvl="2"/>
            <a:endParaRPr lang="en-US" altLang="zh-CN" dirty="0"/>
          </a:p>
          <a:p>
            <a:pPr lvl="2"/>
            <a:endParaRPr lang="en-US" dirty="0"/>
          </a:p>
        </p:txBody>
      </p:sp>
      <p:sp>
        <p:nvSpPr>
          <p:cNvPr id="9"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pic>
        <p:nvPicPr>
          <p:cNvPr id="2050" name="Picture 2" descr="http://media.cmgdigital.com/shared/img/photos/2013/02/28/e2/a5/the_university_of_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952" y="2264468"/>
            <a:ext cx="2065645" cy="221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2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994" y="1859628"/>
            <a:ext cx="6112120" cy="228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zh-CN" dirty="0" smtClean="0"/>
              <a:t>Compressive Sensing</a:t>
            </a:r>
            <a:endParaRPr lang="zh-CN" altLang="en-US" dirty="0"/>
          </a:p>
        </p:txBody>
      </p:sp>
      <p:sp>
        <p:nvSpPr>
          <p:cNvPr id="3" name="Content Placeholder 2"/>
          <p:cNvSpPr>
            <a:spLocks noGrp="1"/>
          </p:cNvSpPr>
          <p:nvPr>
            <p:ph idx="1"/>
          </p:nvPr>
        </p:nvSpPr>
        <p:spPr/>
        <p:txBody>
          <a:bodyPr/>
          <a:lstStyle/>
          <a:p>
            <a:r>
              <a:rPr lang="en-US" altLang="zh-CN" dirty="0" smtClean="0"/>
              <a:t>Sampling process</a:t>
            </a:r>
          </a:p>
          <a:p>
            <a:pPr lvl="1"/>
            <a:r>
              <a:rPr lang="en-US" altLang="zh-CN" dirty="0"/>
              <a:t> </a:t>
            </a:r>
            <a:endParaRPr lang="en-US" altLang="zh-CN" dirty="0" smtClean="0"/>
          </a:p>
          <a:p>
            <a:pPr lvl="1"/>
            <a:r>
              <a:rPr lang="en-US" altLang="zh-CN" dirty="0"/>
              <a:t> </a:t>
            </a:r>
            <a:endParaRPr lang="en-US" altLang="zh-CN" dirty="0" smtClean="0"/>
          </a:p>
          <a:p>
            <a:pPr marL="457200" lvl="1" indent="0">
              <a:buNone/>
            </a:pPr>
            <a:r>
              <a:rPr lang="en-US" altLang="zh-CN" dirty="0"/>
              <a:t> </a:t>
            </a:r>
          </a:p>
          <a:p>
            <a:r>
              <a:rPr lang="en-US" altLang="zh-CN" dirty="0" smtClean="0"/>
              <a:t>Reconstruction process</a:t>
            </a:r>
          </a:p>
          <a:p>
            <a:pPr marL="457200" lvl="1" indent="0">
              <a:buNone/>
            </a:pPr>
            <a:endParaRPr lang="en-US" altLang="zh-CN" dirty="0" smtClean="0"/>
          </a:p>
        </p:txBody>
      </p:sp>
      <p:sp>
        <p:nvSpPr>
          <p:cNvPr id="5" name="Slide Number Placeholder 4"/>
          <p:cNvSpPr>
            <a:spLocks noGrp="1"/>
          </p:cNvSpPr>
          <p:nvPr>
            <p:ph type="sldNum" sz="quarter" idx="12"/>
          </p:nvPr>
        </p:nvSpPr>
        <p:spPr/>
        <p:txBody>
          <a:bodyPr/>
          <a:lstStyle/>
          <a:p>
            <a:fld id="{963A6146-3129-D846-B661-CBD4115271DD}" type="slidenum">
              <a:rPr lang="en-US" smtClean="0"/>
              <a:pPr/>
              <a:t>10</a:t>
            </a:fld>
            <a:endParaRPr 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579" y="2570285"/>
            <a:ext cx="1188318" cy="27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579" y="2081350"/>
            <a:ext cx="1268167" cy="27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3758528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994" y="1859628"/>
            <a:ext cx="6112120" cy="228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zh-CN" dirty="0" smtClean="0"/>
              <a:t>Compressive Sensing</a:t>
            </a:r>
            <a:endParaRPr lang="zh-CN" altLang="en-US" dirty="0"/>
          </a:p>
        </p:txBody>
      </p:sp>
      <p:sp>
        <p:nvSpPr>
          <p:cNvPr id="3" name="Content Placeholder 2"/>
          <p:cNvSpPr>
            <a:spLocks noGrp="1"/>
          </p:cNvSpPr>
          <p:nvPr>
            <p:ph idx="1"/>
          </p:nvPr>
        </p:nvSpPr>
        <p:spPr/>
        <p:txBody>
          <a:bodyPr/>
          <a:lstStyle/>
          <a:p>
            <a:r>
              <a:rPr lang="en-US" altLang="zh-CN" dirty="0" smtClean="0"/>
              <a:t>Sampling process</a:t>
            </a:r>
          </a:p>
          <a:p>
            <a:pPr lvl="1"/>
            <a:r>
              <a:rPr lang="en-US" altLang="zh-CN" dirty="0"/>
              <a:t> </a:t>
            </a:r>
            <a:endParaRPr lang="en-US" altLang="zh-CN" dirty="0" smtClean="0"/>
          </a:p>
          <a:p>
            <a:pPr lvl="1"/>
            <a:r>
              <a:rPr lang="en-US" altLang="zh-CN" dirty="0"/>
              <a:t> </a:t>
            </a:r>
            <a:endParaRPr lang="en-US" altLang="zh-CN" dirty="0" smtClean="0"/>
          </a:p>
          <a:p>
            <a:pPr marL="457200" lvl="1" indent="0">
              <a:buNone/>
            </a:pPr>
            <a:r>
              <a:rPr lang="en-US" altLang="zh-CN" dirty="0"/>
              <a:t> </a:t>
            </a:r>
          </a:p>
          <a:p>
            <a:r>
              <a:rPr lang="en-US" altLang="zh-CN" dirty="0" smtClean="0"/>
              <a:t>Reconstruction process</a:t>
            </a:r>
          </a:p>
          <a:p>
            <a:pPr lvl="1"/>
            <a:r>
              <a:rPr lang="en-US" altLang="zh-CN" dirty="0" smtClean="0"/>
              <a:t> </a:t>
            </a:r>
          </a:p>
        </p:txBody>
      </p:sp>
      <p:sp>
        <p:nvSpPr>
          <p:cNvPr id="5" name="Slide Number Placeholder 4"/>
          <p:cNvSpPr>
            <a:spLocks noGrp="1"/>
          </p:cNvSpPr>
          <p:nvPr>
            <p:ph type="sldNum" sz="quarter" idx="12"/>
          </p:nvPr>
        </p:nvSpPr>
        <p:spPr/>
        <p:txBody>
          <a:bodyPr/>
          <a:lstStyle/>
          <a:p>
            <a:fld id="{963A6146-3129-D846-B661-CBD4115271DD}" type="slidenum">
              <a:rPr lang="en-US" smtClean="0"/>
              <a:pPr/>
              <a:t>11</a:t>
            </a:fld>
            <a:endParaRPr lang="en-US"/>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893" y="4142642"/>
            <a:ext cx="2826804" cy="2192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579" y="2570285"/>
            <a:ext cx="1188318" cy="27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7579" y="2081350"/>
            <a:ext cx="1268167" cy="27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0120" y="4198144"/>
            <a:ext cx="2175483" cy="32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3758528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a:t>
            </a:r>
            <a:endParaRPr lang="en-US" dirty="0"/>
          </a:p>
        </p:txBody>
      </p:sp>
      <p:sp>
        <p:nvSpPr>
          <p:cNvPr id="3" name="Content Placeholder 2"/>
          <p:cNvSpPr>
            <a:spLocks noGrp="1"/>
          </p:cNvSpPr>
          <p:nvPr>
            <p:ph idx="1"/>
          </p:nvPr>
        </p:nvSpPr>
        <p:spPr/>
        <p:txBody>
          <a:bodyPr/>
          <a:lstStyle/>
          <a:p>
            <a:r>
              <a:rPr lang="en-US" dirty="0" smtClean="0"/>
              <a:t>Read the DNA sequences</a:t>
            </a:r>
          </a:p>
          <a:p>
            <a:r>
              <a:rPr lang="en-US" dirty="0" smtClean="0"/>
              <a:t>Mark SNPs location</a:t>
            </a:r>
          </a:p>
          <a:p>
            <a:r>
              <a:rPr lang="en-US" dirty="0" smtClean="0"/>
              <a:t>Extract corresponded SNP sequence for each DNA sequence</a:t>
            </a:r>
          </a:p>
          <a:p>
            <a:r>
              <a:rPr lang="en-US" dirty="0" smtClean="0"/>
              <a:t>Calculate the frequency of each SNP site (minor and major frequencies) </a:t>
            </a:r>
            <a:endParaRPr 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12</a:t>
            </a:fld>
            <a:endParaRPr lang="en-US"/>
          </a:p>
        </p:txBody>
      </p:sp>
      <p:sp>
        <p:nvSpPr>
          <p:cNvPr id="6"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1602101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43050" y="3200400"/>
            <a:ext cx="7753349" cy="2876550"/>
            <a:chOff x="3813637" y="1856306"/>
            <a:chExt cx="6112120" cy="2283014"/>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637" y="1856306"/>
              <a:ext cx="6112120" cy="228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052560" y="2888342"/>
              <a:ext cx="873197" cy="304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Method Parameters &amp; Difficulties</a:t>
            </a:r>
            <a:endParaRPr lang="en-US" dirty="0"/>
          </a:p>
        </p:txBody>
      </p:sp>
      <p:sp>
        <p:nvSpPr>
          <p:cNvPr id="3" name="Content Placeholder 2"/>
          <p:cNvSpPr>
            <a:spLocks noGrp="1"/>
          </p:cNvSpPr>
          <p:nvPr>
            <p:ph idx="1"/>
          </p:nvPr>
        </p:nvSpPr>
        <p:spPr>
          <a:xfrm>
            <a:off x="457200" y="1348154"/>
            <a:ext cx="5282232" cy="5052646"/>
          </a:xfrm>
        </p:spPr>
        <p:txBody>
          <a:bodyPr>
            <a:normAutofit/>
          </a:bodyPr>
          <a:lstStyle/>
          <a:p>
            <a:r>
              <a:rPr lang="en-US" b="1" dirty="0" smtClean="0"/>
              <a:t>Random Sampling matrix</a:t>
            </a:r>
          </a:p>
          <a:p>
            <a:pPr lvl="1"/>
            <a:r>
              <a:rPr lang="en-US" b="1" dirty="0" smtClean="0"/>
              <a:t>Bernoulli Distribution </a:t>
            </a:r>
          </a:p>
          <a:p>
            <a:pPr lvl="1"/>
            <a:r>
              <a:rPr lang="en-US" b="1" dirty="0" smtClean="0"/>
              <a:t>Wavelet transform matrix</a:t>
            </a:r>
          </a:p>
        </p:txBody>
      </p:sp>
      <p:sp>
        <p:nvSpPr>
          <p:cNvPr id="4" name="Footer Placeholder 3"/>
          <p:cNvSpPr>
            <a:spLocks noGrp="1"/>
          </p:cNvSpPr>
          <p:nvPr>
            <p:ph type="ftr" sz="quarter" idx="11"/>
          </p:nvPr>
        </p:nvSpPr>
        <p:spPr/>
        <p:txBody>
          <a:bodyPr/>
          <a:lstStyle/>
          <a:p>
            <a:r>
              <a:rPr lang="en-US" dirty="0" smtClean="0"/>
              <a:t>University of </a:t>
            </a:r>
            <a:r>
              <a:rPr lang="en-US" dirty="0"/>
              <a:t>O</a:t>
            </a:r>
            <a:r>
              <a:rPr lang="en-US" dirty="0" smtClean="0"/>
              <a:t>klahoma - Tulsa</a:t>
            </a:r>
            <a:endParaRPr 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13</a:t>
            </a:fld>
            <a:endParaRPr lang="en-US"/>
          </a:p>
        </p:txBody>
      </p:sp>
    </p:spTree>
    <p:extLst>
      <p:ext uri="{BB962C8B-B14F-4D97-AF65-F5344CB8AC3E}">
        <p14:creationId xmlns:p14="http://schemas.microsoft.com/office/powerpoint/2010/main" val="538135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912118" y="1114095"/>
            <a:ext cx="4841482" cy="1687162"/>
            <a:chOff x="3813637" y="1856306"/>
            <a:chExt cx="6112120" cy="2283014"/>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637" y="1856306"/>
              <a:ext cx="6112120" cy="228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052560" y="2888342"/>
              <a:ext cx="873197" cy="304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Method Parameters &amp; Difficulties</a:t>
            </a:r>
            <a:endParaRPr lang="en-US" dirty="0"/>
          </a:p>
        </p:txBody>
      </p:sp>
      <p:sp>
        <p:nvSpPr>
          <p:cNvPr id="3" name="Content Placeholder 2"/>
          <p:cNvSpPr>
            <a:spLocks noGrp="1"/>
          </p:cNvSpPr>
          <p:nvPr>
            <p:ph idx="1"/>
          </p:nvPr>
        </p:nvSpPr>
        <p:spPr>
          <a:xfrm>
            <a:off x="457200" y="1348154"/>
            <a:ext cx="5282232" cy="5052646"/>
          </a:xfrm>
        </p:spPr>
        <p:txBody>
          <a:bodyPr>
            <a:normAutofit/>
          </a:bodyPr>
          <a:lstStyle/>
          <a:p>
            <a:r>
              <a:rPr lang="en-US" sz="2800" dirty="0" smtClean="0"/>
              <a:t>Random Sampling matrix</a:t>
            </a:r>
          </a:p>
          <a:p>
            <a:pPr lvl="1"/>
            <a:r>
              <a:rPr lang="en-US" sz="2400" dirty="0" smtClean="0"/>
              <a:t>Bernoulli Distribution </a:t>
            </a:r>
          </a:p>
          <a:p>
            <a:pPr lvl="1"/>
            <a:r>
              <a:rPr lang="en-US" sz="2400" dirty="0" smtClean="0"/>
              <a:t>Wavelet transform matrix</a:t>
            </a:r>
          </a:p>
          <a:p>
            <a:r>
              <a:rPr lang="en-US" b="1" dirty="0" smtClean="0"/>
              <a:t>Reconstruction Process</a:t>
            </a:r>
          </a:p>
          <a:p>
            <a:pPr lvl="1"/>
            <a:r>
              <a:rPr lang="en-US" b="1" dirty="0" err="1" smtClean="0"/>
              <a:t>Sparsity</a:t>
            </a:r>
            <a:r>
              <a:rPr lang="en-US" b="1" dirty="0" smtClean="0"/>
              <a:t> of signal (Yang  et. al. 2011)</a:t>
            </a:r>
          </a:p>
          <a:p>
            <a:pPr lvl="1"/>
            <a:r>
              <a:rPr lang="en-US" b="1" dirty="0" smtClean="0"/>
              <a:t>Error threshold</a:t>
            </a:r>
          </a:p>
          <a:p>
            <a:pPr lvl="1"/>
            <a:r>
              <a:rPr lang="en-US" b="1" dirty="0" smtClean="0"/>
              <a:t>Speed (number of iteration)</a:t>
            </a:r>
          </a:p>
        </p:txBody>
      </p:sp>
      <p:sp>
        <p:nvSpPr>
          <p:cNvPr id="4" name="Footer Placeholder 3"/>
          <p:cNvSpPr>
            <a:spLocks noGrp="1"/>
          </p:cNvSpPr>
          <p:nvPr>
            <p:ph type="ftr" sz="quarter" idx="11"/>
          </p:nvPr>
        </p:nvSpPr>
        <p:spPr/>
        <p:txBody>
          <a:bodyPr/>
          <a:lstStyle/>
          <a:p>
            <a:r>
              <a:rPr lang="en-US" dirty="0" smtClean="0"/>
              <a:t>University of </a:t>
            </a:r>
            <a:r>
              <a:rPr lang="en-US" dirty="0"/>
              <a:t>O</a:t>
            </a:r>
            <a:r>
              <a:rPr lang="en-US" dirty="0" smtClean="0"/>
              <a:t>klahoma - Tulsa</a:t>
            </a:r>
            <a:endParaRPr 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14</a:t>
            </a:fld>
            <a:endParaRPr 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3009899"/>
            <a:ext cx="3599615" cy="279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07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912118" y="1114095"/>
            <a:ext cx="4841482" cy="1687162"/>
            <a:chOff x="3813637" y="1856306"/>
            <a:chExt cx="6112120" cy="2283014"/>
          </a:xfrm>
          <a:solidFill>
            <a:schemeClr val="bg1">
              <a:alpha val="34000"/>
            </a:schemeClr>
          </a:solidFill>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637" y="1856306"/>
              <a:ext cx="6112120" cy="2283014"/>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052560" y="2888342"/>
              <a:ext cx="873197" cy="30443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Method Parameters &amp; Difficulties</a:t>
            </a:r>
            <a:endParaRPr lang="en-US" dirty="0"/>
          </a:p>
        </p:txBody>
      </p:sp>
      <p:sp>
        <p:nvSpPr>
          <p:cNvPr id="3" name="Content Placeholder 2"/>
          <p:cNvSpPr>
            <a:spLocks noGrp="1"/>
          </p:cNvSpPr>
          <p:nvPr>
            <p:ph idx="1"/>
          </p:nvPr>
        </p:nvSpPr>
        <p:spPr>
          <a:xfrm>
            <a:off x="457200" y="1348154"/>
            <a:ext cx="5282232" cy="5052646"/>
          </a:xfrm>
        </p:spPr>
        <p:txBody>
          <a:bodyPr>
            <a:normAutofit fontScale="92500" lnSpcReduction="10000"/>
          </a:bodyPr>
          <a:lstStyle/>
          <a:p>
            <a:r>
              <a:rPr lang="en-US" sz="2800" dirty="0" smtClean="0"/>
              <a:t>Random Sampling matrix</a:t>
            </a:r>
          </a:p>
          <a:p>
            <a:pPr lvl="1"/>
            <a:r>
              <a:rPr lang="en-US" sz="2400" dirty="0" smtClean="0"/>
              <a:t>Bernoulli Distribution </a:t>
            </a:r>
          </a:p>
          <a:p>
            <a:pPr lvl="1"/>
            <a:r>
              <a:rPr lang="en-US" sz="2400" dirty="0" smtClean="0"/>
              <a:t>Wavelet transform matrix</a:t>
            </a:r>
          </a:p>
          <a:p>
            <a:r>
              <a:rPr lang="en-US" sz="2800" dirty="0" smtClean="0"/>
              <a:t>Reconstruction Process</a:t>
            </a:r>
          </a:p>
          <a:p>
            <a:pPr lvl="1"/>
            <a:r>
              <a:rPr lang="en-US" sz="2400" dirty="0" err="1" smtClean="0"/>
              <a:t>Sparsity</a:t>
            </a:r>
            <a:r>
              <a:rPr lang="en-US" sz="2400" dirty="0" smtClean="0"/>
              <a:t> of signal (Yang  et. al. 2011)</a:t>
            </a:r>
          </a:p>
          <a:p>
            <a:pPr lvl="1"/>
            <a:r>
              <a:rPr lang="en-US" sz="2400" dirty="0" smtClean="0"/>
              <a:t>Error threshold</a:t>
            </a:r>
          </a:p>
          <a:p>
            <a:pPr lvl="1"/>
            <a:r>
              <a:rPr lang="en-US" sz="2400" dirty="0" smtClean="0"/>
              <a:t>Speed (number of iteration)</a:t>
            </a:r>
          </a:p>
          <a:p>
            <a:r>
              <a:rPr lang="en-US" b="1" dirty="0" smtClean="0"/>
              <a:t>Noise</a:t>
            </a:r>
          </a:p>
          <a:p>
            <a:pPr lvl="1"/>
            <a:r>
              <a:rPr lang="en-US" b="1" dirty="0" smtClean="0"/>
              <a:t>How much noise (Xiao</a:t>
            </a:r>
            <a:r>
              <a:rPr lang="en-US" b="1" dirty="0"/>
              <a:t> </a:t>
            </a:r>
            <a:r>
              <a:rPr lang="en-US" b="1" dirty="0" smtClean="0"/>
              <a:t>et. al. 2009)</a:t>
            </a:r>
          </a:p>
          <a:p>
            <a:pPr lvl="1"/>
            <a:r>
              <a:rPr lang="en-US" b="1" dirty="0" smtClean="0"/>
              <a:t>Where to add (</a:t>
            </a:r>
            <a:r>
              <a:rPr lang="en-US" b="1" dirty="0" err="1" smtClean="0"/>
              <a:t>Cormode</a:t>
            </a:r>
            <a:r>
              <a:rPr lang="en-US" b="1" dirty="0"/>
              <a:t> </a:t>
            </a:r>
            <a:r>
              <a:rPr lang="en-US" b="1" dirty="0" smtClean="0"/>
              <a:t>et. al. 2011)</a:t>
            </a:r>
            <a:endParaRPr lang="en-US" b="1" dirty="0"/>
          </a:p>
        </p:txBody>
      </p:sp>
      <p:sp>
        <p:nvSpPr>
          <p:cNvPr id="4" name="Footer Placeholder 3"/>
          <p:cNvSpPr>
            <a:spLocks noGrp="1"/>
          </p:cNvSpPr>
          <p:nvPr>
            <p:ph type="ftr" sz="quarter" idx="11"/>
          </p:nvPr>
        </p:nvSpPr>
        <p:spPr/>
        <p:txBody>
          <a:bodyPr/>
          <a:lstStyle/>
          <a:p>
            <a:r>
              <a:rPr lang="en-US" dirty="0" smtClean="0"/>
              <a:t>University of </a:t>
            </a:r>
            <a:r>
              <a:rPr lang="en-US" dirty="0"/>
              <a:t>O</a:t>
            </a:r>
            <a:r>
              <a:rPr lang="en-US" dirty="0" smtClean="0"/>
              <a:t>klahoma - Tulsa</a:t>
            </a:r>
            <a:endParaRPr 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15</a:t>
            </a:fld>
            <a:endParaRPr lang="en-US"/>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432" y="2931886"/>
            <a:ext cx="2722397" cy="2111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887" y="4363391"/>
            <a:ext cx="2750813" cy="203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071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99" y="0"/>
            <a:ext cx="7421881" cy="665748"/>
          </a:xfrm>
        </p:spPr>
        <p:txBody>
          <a:bodyPr>
            <a:normAutofit/>
          </a:bodyPr>
          <a:lstStyle/>
          <a:p>
            <a:r>
              <a:rPr lang="en-US" altLang="zh-CN" dirty="0" smtClean="0"/>
              <a:t>Noise Adding Schema</a:t>
            </a:r>
            <a:endParaRPr lang="zh-CN" alt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16</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499" y="737964"/>
            <a:ext cx="6112120" cy="228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http://activerain.com/image_store/uploads/9/2/6/3/4/ar1219985066436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898321">
            <a:off x="4202503" y="3947313"/>
            <a:ext cx="675902" cy="1081443"/>
          </a:xfrm>
          <a:prstGeom prst="rect">
            <a:avLst/>
          </a:prstGeom>
          <a:noFill/>
          <a:extLst>
            <a:ext uri="{909E8E84-426E-40DD-AFC4-6F175D3DCCD1}">
              <a14:hiddenFill xmlns:a14="http://schemas.microsoft.com/office/drawing/2010/main">
                <a:solidFill>
                  <a:srgbClr val="FFFFFF"/>
                </a:solidFill>
              </a14:hiddenFill>
            </a:ext>
          </a:extLst>
        </p:spPr>
      </p:pic>
      <p:sp>
        <p:nvSpPr>
          <p:cNvPr id="8" name="Notched Right Arrow 7"/>
          <p:cNvSpPr/>
          <p:nvPr/>
        </p:nvSpPr>
        <p:spPr>
          <a:xfrm rot="6855146">
            <a:off x="564680" y="2432510"/>
            <a:ext cx="1627709" cy="4095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989172" y="3393208"/>
            <a:ext cx="1975104" cy="461665"/>
          </a:xfrm>
          <a:prstGeom prst="rect">
            <a:avLst/>
          </a:prstGeom>
          <a:noFill/>
        </p:spPr>
        <p:txBody>
          <a:bodyPr wrap="square" rtlCol="0">
            <a:spAutoFit/>
          </a:bodyPr>
          <a:lstStyle/>
          <a:p>
            <a:r>
              <a:rPr lang="en-US" altLang="zh-CN" sz="2400" dirty="0" smtClean="0">
                <a:latin typeface="Forte" pitchFamily="66" charset="0"/>
              </a:rPr>
              <a:t>Noise</a:t>
            </a:r>
            <a:endParaRPr lang="zh-CN" altLang="en-US" sz="2400" dirty="0">
              <a:latin typeface="Forte" pitchFamily="66" charset="0"/>
            </a:endParaRPr>
          </a:p>
        </p:txBody>
      </p:sp>
      <p:pic>
        <p:nvPicPr>
          <p:cNvPr id="11"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72299" y="3496679"/>
            <a:ext cx="2825496" cy="219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6601" y="4082061"/>
            <a:ext cx="20859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a:xfrm>
            <a:off x="3989172" y="5096256"/>
            <a:ext cx="1265580" cy="329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7385040" y="4119614"/>
            <a:ext cx="287258" cy="338554"/>
          </a:xfrm>
          <a:prstGeom prst="rect">
            <a:avLst/>
          </a:prstGeom>
          <a:noFill/>
        </p:spPr>
        <p:txBody>
          <a:bodyPr wrap="none" rtlCol="0">
            <a:spAutoFit/>
          </a:bodyPr>
          <a:lstStyle/>
          <a:p>
            <a:r>
              <a:rPr lang="en-US" altLang="zh-CN" sz="1600" dirty="0" smtClean="0"/>
              <a:t>*</a:t>
            </a:r>
            <a:endParaRPr lang="zh-CN" altLang="en-US" sz="1600" dirty="0"/>
          </a:p>
        </p:txBody>
      </p:sp>
      <p:pic>
        <p:nvPicPr>
          <p:cNvPr id="92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4825" y="4079748"/>
            <a:ext cx="3619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8302488" y="4079748"/>
            <a:ext cx="287258" cy="338554"/>
          </a:xfrm>
          <a:prstGeom prst="rect">
            <a:avLst/>
          </a:prstGeom>
          <a:noFill/>
        </p:spPr>
        <p:txBody>
          <a:bodyPr wrap="none" rtlCol="0">
            <a:spAutoFit/>
          </a:bodyPr>
          <a:lstStyle/>
          <a:p>
            <a:r>
              <a:rPr lang="en-US" altLang="zh-CN" sz="1600" dirty="0" smtClean="0"/>
              <a:t>*</a:t>
            </a:r>
            <a:endParaRPr lang="zh-CN" altLang="en-US" sz="1600" dirty="0"/>
          </a:p>
        </p:txBody>
      </p:sp>
      <p:sp>
        <p:nvSpPr>
          <p:cNvPr id="14" name="TextBox 13"/>
          <p:cNvSpPr txBox="1"/>
          <p:nvPr/>
        </p:nvSpPr>
        <p:spPr>
          <a:xfrm>
            <a:off x="7611338" y="4748784"/>
            <a:ext cx="465192" cy="769441"/>
          </a:xfrm>
          <a:prstGeom prst="rect">
            <a:avLst/>
          </a:prstGeom>
          <a:noFill/>
        </p:spPr>
        <p:txBody>
          <a:bodyPr wrap="none" rtlCol="0">
            <a:spAutoFit/>
          </a:bodyPr>
          <a:lstStyle/>
          <a:p>
            <a:r>
              <a:rPr lang="en-US" altLang="zh-CN" sz="4400" dirty="0" smtClean="0"/>
              <a:t>=</a:t>
            </a:r>
            <a:endParaRPr lang="zh-CN" altLang="en-US" sz="4400" dirty="0"/>
          </a:p>
        </p:txBody>
      </p:sp>
      <p:sp>
        <p:nvSpPr>
          <p:cNvPr id="15" name="Cloud Callout 14"/>
          <p:cNvSpPr/>
          <p:nvPr/>
        </p:nvSpPr>
        <p:spPr>
          <a:xfrm rot="10371742">
            <a:off x="468505" y="5172374"/>
            <a:ext cx="1417307" cy="1031013"/>
          </a:xfrm>
          <a:prstGeom prst="cloudCallout">
            <a:avLst>
              <a:gd name="adj1" fmla="val -33752"/>
              <a:gd name="adj2" fmla="val 118672"/>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TextBox 16"/>
          <p:cNvSpPr txBox="1"/>
          <p:nvPr/>
        </p:nvSpPr>
        <p:spPr>
          <a:xfrm>
            <a:off x="716524" y="5364714"/>
            <a:ext cx="1079774" cy="646331"/>
          </a:xfrm>
          <a:prstGeom prst="rect">
            <a:avLst/>
          </a:prstGeom>
          <a:noFill/>
        </p:spPr>
        <p:txBody>
          <a:bodyPr wrap="square" rtlCol="0">
            <a:spAutoFit/>
          </a:bodyPr>
          <a:lstStyle/>
          <a:p>
            <a:r>
              <a:rPr lang="en-US" altLang="zh-CN" dirty="0" smtClean="0"/>
              <a:t>Subspace Pursuit</a:t>
            </a:r>
            <a:endParaRPr lang="zh-CN" altLang="en-US" dirty="0"/>
          </a:p>
        </p:txBody>
      </p:sp>
      <p:sp>
        <p:nvSpPr>
          <p:cNvPr id="3" name="Flowchart: Process 2"/>
          <p:cNvSpPr/>
          <p:nvPr/>
        </p:nvSpPr>
        <p:spPr>
          <a:xfrm>
            <a:off x="1177158" y="3496679"/>
            <a:ext cx="201376" cy="270649"/>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3514449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355"/>
            <a:ext cx="7772400" cy="665748"/>
          </a:xfrm>
        </p:spPr>
        <p:txBody>
          <a:bodyPr>
            <a:normAutofit/>
          </a:bodyPr>
          <a:lstStyle/>
          <a:p>
            <a:r>
              <a:rPr lang="en-US" dirty="0" smtClean="0"/>
              <a:t>Privacy Protection vs. Image </a:t>
            </a:r>
            <a:r>
              <a:rPr lang="en-US" dirty="0" err="1" smtClean="0"/>
              <a:t>Denosing</a:t>
            </a:r>
            <a:endParaRPr lang="en-US" dirty="0"/>
          </a:p>
        </p:txBody>
      </p:sp>
      <p:sp>
        <p:nvSpPr>
          <p:cNvPr id="4" name="Footer Placeholder 3"/>
          <p:cNvSpPr>
            <a:spLocks noGrp="1"/>
          </p:cNvSpPr>
          <p:nvPr>
            <p:ph type="ftr" sz="quarter" idx="11"/>
          </p:nvPr>
        </p:nvSpPr>
        <p:spPr/>
        <p:txBody>
          <a:bodyPr/>
          <a:lstStyle/>
          <a:p>
            <a:r>
              <a:rPr lang="en-US" smtClean="0"/>
              <a:t>University of Oklahoma -Tulsa</a:t>
            </a:r>
            <a:endParaRPr 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17</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2533650"/>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Documents and Settings\user\Desktop\Papers\imag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2533650"/>
            <a:ext cx="1847850" cy="2476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371850" y="2614136"/>
            <a:ext cx="2495550" cy="1214914"/>
            <a:chOff x="3371850" y="2156936"/>
            <a:chExt cx="2495550" cy="1214914"/>
          </a:xfrm>
        </p:grpSpPr>
        <p:sp>
          <p:nvSpPr>
            <p:cNvPr id="9" name="Right Arrow 8"/>
            <p:cNvSpPr/>
            <p:nvPr/>
          </p:nvSpPr>
          <p:spPr>
            <a:xfrm>
              <a:off x="3371850" y="2533650"/>
              <a:ext cx="249555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81399" y="2156936"/>
              <a:ext cx="2076450" cy="369332"/>
            </a:xfrm>
            <a:prstGeom prst="rect">
              <a:avLst/>
            </a:prstGeom>
            <a:noFill/>
          </p:spPr>
          <p:txBody>
            <a:bodyPr wrap="square" rtlCol="0">
              <a:spAutoFit/>
            </a:bodyPr>
            <a:lstStyle/>
            <a:p>
              <a:r>
                <a:rPr lang="en-US" b="1" dirty="0" smtClean="0"/>
                <a:t>Privacy Protection</a:t>
              </a:r>
              <a:endParaRPr lang="en-US" b="1" dirty="0"/>
            </a:p>
          </p:txBody>
        </p:sp>
      </p:grpSp>
      <p:grpSp>
        <p:nvGrpSpPr>
          <p:cNvPr id="12" name="Group 11"/>
          <p:cNvGrpSpPr/>
          <p:nvPr/>
        </p:nvGrpSpPr>
        <p:grpSpPr>
          <a:xfrm>
            <a:off x="3371850" y="3790950"/>
            <a:ext cx="2495550" cy="1238250"/>
            <a:chOff x="3371850" y="4171950"/>
            <a:chExt cx="2495550" cy="1238250"/>
          </a:xfrm>
        </p:grpSpPr>
        <p:sp>
          <p:nvSpPr>
            <p:cNvPr id="13" name="Right Arrow 12"/>
            <p:cNvSpPr/>
            <p:nvPr/>
          </p:nvSpPr>
          <p:spPr>
            <a:xfrm rot="10800000">
              <a:off x="3371850" y="4171950"/>
              <a:ext cx="249555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67125" y="5040868"/>
              <a:ext cx="1905000" cy="369332"/>
            </a:xfrm>
            <a:prstGeom prst="rect">
              <a:avLst/>
            </a:prstGeom>
            <a:noFill/>
          </p:spPr>
          <p:txBody>
            <a:bodyPr wrap="square" rtlCol="0">
              <a:spAutoFit/>
            </a:bodyPr>
            <a:lstStyle/>
            <a:p>
              <a:r>
                <a:rPr lang="en-US" b="1" dirty="0" smtClean="0"/>
                <a:t>Image </a:t>
              </a:r>
              <a:r>
                <a:rPr lang="en-US" b="1" dirty="0" err="1" smtClean="0"/>
                <a:t>Denoising</a:t>
              </a:r>
              <a:endParaRPr lang="en-US" b="1" dirty="0"/>
            </a:p>
          </p:txBody>
        </p:sp>
      </p:gr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2552700"/>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09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sz="2400" dirty="0" smtClean="0"/>
              <a:t>http://www.humangenomeprivacy.org/CADPP_results.html</a:t>
            </a:r>
            <a:endParaRPr lang="en-US" sz="2400"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18</a:t>
            </a:fld>
            <a:endParaRPr lang="en-US"/>
          </a:p>
        </p:txBody>
      </p:sp>
      <p:sp>
        <p:nvSpPr>
          <p:cNvPr id="6"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grpSp>
        <p:nvGrpSpPr>
          <p:cNvPr id="8" name="Group 7"/>
          <p:cNvGrpSpPr/>
          <p:nvPr/>
        </p:nvGrpSpPr>
        <p:grpSpPr>
          <a:xfrm>
            <a:off x="1" y="1865893"/>
            <a:ext cx="9127958" cy="4468231"/>
            <a:chOff x="1" y="1294393"/>
            <a:chExt cx="9127958" cy="4468231"/>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94393"/>
              <a:ext cx="9127958" cy="446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095750" y="1348154"/>
              <a:ext cx="1314450" cy="4414470"/>
            </a:xfrm>
            <a:prstGeom prst="rect">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6638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537" y="759082"/>
            <a:ext cx="7902989" cy="2308324"/>
          </a:xfrm>
          <a:prstGeom prst="rect">
            <a:avLst/>
          </a:prstGeom>
        </p:spPr>
        <p:txBody>
          <a:bodyPr wrap="square">
            <a:spAutoFit/>
          </a:bodyPr>
          <a:lstStyle/>
          <a:p>
            <a:pPr algn="ctr">
              <a:buFontTx/>
              <a:buNone/>
            </a:pPr>
            <a:r>
              <a:rPr lang="en-US" sz="4000" dirty="0" smtClean="0"/>
              <a:t>Genomic Data Privacy Protection Using Compressive Sensing </a:t>
            </a:r>
          </a:p>
          <a:p>
            <a:pPr algn="ctr">
              <a:buFontTx/>
              <a:buNone/>
            </a:pPr>
            <a:endParaRPr lang="en-US" sz="3200" dirty="0" smtClean="0"/>
          </a:p>
          <a:p>
            <a:pPr algn="ctr">
              <a:buFontTx/>
              <a:buNone/>
            </a:pPr>
            <a:endParaRPr lang="en-US" sz="3200" dirty="0" smtClean="0"/>
          </a:p>
        </p:txBody>
      </p:sp>
      <p:sp>
        <p:nvSpPr>
          <p:cNvPr id="3" name="Slide Number Placeholder 2"/>
          <p:cNvSpPr>
            <a:spLocks noGrp="1"/>
          </p:cNvSpPr>
          <p:nvPr>
            <p:ph type="sldNum" sz="quarter" idx="12"/>
          </p:nvPr>
        </p:nvSpPr>
        <p:spPr/>
        <p:txBody>
          <a:bodyPr/>
          <a:lstStyle/>
          <a:p>
            <a:fld id="{963A6146-3129-D846-B661-CBD4115271DD}" type="slidenum">
              <a:rPr lang="en-US" smtClean="0"/>
              <a:pPr/>
              <a:t>19</a:t>
            </a:fld>
            <a:endParaRPr lang="en-US"/>
          </a:p>
        </p:txBody>
      </p:sp>
      <p:sp>
        <p:nvSpPr>
          <p:cNvPr id="6" name="Content Placeholder 2"/>
          <p:cNvSpPr>
            <a:spLocks noGrp="1"/>
          </p:cNvSpPr>
          <p:nvPr>
            <p:ph idx="1"/>
          </p:nvPr>
        </p:nvSpPr>
        <p:spPr>
          <a:xfrm>
            <a:off x="457200" y="2264468"/>
            <a:ext cx="8446880" cy="3868393"/>
          </a:xfrm>
        </p:spPr>
        <p:txBody>
          <a:bodyPr>
            <a:normAutofit/>
          </a:bodyPr>
          <a:lstStyle/>
          <a:p>
            <a:pPr lvl="1"/>
            <a:r>
              <a:rPr lang="en-US" altLang="zh-CN" dirty="0" smtClean="0"/>
              <a:t>University of Oklahoma -Tulsa</a:t>
            </a:r>
          </a:p>
          <a:p>
            <a:pPr lvl="2"/>
            <a:r>
              <a:rPr lang="en-US" altLang="zh-CN" b="1" dirty="0" smtClean="0"/>
              <a:t>Aminmohammad Roozgard</a:t>
            </a:r>
            <a:r>
              <a:rPr lang="en-US" altLang="zh-CN" dirty="0" smtClean="0"/>
              <a:t>, </a:t>
            </a:r>
          </a:p>
          <a:p>
            <a:pPr lvl="2"/>
            <a:r>
              <a:rPr lang="en-US" altLang="zh-CN" dirty="0" smtClean="0"/>
              <a:t>Nafise Barzigar, </a:t>
            </a:r>
          </a:p>
          <a:p>
            <a:pPr lvl="2"/>
            <a:r>
              <a:rPr lang="en-US" altLang="zh-CN" dirty="0" smtClean="0"/>
              <a:t>Dr.  Pramode Verma, </a:t>
            </a:r>
          </a:p>
          <a:p>
            <a:pPr lvl="2"/>
            <a:r>
              <a:rPr lang="en-US" altLang="zh-CN" dirty="0" smtClean="0"/>
              <a:t>Dr. Samuel Cheng</a:t>
            </a:r>
          </a:p>
          <a:p>
            <a:pPr lvl="2"/>
            <a:endParaRPr lang="en-US" altLang="zh-CN" dirty="0"/>
          </a:p>
          <a:p>
            <a:pPr lvl="2"/>
            <a:endParaRPr lang="en-US" altLang="zh-CN" dirty="0"/>
          </a:p>
          <a:p>
            <a:pPr lvl="2"/>
            <a:endParaRPr lang="en-US" altLang="zh-CN" dirty="0"/>
          </a:p>
          <a:p>
            <a:pPr lvl="2"/>
            <a:endParaRPr lang="en-US" dirty="0"/>
          </a:p>
        </p:txBody>
      </p:sp>
      <p:sp>
        <p:nvSpPr>
          <p:cNvPr id="9"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pic>
        <p:nvPicPr>
          <p:cNvPr id="2050" name="Picture 2" descr="http://media.cmgdigital.com/shared/img/photos/2013/02/28/e2/a5/the_university_of_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952" y="2264468"/>
            <a:ext cx="2065645" cy="221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13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Today’s Presentation</a:t>
            </a:r>
            <a:endParaRPr lang="zh-CN" altLang="en-US" dirty="0"/>
          </a:p>
        </p:txBody>
      </p:sp>
      <p:sp>
        <p:nvSpPr>
          <p:cNvPr id="3" name="Content Placeholder 2"/>
          <p:cNvSpPr>
            <a:spLocks noGrp="1"/>
          </p:cNvSpPr>
          <p:nvPr>
            <p:ph idx="1"/>
          </p:nvPr>
        </p:nvSpPr>
        <p:spPr/>
        <p:txBody>
          <a:bodyPr/>
          <a:lstStyle/>
          <a:p>
            <a:r>
              <a:rPr lang="en-US" altLang="zh-CN" dirty="0" smtClean="0"/>
              <a:t>Privacy concerns of releasing genomic data</a:t>
            </a:r>
          </a:p>
          <a:p>
            <a:r>
              <a:rPr lang="en-US" altLang="zh-CN" dirty="0"/>
              <a:t>Wavelet transformation</a:t>
            </a:r>
          </a:p>
          <a:p>
            <a:r>
              <a:rPr lang="en-US" altLang="zh-CN" dirty="0" smtClean="0"/>
              <a:t>Compressive sensing introduction</a:t>
            </a:r>
          </a:p>
          <a:p>
            <a:r>
              <a:rPr lang="en-US" altLang="zh-CN" dirty="0" smtClean="0"/>
              <a:t>Proposed compressive sensing based solutions</a:t>
            </a:r>
          </a:p>
          <a:p>
            <a:r>
              <a:rPr lang="en-US" altLang="zh-CN" dirty="0" smtClean="0"/>
              <a:t>Results of proposed mechanisms</a:t>
            </a:r>
          </a:p>
          <a:p>
            <a:pPr marL="0" indent="0">
              <a:buNone/>
            </a:pPr>
            <a:r>
              <a:rPr lang="en-US" altLang="zh-CN" dirty="0" smtClean="0"/>
              <a:t> </a:t>
            </a:r>
            <a:endParaRPr lang="zh-CN" alt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2</a:t>
            </a:fld>
            <a:endParaRPr lang="en-US"/>
          </a:p>
        </p:txBody>
      </p:sp>
      <p:sp>
        <p:nvSpPr>
          <p:cNvPr id="6"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3435206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Problem Statement</a:t>
            </a:r>
            <a:endParaRPr lang="zh-CN" altLang="en-US" dirty="0"/>
          </a:p>
        </p:txBody>
      </p:sp>
      <p:sp>
        <p:nvSpPr>
          <p:cNvPr id="3" name="Content Placeholder 2"/>
          <p:cNvSpPr>
            <a:spLocks noGrp="1"/>
          </p:cNvSpPr>
          <p:nvPr>
            <p:ph idx="1"/>
          </p:nvPr>
        </p:nvSpPr>
        <p:spPr>
          <a:xfrm>
            <a:off x="322729" y="1348154"/>
            <a:ext cx="8659906" cy="5052646"/>
          </a:xfrm>
        </p:spPr>
        <p:txBody>
          <a:bodyPr>
            <a:normAutofit/>
          </a:bodyPr>
          <a:lstStyle/>
          <a:p>
            <a:r>
              <a:rPr lang="en-US" altLang="zh-CN" dirty="0" smtClean="0">
                <a:solidFill>
                  <a:schemeClr val="dk1"/>
                </a:solidFill>
                <a:ea typeface="Calibri"/>
                <a:cs typeface="Calibri"/>
                <a:sym typeface="Calibri"/>
              </a:rPr>
              <a:t>Most </a:t>
            </a:r>
            <a:r>
              <a:rPr lang="en-US" altLang="zh-CN" dirty="0">
                <a:solidFill>
                  <a:schemeClr val="dk1"/>
                </a:solidFill>
                <a:ea typeface="Calibri"/>
                <a:cs typeface="Calibri"/>
                <a:sym typeface="Calibri"/>
              </a:rPr>
              <a:t>genomic datasets are not publicly accessible, due to privacy </a:t>
            </a:r>
            <a:r>
              <a:rPr lang="en-US" altLang="zh-CN" dirty="0" smtClean="0">
                <a:solidFill>
                  <a:schemeClr val="dk1"/>
                </a:solidFill>
                <a:ea typeface="Calibri"/>
                <a:cs typeface="Calibri"/>
                <a:sym typeface="Calibri"/>
              </a:rPr>
              <a:t>concerns </a:t>
            </a:r>
          </a:p>
          <a:p>
            <a:pPr lvl="1"/>
            <a:r>
              <a:rPr lang="en-US" altLang="zh-CN" sz="2600" dirty="0">
                <a:sym typeface="Calibri"/>
              </a:rPr>
              <a:t>Patients’ genomic data </a:t>
            </a:r>
            <a:r>
              <a:rPr lang="en-US" altLang="zh-CN" sz="2600" dirty="0" smtClean="0">
                <a:sym typeface="Calibri"/>
              </a:rPr>
              <a:t>contain </a:t>
            </a:r>
            <a:r>
              <a:rPr lang="en-US" altLang="zh-CN" sz="2600" dirty="0">
                <a:sym typeface="Calibri"/>
              </a:rPr>
              <a:t>identiﬁable </a:t>
            </a:r>
            <a:r>
              <a:rPr lang="en-US" altLang="zh-CN" sz="2600" dirty="0" smtClean="0">
                <a:sym typeface="Calibri"/>
              </a:rPr>
              <a:t>markers</a:t>
            </a:r>
            <a:endParaRPr lang="en-US" altLang="zh-CN" sz="2600" dirty="0">
              <a:sym typeface="Calibri"/>
            </a:endParaRPr>
          </a:p>
          <a:p>
            <a:pPr lvl="1"/>
            <a:r>
              <a:rPr lang="en-US" altLang="zh-CN" sz="2600" dirty="0">
                <a:sym typeface="Calibri"/>
              </a:rPr>
              <a:t>Individuals can be identify by:</a:t>
            </a:r>
          </a:p>
          <a:p>
            <a:pPr lvl="2"/>
            <a:r>
              <a:rPr lang="en-US" altLang="zh-CN" sz="2500" dirty="0"/>
              <a:t>A very small set of SNPs </a:t>
            </a:r>
            <a:r>
              <a:rPr lang="en-US" altLang="zh-CN" sz="2100" dirty="0" smtClean="0"/>
              <a:t>(</a:t>
            </a:r>
            <a:r>
              <a:rPr lang="en-US" altLang="zh-CN" sz="2200" dirty="0" smtClean="0"/>
              <a:t>Lin </a:t>
            </a:r>
            <a:r>
              <a:rPr lang="en-US" altLang="zh-CN" sz="2200" dirty="0"/>
              <a:t>et. al. </a:t>
            </a:r>
            <a:r>
              <a:rPr lang="en-US" altLang="zh-CN" sz="2200" dirty="0" smtClean="0"/>
              <a:t>2004)</a:t>
            </a:r>
            <a:endParaRPr lang="en-US" altLang="zh-CN" sz="2200" dirty="0"/>
          </a:p>
          <a:p>
            <a:pPr lvl="2"/>
            <a:r>
              <a:rPr lang="en-US" altLang="zh-CN" sz="2500" dirty="0" smtClean="0"/>
              <a:t>The frequencies </a:t>
            </a:r>
            <a:r>
              <a:rPr lang="en-US" altLang="zh-CN" sz="2500" dirty="0"/>
              <a:t>of different </a:t>
            </a:r>
            <a:r>
              <a:rPr lang="en-US" altLang="zh-CN" sz="2500" dirty="0" smtClean="0"/>
              <a:t>SNPs across </a:t>
            </a:r>
            <a:r>
              <a:rPr lang="en-US" altLang="zh-CN" sz="2500" dirty="0"/>
              <a:t>a </a:t>
            </a:r>
            <a:r>
              <a:rPr lang="en-US" altLang="zh-CN" sz="2500" dirty="0" smtClean="0"/>
              <a:t>population (</a:t>
            </a:r>
            <a:r>
              <a:rPr lang="en-US" altLang="zh-CN" sz="2200" dirty="0" smtClean="0"/>
              <a:t>Homer </a:t>
            </a:r>
            <a:r>
              <a:rPr lang="en-US" altLang="zh-CN" sz="2200" dirty="0"/>
              <a:t>et. al. </a:t>
            </a:r>
            <a:r>
              <a:rPr lang="en-US" altLang="zh-CN" sz="2200" dirty="0" smtClean="0"/>
              <a:t>2008)</a:t>
            </a:r>
          </a:p>
          <a:p>
            <a:r>
              <a:rPr lang="en-US" altLang="zh-CN" dirty="0">
                <a:solidFill>
                  <a:schemeClr val="dk1"/>
                </a:solidFill>
                <a:ea typeface="Calibri"/>
                <a:cs typeface="Calibri"/>
                <a:sym typeface="Calibri"/>
              </a:rPr>
              <a:t>Agreements (e.g., IRB approval or consents) </a:t>
            </a:r>
            <a:r>
              <a:rPr lang="en-US" altLang="zh-CN" dirty="0" smtClean="0">
                <a:solidFill>
                  <a:schemeClr val="dk1"/>
                </a:solidFill>
                <a:ea typeface="Calibri"/>
                <a:cs typeface="Calibri"/>
                <a:sym typeface="Calibri"/>
              </a:rPr>
              <a:t>need to </a:t>
            </a:r>
            <a:r>
              <a:rPr lang="en-US" altLang="zh-CN" dirty="0">
                <a:solidFill>
                  <a:schemeClr val="dk1"/>
                </a:solidFill>
                <a:ea typeface="Calibri"/>
                <a:cs typeface="Calibri"/>
                <a:sym typeface="Calibri"/>
              </a:rPr>
              <a:t>be signed before data use is </a:t>
            </a:r>
            <a:r>
              <a:rPr lang="en-US" altLang="zh-CN" dirty="0" smtClean="0">
                <a:solidFill>
                  <a:schemeClr val="dk1"/>
                </a:solidFill>
                <a:ea typeface="Calibri"/>
                <a:cs typeface="Calibri"/>
                <a:sym typeface="Calibri"/>
              </a:rPr>
              <a:t>permitted</a:t>
            </a:r>
            <a:endParaRPr lang="en-US" altLang="zh-CN" sz="2600" dirty="0">
              <a:sym typeface="Calibri"/>
            </a:endParaRPr>
          </a:p>
        </p:txBody>
      </p:sp>
      <p:sp>
        <p:nvSpPr>
          <p:cNvPr id="5" name="Slide Number Placeholder 4"/>
          <p:cNvSpPr>
            <a:spLocks noGrp="1"/>
          </p:cNvSpPr>
          <p:nvPr>
            <p:ph type="sldNum" sz="quarter" idx="12"/>
          </p:nvPr>
        </p:nvSpPr>
        <p:spPr/>
        <p:txBody>
          <a:bodyPr/>
          <a:lstStyle/>
          <a:p>
            <a:fld id="{963A6146-3129-D846-B661-CBD4115271DD}" type="slidenum">
              <a:rPr lang="en-US" smtClean="0"/>
              <a:pPr/>
              <a:t>3</a:t>
            </a:fld>
            <a:endParaRPr lang="en-US"/>
          </a:p>
        </p:txBody>
      </p:sp>
      <p:sp>
        <p:nvSpPr>
          <p:cNvPr id="6"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2334416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Our Team’s Solution</a:t>
            </a:r>
            <a:endParaRPr lang="zh-CN" altLang="en-US" dirty="0"/>
          </a:p>
        </p:txBody>
      </p:sp>
      <p:sp>
        <p:nvSpPr>
          <p:cNvPr id="3" name="Content Placeholder 2"/>
          <p:cNvSpPr>
            <a:spLocks noGrp="1"/>
          </p:cNvSpPr>
          <p:nvPr>
            <p:ph idx="1"/>
          </p:nvPr>
        </p:nvSpPr>
        <p:spPr>
          <a:xfrm>
            <a:off x="457200" y="968188"/>
            <a:ext cx="8229600" cy="5432612"/>
          </a:xfrm>
        </p:spPr>
        <p:txBody>
          <a:bodyPr>
            <a:normAutofit fontScale="92500"/>
          </a:bodyPr>
          <a:lstStyle/>
          <a:p>
            <a:r>
              <a:rPr lang="en-US" altLang="zh-CN" sz="3500" dirty="0">
                <a:solidFill>
                  <a:schemeClr val="dk1"/>
                </a:solidFill>
                <a:ea typeface="Calibri"/>
                <a:cs typeface="Calibri"/>
              </a:rPr>
              <a:t>Create pilot </a:t>
            </a:r>
            <a:r>
              <a:rPr lang="en-US" altLang="zh-CN" sz="3500" dirty="0" smtClean="0">
                <a:solidFill>
                  <a:schemeClr val="dk1"/>
                </a:solidFill>
                <a:ea typeface="Calibri"/>
                <a:cs typeface="Calibri"/>
              </a:rPr>
              <a:t>datasets </a:t>
            </a:r>
            <a:r>
              <a:rPr lang="en-US" altLang="zh-CN" sz="3500" dirty="0">
                <a:solidFill>
                  <a:schemeClr val="dk1"/>
                </a:solidFill>
                <a:ea typeface="Calibri"/>
                <a:cs typeface="Calibri"/>
              </a:rPr>
              <a:t>that protected patients privacy </a:t>
            </a:r>
            <a:r>
              <a:rPr lang="en-US" altLang="zh-CN" sz="3500" dirty="0" smtClean="0">
                <a:solidFill>
                  <a:schemeClr val="dk1"/>
                </a:solidFill>
                <a:ea typeface="Calibri"/>
                <a:cs typeface="Calibri"/>
              </a:rPr>
              <a:t>while </a:t>
            </a:r>
            <a:r>
              <a:rPr lang="en-US" altLang="zh-CN" sz="3500" dirty="0">
                <a:solidFill>
                  <a:schemeClr val="dk1"/>
                </a:solidFill>
                <a:ea typeface="Calibri"/>
                <a:cs typeface="Calibri"/>
              </a:rPr>
              <a:t>accessible by researchers</a:t>
            </a:r>
          </a:p>
          <a:p>
            <a:r>
              <a:rPr lang="en-US" altLang="zh-CN" sz="3500" dirty="0" smtClean="0">
                <a:solidFill>
                  <a:schemeClr val="dk1"/>
                </a:solidFill>
                <a:ea typeface="Calibri"/>
                <a:cs typeface="Calibri"/>
              </a:rPr>
              <a:t>Two-steps </a:t>
            </a:r>
            <a:r>
              <a:rPr lang="en-US" altLang="zh-CN" sz="3500" dirty="0">
                <a:solidFill>
                  <a:schemeClr val="dk1"/>
                </a:solidFill>
                <a:ea typeface="Calibri"/>
                <a:cs typeface="Calibri"/>
              </a:rPr>
              <a:t>mechanism:</a:t>
            </a:r>
          </a:p>
          <a:p>
            <a:pPr lvl="1"/>
            <a:r>
              <a:rPr lang="en-US" altLang="zh-CN" dirty="0" smtClean="0"/>
              <a:t>Data owners </a:t>
            </a:r>
            <a:r>
              <a:rPr lang="en-US" altLang="zh-CN" dirty="0"/>
              <a:t>publish a set of pilot data </a:t>
            </a:r>
            <a:endParaRPr lang="en-US" altLang="zh-CN" dirty="0" smtClean="0"/>
          </a:p>
          <a:p>
            <a:pPr lvl="2"/>
            <a:r>
              <a:rPr lang="en-US" altLang="zh-CN" dirty="0"/>
              <a:t>Add noise to the original genomic data </a:t>
            </a:r>
            <a:endParaRPr lang="en-US" altLang="zh-CN" dirty="0" smtClean="0"/>
          </a:p>
          <a:p>
            <a:pPr lvl="2"/>
            <a:r>
              <a:rPr lang="en-US" altLang="zh-CN" dirty="0" smtClean="0"/>
              <a:t>Release noise </a:t>
            </a:r>
            <a:r>
              <a:rPr lang="en-US" altLang="zh-CN" dirty="0"/>
              <a:t>parameters and disturbing mechanism</a:t>
            </a:r>
          </a:p>
          <a:p>
            <a:pPr lvl="1"/>
            <a:r>
              <a:rPr lang="en-US" altLang="zh-CN" dirty="0" smtClean="0"/>
              <a:t>Data </a:t>
            </a:r>
            <a:r>
              <a:rPr lang="en-US" altLang="zh-CN" dirty="0"/>
              <a:t>users choose the </a:t>
            </a:r>
            <a:r>
              <a:rPr lang="en-US" altLang="zh-CN" dirty="0" smtClean="0"/>
              <a:t>right datasets according to their needs</a:t>
            </a:r>
          </a:p>
          <a:p>
            <a:pPr lvl="2"/>
            <a:r>
              <a:rPr lang="en-US" altLang="zh-CN" dirty="0"/>
              <a:t>Run different tests over the pilot data</a:t>
            </a:r>
          </a:p>
          <a:p>
            <a:pPr lvl="2"/>
            <a:r>
              <a:rPr lang="en-US" altLang="zh-CN" dirty="0"/>
              <a:t>Compare their outcomes    </a:t>
            </a:r>
          </a:p>
          <a:p>
            <a:pPr lvl="2"/>
            <a:r>
              <a:rPr lang="en-US" altLang="zh-CN" dirty="0"/>
              <a:t>Sign agreement to get access  </a:t>
            </a:r>
            <a:endParaRPr lang="zh-CN" alt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4</a:t>
            </a:fld>
            <a:endParaRPr lang="en-US"/>
          </a:p>
        </p:txBody>
      </p:sp>
      <p:sp>
        <p:nvSpPr>
          <p:cNvPr id="6"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1310058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52600" y="935133"/>
            <a:ext cx="7204665" cy="3940629"/>
            <a:chOff x="1752600" y="935133"/>
            <a:chExt cx="7204665" cy="3940629"/>
          </a:xfrm>
        </p:grpSpPr>
        <p:grpSp>
          <p:nvGrpSpPr>
            <p:cNvPr id="8" name="Group 7"/>
            <p:cNvGrpSpPr/>
            <p:nvPr/>
          </p:nvGrpSpPr>
          <p:grpSpPr>
            <a:xfrm>
              <a:off x="1752600" y="948787"/>
              <a:ext cx="3821438" cy="1893102"/>
              <a:chOff x="2005380" y="2457450"/>
              <a:chExt cx="4762500" cy="194310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80" y="2457450"/>
                <a:ext cx="47625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flipH="1">
                <a:off x="2005380" y="2457450"/>
                <a:ext cx="2566620" cy="194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540531" y="935133"/>
              <a:ext cx="3416734" cy="3940629"/>
              <a:chOff x="4295173" y="928915"/>
              <a:chExt cx="4721827" cy="4688114"/>
            </a:xfrm>
          </p:grpSpPr>
          <p:pic>
            <p:nvPicPr>
              <p:cNvPr id="1031" name="Picture 7" descr="http://www.emeraldinsight.com/content_images/fig/13401802080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173" y="928915"/>
                <a:ext cx="4721827" cy="45822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68801" y="3220021"/>
                <a:ext cx="4619171" cy="2397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lstStyle/>
          <a:p>
            <a:r>
              <a:rPr lang="en-US" dirty="0" smtClean="0"/>
              <a:t>Wavelet Transform (1)</a:t>
            </a:r>
            <a:endParaRPr lang="en-US" dirty="0"/>
          </a:p>
        </p:txBody>
      </p:sp>
      <p:sp>
        <p:nvSpPr>
          <p:cNvPr id="3" name="Content Placeholder 2"/>
          <p:cNvSpPr>
            <a:spLocks noGrp="1"/>
          </p:cNvSpPr>
          <p:nvPr>
            <p:ph idx="1"/>
          </p:nvPr>
        </p:nvSpPr>
        <p:spPr/>
        <p:txBody>
          <a:bodyPr/>
          <a:lstStyle/>
          <a:p>
            <a:r>
              <a:rPr lang="en-US" dirty="0" smtClean="0"/>
              <a:t>Wavelet functions</a:t>
            </a:r>
          </a:p>
          <a:p>
            <a:endParaRPr lang="en-US" dirty="0" smtClean="0"/>
          </a:p>
          <a:p>
            <a:endParaRPr lang="en-US" dirty="0"/>
          </a:p>
          <a:p>
            <a:r>
              <a:rPr lang="en-US" dirty="0" smtClean="0"/>
              <a:t>Wavelet Levels </a:t>
            </a:r>
            <a:endParaRPr 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5</a:t>
            </a:fld>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638" y="3688548"/>
            <a:ext cx="3214362" cy="237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electronicimaging.spiedigitallibrary.org/data/Journals/ELECTIM/24708/JEI_21_3_033005_f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05" y="3688548"/>
            <a:ext cx="5455961" cy="2548294"/>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266992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Wavelet </a:t>
            </a:r>
            <a:r>
              <a:rPr lang="en-US" dirty="0" smtClean="0"/>
              <a:t>Transform (2)</a:t>
            </a:r>
            <a:endParaRPr lang="en-US" dirty="0"/>
          </a:p>
        </p:txBody>
      </p:sp>
      <p:sp>
        <p:nvSpPr>
          <p:cNvPr id="4" name="Footer Placeholder 3"/>
          <p:cNvSpPr>
            <a:spLocks noGrp="1"/>
          </p:cNvSpPr>
          <p:nvPr>
            <p:ph type="ftr" sz="quarter" idx="11"/>
          </p:nvPr>
        </p:nvSpPr>
        <p:spPr/>
        <p:txBody>
          <a:bodyPr/>
          <a:lstStyle/>
          <a:p>
            <a:r>
              <a:rPr lang="en-US" smtClean="0"/>
              <a:t>University of Oklahoma -Tulsa</a:t>
            </a:r>
            <a:endParaRPr 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66" y="1176703"/>
            <a:ext cx="2756141" cy="250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308" y="1224829"/>
            <a:ext cx="2812722" cy="24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http://electronicimaging.spiedigitallibrary.org/data/Journals/ELECTIM/24708/JEI_21_3_033005_f001.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80607" y="4215178"/>
            <a:ext cx="5120243" cy="23914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331" y="1176702"/>
            <a:ext cx="2705987" cy="250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2866" y="3715434"/>
            <a:ext cx="8503452" cy="369332"/>
          </a:xfrm>
          <a:prstGeom prst="rect">
            <a:avLst/>
          </a:prstGeom>
          <a:noFill/>
        </p:spPr>
        <p:txBody>
          <a:bodyPr wrap="square" rtlCol="0">
            <a:spAutoFit/>
          </a:bodyPr>
          <a:lstStyle/>
          <a:p>
            <a:r>
              <a:rPr lang="en-US" dirty="0"/>
              <a:t>http://www.owlnet.rice.edu/~elec539/Projects97/morphjrks/moredge.html</a:t>
            </a:r>
          </a:p>
        </p:txBody>
      </p:sp>
    </p:spTree>
    <p:extLst>
      <p:ext uri="{BB962C8B-B14F-4D97-AF65-F5344CB8AC3E}">
        <p14:creationId xmlns:p14="http://schemas.microsoft.com/office/powerpoint/2010/main" val="3385223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Inspiration of Compressed Sensing </a:t>
            </a:r>
            <a:endParaRPr lang="zh-CN" altLang="en-US" dirty="0"/>
          </a:p>
        </p:txBody>
      </p:sp>
      <p:sp>
        <p:nvSpPr>
          <p:cNvPr id="3" name="Content Placeholder 2"/>
          <p:cNvSpPr>
            <a:spLocks noGrp="1"/>
          </p:cNvSpPr>
          <p:nvPr>
            <p:ph idx="1"/>
          </p:nvPr>
        </p:nvSpPr>
        <p:spPr/>
        <p:txBody>
          <a:bodyPr>
            <a:normAutofit/>
          </a:bodyPr>
          <a:lstStyle/>
          <a:p>
            <a:r>
              <a:rPr lang="en-US" altLang="zh-CN" dirty="0" smtClean="0">
                <a:ea typeface="宋体" pitchFamily="2" charset="-122"/>
              </a:rPr>
              <a:t>Most </a:t>
            </a:r>
            <a:r>
              <a:rPr lang="en-US" altLang="zh-CN" dirty="0">
                <a:ea typeface="宋体" pitchFamily="2" charset="-122"/>
              </a:rPr>
              <a:t>signals in our natural world are </a:t>
            </a:r>
            <a:r>
              <a:rPr lang="en-US" altLang="zh-CN" dirty="0" smtClean="0">
                <a:ea typeface="宋体" pitchFamily="2" charset="-122"/>
              </a:rPr>
              <a:t>sparse</a:t>
            </a:r>
          </a:p>
          <a:p>
            <a:endParaRPr lang="en-US" altLang="zh-CN" dirty="0">
              <a:ea typeface="宋体" pitchFamily="2" charset="-122"/>
            </a:endParaRPr>
          </a:p>
          <a:p>
            <a:endParaRPr lang="en-US" altLang="zh-CN" dirty="0" smtClean="0">
              <a:ea typeface="宋体" pitchFamily="2" charset="-122"/>
            </a:endParaRPr>
          </a:p>
          <a:p>
            <a:endParaRPr lang="en-US" altLang="zh-CN" dirty="0">
              <a:ea typeface="宋体" pitchFamily="2" charset="-122"/>
            </a:endParaRPr>
          </a:p>
          <a:p>
            <a:endParaRPr lang="en-US" altLang="zh-CN" dirty="0" smtClean="0">
              <a:ea typeface="宋体" pitchFamily="2" charset="-122"/>
            </a:endParaRPr>
          </a:p>
          <a:p>
            <a:pPr lvl="7"/>
            <a:endParaRPr lang="en-US" altLang="zh-CN" dirty="0" smtClean="0">
              <a:ea typeface="宋体" pitchFamily="2" charset="-122"/>
            </a:endParaRPr>
          </a:p>
          <a:p>
            <a:pPr marL="3200400" lvl="7" indent="0">
              <a:buNone/>
            </a:pPr>
            <a:endParaRPr lang="en-US" altLang="zh-CN" dirty="0" smtClean="0">
              <a:ea typeface="宋体" pitchFamily="2" charset="-122"/>
            </a:endParaRPr>
          </a:p>
          <a:p>
            <a:pPr lvl="7"/>
            <a:endParaRPr lang="en-US" altLang="zh-CN" dirty="0">
              <a:ea typeface="宋体" pitchFamily="2" charset="-122"/>
            </a:endParaRPr>
          </a:p>
          <a:p>
            <a:pPr lvl="7"/>
            <a:r>
              <a:rPr lang="en-US" altLang="zh-CN" dirty="0" smtClean="0">
                <a:ea typeface="宋体" pitchFamily="2" charset="-122"/>
              </a:rPr>
              <a:t>Diagram</a:t>
            </a:r>
            <a:r>
              <a:rPr lang="en-US" altLang="zh-CN" dirty="0">
                <a:ea typeface="宋体" pitchFamily="2" charset="-122"/>
              </a:rPr>
              <a:t>: Emmanuel </a:t>
            </a:r>
            <a:r>
              <a:rPr lang="en-US" altLang="zh-CN" dirty="0" err="1">
                <a:ea typeface="宋体" pitchFamily="2" charset="-122"/>
              </a:rPr>
              <a:t>Candès</a:t>
            </a:r>
            <a:r>
              <a:rPr lang="en-US" altLang="zh-CN" dirty="0">
                <a:ea typeface="宋体" pitchFamily="2" charset="-122"/>
              </a:rPr>
              <a:t>, Michael </a:t>
            </a:r>
            <a:r>
              <a:rPr lang="en-US" altLang="zh-CN" dirty="0" err="1">
                <a:ea typeface="宋体" pitchFamily="2" charset="-122"/>
              </a:rPr>
              <a:t>Wakin</a:t>
            </a:r>
            <a:endParaRPr lang="en-US" altLang="zh-CN" dirty="0">
              <a:ea typeface="宋体" pitchFamily="2" charset="-122"/>
            </a:endParaRPr>
          </a:p>
          <a:p>
            <a:pPr lvl="8"/>
            <a:endParaRPr lang="en-US" altLang="zh-CN" dirty="0">
              <a:ea typeface="宋体" pitchFamily="2" charset="-122"/>
            </a:endParaRPr>
          </a:p>
          <a:p>
            <a:pPr lvl="5"/>
            <a:endParaRPr lang="en-US" altLang="zh-CN" dirty="0" smtClean="0">
              <a:ea typeface="宋体" pitchFamily="2" charset="-122"/>
            </a:endParaRPr>
          </a:p>
          <a:p>
            <a:pPr lvl="5"/>
            <a:endParaRPr lang="en-US" altLang="zh-CN" dirty="0" smtClean="0">
              <a:ea typeface="宋体" pitchFamily="2" charset="-122"/>
            </a:endParaRPr>
          </a:p>
          <a:p>
            <a:endParaRPr lang="zh-CN" altLang="en-US" dirty="0"/>
          </a:p>
        </p:txBody>
      </p:sp>
      <p:sp>
        <p:nvSpPr>
          <p:cNvPr id="5" name="Slide Number Placeholder 4"/>
          <p:cNvSpPr>
            <a:spLocks noGrp="1"/>
          </p:cNvSpPr>
          <p:nvPr>
            <p:ph type="sldNum" sz="quarter" idx="12"/>
          </p:nvPr>
        </p:nvSpPr>
        <p:spPr/>
        <p:txBody>
          <a:bodyPr/>
          <a:lstStyle/>
          <a:p>
            <a:fld id="{963A6146-3129-D846-B661-CBD4115271DD}" type="slidenum">
              <a:rPr lang="en-US" smtClean="0"/>
              <a:pPr/>
              <a:t>7</a:t>
            </a:fld>
            <a:endParaRPr lang="en-US"/>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l="17500" t="28000" r="7500" b="21001"/>
          <a:stretch>
            <a:fillRect/>
          </a:stretch>
        </p:blipFill>
        <p:spPr bwMode="auto">
          <a:xfrm>
            <a:off x="457200" y="1913570"/>
            <a:ext cx="7965583" cy="3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81632" y="4387334"/>
            <a:ext cx="2259874" cy="369332"/>
          </a:xfrm>
          <a:prstGeom prst="rect">
            <a:avLst/>
          </a:prstGeom>
          <a:noFill/>
        </p:spPr>
        <p:txBody>
          <a:bodyPr wrap="square" rtlCol="0">
            <a:spAutoFit/>
          </a:bodyPr>
          <a:lstStyle/>
          <a:p>
            <a:pPr algn="ctr"/>
            <a:r>
              <a:rPr lang="en-US" altLang="zh-CN" b="1" dirty="0" smtClean="0"/>
              <a:t>1000*1000 pixels</a:t>
            </a:r>
            <a:endParaRPr lang="zh-CN" altLang="en-US" b="1" dirty="0"/>
          </a:p>
        </p:txBody>
      </p:sp>
      <p:sp>
        <p:nvSpPr>
          <p:cNvPr id="8" name="TextBox 7"/>
          <p:cNvSpPr txBox="1"/>
          <p:nvPr/>
        </p:nvSpPr>
        <p:spPr>
          <a:xfrm>
            <a:off x="6098178" y="4387334"/>
            <a:ext cx="2259874" cy="646331"/>
          </a:xfrm>
          <a:prstGeom prst="rect">
            <a:avLst/>
          </a:prstGeom>
          <a:noFill/>
        </p:spPr>
        <p:txBody>
          <a:bodyPr wrap="square" rtlCol="0">
            <a:spAutoFit/>
          </a:bodyPr>
          <a:lstStyle/>
          <a:p>
            <a:pPr algn="ctr"/>
            <a:r>
              <a:rPr lang="en-US" altLang="zh-CN" b="1" dirty="0" smtClean="0"/>
              <a:t>Reconstructed by 25,000 coefficients</a:t>
            </a:r>
            <a:endParaRPr lang="zh-CN" altLang="en-US" b="1" dirty="0"/>
          </a:p>
        </p:txBody>
      </p:sp>
      <p:sp>
        <p:nvSpPr>
          <p:cNvPr id="9"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875749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Compressive Sensing</a:t>
            </a:r>
            <a:endParaRPr lang="zh-CN" altLang="en-US" dirty="0"/>
          </a:p>
        </p:txBody>
      </p:sp>
      <p:sp>
        <p:nvSpPr>
          <p:cNvPr id="3" name="Content Placeholder 2"/>
          <p:cNvSpPr>
            <a:spLocks noGrp="1"/>
          </p:cNvSpPr>
          <p:nvPr>
            <p:ph idx="1"/>
          </p:nvPr>
        </p:nvSpPr>
        <p:spPr/>
        <p:txBody>
          <a:bodyPr/>
          <a:lstStyle/>
          <a:p>
            <a:r>
              <a:rPr lang="en-US" altLang="zh-CN" dirty="0" smtClean="0"/>
              <a:t>Sampling process</a:t>
            </a:r>
          </a:p>
          <a:p>
            <a:pPr lvl="1"/>
            <a:endParaRPr lang="en-US" altLang="zh-CN" dirty="0" smtClean="0"/>
          </a:p>
          <a:p>
            <a:pPr marL="457200" lvl="1" indent="0">
              <a:buNone/>
            </a:pPr>
            <a:endParaRPr lang="en-US" altLang="zh-CN" dirty="0" smtClean="0"/>
          </a:p>
          <a:p>
            <a:pPr marL="457200" lvl="1" indent="0">
              <a:buNone/>
            </a:pPr>
            <a:endParaRPr lang="en-US" altLang="zh-CN" dirty="0"/>
          </a:p>
          <a:p>
            <a:r>
              <a:rPr lang="en-US" altLang="zh-CN" dirty="0" smtClean="0"/>
              <a:t>Reconstruction process</a:t>
            </a:r>
          </a:p>
          <a:p>
            <a:pPr marL="457200" lvl="1" indent="0">
              <a:buNone/>
            </a:pPr>
            <a:endParaRPr lang="en-US" altLang="zh-CN" dirty="0" smtClean="0"/>
          </a:p>
        </p:txBody>
      </p:sp>
      <p:sp>
        <p:nvSpPr>
          <p:cNvPr id="5" name="Slide Number Placeholder 4"/>
          <p:cNvSpPr>
            <a:spLocks noGrp="1"/>
          </p:cNvSpPr>
          <p:nvPr>
            <p:ph type="sldNum" sz="quarter" idx="12"/>
          </p:nvPr>
        </p:nvSpPr>
        <p:spPr/>
        <p:txBody>
          <a:bodyPr/>
          <a:lstStyle/>
          <a:p>
            <a:fld id="{963A6146-3129-D846-B661-CBD4115271DD}" type="slidenum">
              <a:rPr lang="en-US" smtClean="0"/>
              <a:pPr/>
              <a:t>8</a:t>
            </a:fld>
            <a:endParaRPr lang="en-US"/>
          </a:p>
        </p:txBody>
      </p:sp>
      <p:sp>
        <p:nvSpPr>
          <p:cNvPr id="6"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3069797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994" y="1859628"/>
            <a:ext cx="6112120" cy="228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zh-CN" dirty="0" smtClean="0"/>
              <a:t>Compressive Sensing</a:t>
            </a:r>
            <a:endParaRPr lang="zh-CN" altLang="en-US" dirty="0"/>
          </a:p>
        </p:txBody>
      </p:sp>
      <p:sp>
        <p:nvSpPr>
          <p:cNvPr id="3" name="Content Placeholder 2"/>
          <p:cNvSpPr>
            <a:spLocks noGrp="1"/>
          </p:cNvSpPr>
          <p:nvPr>
            <p:ph idx="1"/>
          </p:nvPr>
        </p:nvSpPr>
        <p:spPr/>
        <p:txBody>
          <a:bodyPr/>
          <a:lstStyle/>
          <a:p>
            <a:r>
              <a:rPr lang="en-US" altLang="zh-CN" dirty="0" smtClean="0"/>
              <a:t>Sampling process</a:t>
            </a:r>
          </a:p>
          <a:p>
            <a:pPr lvl="1"/>
            <a:r>
              <a:rPr lang="en-US" altLang="zh-CN" dirty="0"/>
              <a:t> </a:t>
            </a:r>
            <a:endParaRPr lang="en-US" altLang="zh-CN" dirty="0" smtClean="0"/>
          </a:p>
          <a:p>
            <a:pPr marL="457200" lvl="1" indent="0">
              <a:buNone/>
            </a:pPr>
            <a:endParaRPr lang="en-US" altLang="zh-CN" dirty="0" smtClean="0"/>
          </a:p>
          <a:p>
            <a:pPr marL="457200" lvl="1" indent="0">
              <a:buNone/>
            </a:pPr>
            <a:r>
              <a:rPr lang="en-US" altLang="zh-CN" dirty="0"/>
              <a:t> </a:t>
            </a:r>
          </a:p>
          <a:p>
            <a:r>
              <a:rPr lang="en-US" altLang="zh-CN" dirty="0" smtClean="0"/>
              <a:t>Reconstruction process</a:t>
            </a:r>
          </a:p>
          <a:p>
            <a:pPr lvl="1"/>
            <a:endParaRPr lang="en-US" altLang="zh-CN" dirty="0" smtClean="0"/>
          </a:p>
        </p:txBody>
      </p:sp>
      <p:sp>
        <p:nvSpPr>
          <p:cNvPr id="5" name="Slide Number Placeholder 4"/>
          <p:cNvSpPr>
            <a:spLocks noGrp="1"/>
          </p:cNvSpPr>
          <p:nvPr>
            <p:ph type="sldNum" sz="quarter" idx="12"/>
          </p:nvPr>
        </p:nvSpPr>
        <p:spPr/>
        <p:txBody>
          <a:bodyPr/>
          <a:lstStyle/>
          <a:p>
            <a:fld id="{963A6146-3129-D846-B661-CBD4115271DD}" type="slidenum">
              <a:rPr lang="en-US" smtClean="0"/>
              <a:pPr/>
              <a:t>9</a:t>
            </a:fld>
            <a:endParaRPr lang="en-US"/>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579" y="2081350"/>
            <a:ext cx="1268167" cy="271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owchart: Process 7"/>
          <p:cNvSpPr/>
          <p:nvPr/>
        </p:nvSpPr>
        <p:spPr>
          <a:xfrm>
            <a:off x="3435532" y="1859628"/>
            <a:ext cx="2646648" cy="161509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ooter Placeholder 3"/>
          <p:cNvSpPr>
            <a:spLocks noGrp="1"/>
          </p:cNvSpPr>
          <p:nvPr>
            <p:ph type="ftr" sz="quarter" idx="11"/>
          </p:nvPr>
        </p:nvSpPr>
        <p:spPr>
          <a:xfrm>
            <a:off x="990600" y="6643437"/>
            <a:ext cx="7315200" cy="200526"/>
          </a:xfrm>
        </p:spPr>
        <p:txBody>
          <a:bodyPr/>
          <a:lstStyle/>
          <a:p>
            <a:r>
              <a:rPr lang="en-US" dirty="0" smtClean="0"/>
              <a:t>University of </a:t>
            </a:r>
            <a:r>
              <a:rPr lang="en-US" dirty="0"/>
              <a:t>O</a:t>
            </a:r>
            <a:r>
              <a:rPr lang="en-US" dirty="0" smtClean="0"/>
              <a:t>klahoma - Tulsa</a:t>
            </a:r>
            <a:endParaRPr lang="en-US" dirty="0"/>
          </a:p>
        </p:txBody>
      </p:sp>
    </p:spTree>
    <p:extLst>
      <p:ext uri="{BB962C8B-B14F-4D97-AF65-F5344CB8AC3E}">
        <p14:creationId xmlns:p14="http://schemas.microsoft.com/office/powerpoint/2010/main" val="3069797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dash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idash_template.potx</Template>
  <TotalTime>18313</TotalTime>
  <Words>1556</Words>
  <Application>Microsoft Office PowerPoint</Application>
  <PresentationFormat>On-screen Show (4:3)</PresentationFormat>
  <Paragraphs>207</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idash_template</vt:lpstr>
      <vt:lpstr>PowerPoint Presentation</vt:lpstr>
      <vt:lpstr>Today’s Presentation</vt:lpstr>
      <vt:lpstr>Problem Statement</vt:lpstr>
      <vt:lpstr>Our Team’s Solution</vt:lpstr>
      <vt:lpstr>Wavelet Transform (1)</vt:lpstr>
      <vt:lpstr>Wavelet Transform (2)</vt:lpstr>
      <vt:lpstr>Inspiration of Compressed Sensing </vt:lpstr>
      <vt:lpstr>Compressive Sensing</vt:lpstr>
      <vt:lpstr>Compressive Sensing</vt:lpstr>
      <vt:lpstr>Compressive Sensing</vt:lpstr>
      <vt:lpstr>Compressive Sensing</vt:lpstr>
      <vt:lpstr>Data Preparation</vt:lpstr>
      <vt:lpstr>Method Parameters &amp; Difficulties</vt:lpstr>
      <vt:lpstr>Method Parameters &amp; Difficulties</vt:lpstr>
      <vt:lpstr>Method Parameters &amp; Difficulties</vt:lpstr>
      <vt:lpstr>Noise Adding Schema</vt:lpstr>
      <vt:lpstr>Privacy Protection vs. Image Denosing</vt:lpstr>
      <vt:lpstr>Results</vt:lpstr>
      <vt:lpstr>PowerPoint Presentation</vt:lpstr>
    </vt:vector>
  </TitlesOfParts>
  <Company>UCSD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iDASH integrating Data for analysis,  Anonymization, and Sharing</dc:title>
  <dc:creator>Lucila Ohno-Machado</dc:creator>
  <cp:lastModifiedBy>TCOM</cp:lastModifiedBy>
  <cp:revision>225</cp:revision>
  <dcterms:created xsi:type="dcterms:W3CDTF">2011-07-14T02:12:29Z</dcterms:created>
  <dcterms:modified xsi:type="dcterms:W3CDTF">2014-03-24T18:29:05Z</dcterms:modified>
</cp:coreProperties>
</file>